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/>
    <p:restoredTop sz="94713"/>
  </p:normalViewPr>
  <p:slideViewPr>
    <p:cSldViewPr snapToGrid="0" snapToObjects="1">
      <p:cViewPr varScale="1">
        <p:scale>
          <a:sx n="185" d="100"/>
          <a:sy n="185" d="100"/>
        </p:scale>
        <p:origin x="141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버지니아 사망률 연구 요약 (1947)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Molyneaux, Gilliam &amp; Florant, American Sociological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집단별 평균 사망률 순위 비교</a:t>
            </a:r>
          </a:p>
        </p:txBody>
      </p:sp>
      <p:pic>
        <p:nvPicPr>
          <p:cNvPr id="3" name="Picture 2" descr="VADeaths_rank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918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연구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</a:t>
            </a:r>
            <a:r>
              <a:rPr sz="2800" dirty="0" err="1"/>
              <a:t>시기</a:t>
            </a:r>
            <a:r>
              <a:rPr sz="2800" dirty="0"/>
              <a:t>: 1939~1940년 </a:t>
            </a:r>
            <a:r>
              <a:rPr sz="2800" dirty="0" err="1"/>
              <a:t>버지니아</a:t>
            </a:r>
            <a:r>
              <a:rPr sz="2800" dirty="0"/>
              <a:t> </a:t>
            </a:r>
            <a:r>
              <a:rPr sz="2800" dirty="0" err="1"/>
              <a:t>사망</a:t>
            </a:r>
            <a:r>
              <a:rPr sz="2800" dirty="0"/>
              <a:t> </a:t>
            </a:r>
            <a:r>
              <a:rPr sz="2800" dirty="0" err="1"/>
              <a:t>통계</a:t>
            </a:r>
            <a:r>
              <a:rPr sz="2800" dirty="0"/>
              <a:t> </a:t>
            </a:r>
            <a:r>
              <a:rPr sz="2800" dirty="0" err="1"/>
              <a:t>분석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구분</a:t>
            </a:r>
            <a:r>
              <a:rPr sz="2800" dirty="0"/>
              <a:t>: </a:t>
            </a:r>
            <a:r>
              <a:rPr sz="2800" dirty="0" err="1"/>
              <a:t>인종</a:t>
            </a:r>
            <a:r>
              <a:rPr sz="2800" dirty="0"/>
              <a:t>(</a:t>
            </a:r>
            <a:r>
              <a:rPr sz="2800" dirty="0" err="1"/>
              <a:t>백인</a:t>
            </a:r>
            <a:r>
              <a:rPr sz="2800" dirty="0"/>
              <a:t>/</a:t>
            </a:r>
            <a:r>
              <a:rPr sz="2800" dirty="0" err="1"/>
              <a:t>유색인</a:t>
            </a:r>
            <a:r>
              <a:rPr sz="2800" dirty="0"/>
              <a:t>), </a:t>
            </a:r>
            <a:r>
              <a:rPr sz="2800" dirty="0" err="1"/>
              <a:t>성별</a:t>
            </a:r>
            <a:r>
              <a:rPr sz="2800" dirty="0"/>
              <a:t>, </a:t>
            </a:r>
            <a:r>
              <a:rPr sz="2800" dirty="0" err="1"/>
              <a:t>연령</a:t>
            </a:r>
            <a:r>
              <a:rPr sz="2800" dirty="0"/>
              <a:t>, </a:t>
            </a:r>
            <a:r>
              <a:rPr sz="2800" dirty="0" err="1"/>
              <a:t>농촌</a:t>
            </a:r>
            <a:r>
              <a:rPr sz="2800" dirty="0"/>
              <a:t>/</a:t>
            </a:r>
            <a:r>
              <a:rPr sz="2800" dirty="0" err="1"/>
              <a:t>도시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방법</a:t>
            </a:r>
            <a:r>
              <a:rPr sz="2800" dirty="0"/>
              <a:t>: </a:t>
            </a:r>
            <a:r>
              <a:rPr sz="2800" dirty="0" err="1"/>
              <a:t>연령별</a:t>
            </a:r>
            <a:r>
              <a:rPr sz="2800" dirty="0"/>
              <a:t> </a:t>
            </a:r>
            <a:r>
              <a:rPr sz="2800" dirty="0" err="1"/>
              <a:t>사망률</a:t>
            </a:r>
            <a:r>
              <a:rPr sz="2800" dirty="0"/>
              <a:t>(1,000명당) </a:t>
            </a:r>
            <a:r>
              <a:rPr sz="2800" dirty="0" err="1"/>
              <a:t>산출</a:t>
            </a:r>
            <a:r>
              <a:rPr sz="2800" dirty="0"/>
              <a:t> </a:t>
            </a:r>
            <a:r>
              <a:rPr sz="2800" dirty="0" err="1"/>
              <a:t>및</a:t>
            </a:r>
            <a:r>
              <a:rPr sz="2800" dirty="0"/>
              <a:t> </a:t>
            </a:r>
            <a:r>
              <a:rPr sz="2800" dirty="0" err="1"/>
              <a:t>비교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한계</a:t>
            </a:r>
            <a:r>
              <a:rPr sz="2800" dirty="0"/>
              <a:t>: </a:t>
            </a:r>
            <a:r>
              <a:rPr sz="2800" dirty="0" err="1"/>
              <a:t>사망</a:t>
            </a:r>
            <a:r>
              <a:rPr sz="2800" dirty="0"/>
              <a:t> </a:t>
            </a:r>
            <a:r>
              <a:rPr sz="2800" dirty="0" err="1"/>
              <a:t>미등록</a:t>
            </a:r>
            <a:r>
              <a:rPr sz="2800" dirty="0"/>
              <a:t>, </a:t>
            </a:r>
            <a:r>
              <a:rPr sz="2800" dirty="0" err="1"/>
              <a:t>연령</a:t>
            </a:r>
            <a:r>
              <a:rPr sz="2800" dirty="0"/>
              <a:t> </a:t>
            </a:r>
            <a:r>
              <a:rPr sz="2800" dirty="0" err="1"/>
              <a:t>허위</a:t>
            </a:r>
            <a:r>
              <a:rPr sz="2800" dirty="0"/>
              <a:t> </a:t>
            </a:r>
            <a:r>
              <a:rPr sz="2800" dirty="0" err="1"/>
              <a:t>신고</a:t>
            </a:r>
            <a:r>
              <a:rPr sz="2800" dirty="0"/>
              <a:t>, </a:t>
            </a:r>
            <a:r>
              <a:rPr sz="2800" dirty="0" err="1"/>
              <a:t>인구</a:t>
            </a:r>
            <a:r>
              <a:rPr sz="2800" dirty="0"/>
              <a:t> </a:t>
            </a:r>
            <a:r>
              <a:rPr sz="2800" dirty="0" err="1"/>
              <a:t>집계</a:t>
            </a:r>
            <a:r>
              <a:rPr sz="2800" dirty="0"/>
              <a:t> </a:t>
            </a:r>
            <a:r>
              <a:rPr sz="2800" dirty="0" err="1"/>
              <a:t>오류</a:t>
            </a:r>
            <a:r>
              <a:rPr sz="2800" dirty="0"/>
              <a:t> </a:t>
            </a:r>
            <a:r>
              <a:rPr sz="2800" dirty="0" err="1"/>
              <a:t>존재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인종 차이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전반적으로 유색인 사망률 &gt; 백인</a:t>
            </a:r>
          </a:p>
          <a:p>
            <a:r>
              <a:t>- 고령층에서 유색인이 낮게 보이는 현상 → 연령 허위 신고 영향</a:t>
            </a:r>
          </a:p>
          <a:p>
            <a:r>
              <a:t>- 실제로는 모든 연령에서 유색인 사망률이 더 높음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연령 차이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백인: 아동기에 최저 → 연령 증가에 따라 꾸준히 상승</a:t>
            </a:r>
          </a:p>
          <a:p>
            <a:r>
              <a:t>- 유색인: 특정 구간에서 지그재그, 자료 왜곡 반영</a:t>
            </a:r>
          </a:p>
          <a:p>
            <a:r>
              <a:t>- 유색인의 최소 사망률 연령이 더 이르고 최저치도 더 높음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성별 차이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전반적으로 여성 &lt; 남성 사망률</a:t>
            </a:r>
          </a:p>
          <a:p>
            <a:r>
              <a:t>- 예외: 농촌 유색인 여성(15~24세) → 출산·산과적 요인</a:t>
            </a:r>
          </a:p>
          <a:p>
            <a:r>
              <a:t>- 혼외출산율 높음 → 산모 사망 위험 증가</a:t>
            </a:r>
          </a:p>
          <a:p>
            <a:r>
              <a:t>- 의료기술 확산 시 여성 사망률 안정적으로 낮아질 전망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거주지 차이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</a:t>
            </a:r>
            <a:r>
              <a:rPr sz="2800" dirty="0" err="1"/>
              <a:t>기존</a:t>
            </a:r>
            <a:r>
              <a:rPr sz="2800" dirty="0"/>
              <a:t> </a:t>
            </a:r>
            <a:r>
              <a:rPr sz="2800" dirty="0" err="1"/>
              <a:t>통념</a:t>
            </a:r>
            <a:r>
              <a:rPr sz="2800" dirty="0"/>
              <a:t>(</a:t>
            </a:r>
            <a:r>
              <a:rPr sz="2800" dirty="0" err="1"/>
              <a:t>도시</a:t>
            </a:r>
            <a:r>
              <a:rPr sz="2800" dirty="0"/>
              <a:t> &gt; </a:t>
            </a:r>
            <a:r>
              <a:rPr sz="2800" dirty="0" err="1"/>
              <a:t>농촌</a:t>
            </a:r>
            <a:r>
              <a:rPr sz="2800" dirty="0"/>
              <a:t> </a:t>
            </a:r>
            <a:r>
              <a:rPr sz="2800" dirty="0" err="1"/>
              <a:t>사망률</a:t>
            </a:r>
            <a:r>
              <a:rPr sz="2800" dirty="0"/>
              <a:t>)</a:t>
            </a:r>
            <a:r>
              <a:rPr sz="2800" dirty="0" err="1"/>
              <a:t>은</a:t>
            </a:r>
            <a:r>
              <a:rPr sz="2800" dirty="0"/>
              <a:t> </a:t>
            </a:r>
            <a:r>
              <a:rPr sz="2800" dirty="0" err="1"/>
              <a:t>부분적</a:t>
            </a:r>
            <a:r>
              <a:rPr sz="2800" dirty="0"/>
              <a:t> </a:t>
            </a:r>
            <a:r>
              <a:rPr sz="2800" dirty="0" err="1"/>
              <a:t>적용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백인</a:t>
            </a:r>
            <a:r>
              <a:rPr sz="2800" dirty="0"/>
              <a:t> </a:t>
            </a:r>
            <a:r>
              <a:rPr sz="2800" dirty="0" err="1"/>
              <a:t>여성</a:t>
            </a:r>
            <a:r>
              <a:rPr sz="2800" dirty="0"/>
              <a:t>: </a:t>
            </a:r>
            <a:r>
              <a:rPr sz="2800" dirty="0" err="1"/>
              <a:t>폐경</a:t>
            </a:r>
            <a:r>
              <a:rPr sz="2800" dirty="0"/>
              <a:t> </a:t>
            </a:r>
            <a:r>
              <a:rPr sz="2800" dirty="0" err="1"/>
              <a:t>이전까지는</a:t>
            </a:r>
            <a:r>
              <a:rPr sz="2800" dirty="0"/>
              <a:t> </a:t>
            </a:r>
            <a:r>
              <a:rPr sz="2800" dirty="0" err="1"/>
              <a:t>도시</a:t>
            </a:r>
            <a:r>
              <a:rPr sz="2800" dirty="0"/>
              <a:t> </a:t>
            </a:r>
            <a:r>
              <a:rPr sz="2800" dirty="0" err="1"/>
              <a:t>사망률</a:t>
            </a:r>
            <a:r>
              <a:rPr sz="2800" dirty="0"/>
              <a:t> </a:t>
            </a:r>
            <a:r>
              <a:rPr sz="2800" dirty="0" err="1"/>
              <a:t>더</a:t>
            </a:r>
            <a:r>
              <a:rPr sz="2800" dirty="0"/>
              <a:t> </a:t>
            </a:r>
            <a:r>
              <a:rPr sz="2800" dirty="0" err="1"/>
              <a:t>낮음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백인</a:t>
            </a:r>
            <a:r>
              <a:rPr sz="2800" dirty="0"/>
              <a:t> </a:t>
            </a:r>
            <a:r>
              <a:rPr sz="2800" dirty="0" err="1"/>
              <a:t>남성</a:t>
            </a:r>
            <a:r>
              <a:rPr sz="2800" dirty="0"/>
              <a:t>: 45세 </a:t>
            </a:r>
            <a:r>
              <a:rPr sz="2800" dirty="0" err="1"/>
              <a:t>전까지</a:t>
            </a:r>
            <a:r>
              <a:rPr sz="2800" dirty="0"/>
              <a:t> </a:t>
            </a:r>
            <a:r>
              <a:rPr sz="2800" dirty="0" err="1"/>
              <a:t>도시가</a:t>
            </a:r>
            <a:r>
              <a:rPr sz="2800" dirty="0"/>
              <a:t> </a:t>
            </a:r>
            <a:r>
              <a:rPr sz="2800" dirty="0" err="1"/>
              <a:t>유리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유색인</a:t>
            </a:r>
            <a:r>
              <a:rPr sz="2800" dirty="0"/>
              <a:t> </a:t>
            </a:r>
            <a:r>
              <a:rPr sz="2800" dirty="0" err="1"/>
              <a:t>아동</a:t>
            </a:r>
            <a:r>
              <a:rPr sz="2800" dirty="0"/>
              <a:t>(</a:t>
            </a:r>
            <a:r>
              <a:rPr sz="2800" dirty="0" err="1"/>
              <a:t>특히</a:t>
            </a:r>
            <a:r>
              <a:rPr sz="2800" dirty="0"/>
              <a:t> </a:t>
            </a:r>
            <a:r>
              <a:rPr sz="2800" dirty="0" err="1"/>
              <a:t>영아</a:t>
            </a:r>
            <a:r>
              <a:rPr sz="2800" dirty="0"/>
              <a:t>): </a:t>
            </a:r>
            <a:r>
              <a:rPr sz="2800" dirty="0" err="1"/>
              <a:t>도시</a:t>
            </a:r>
            <a:r>
              <a:rPr sz="2800" dirty="0"/>
              <a:t> </a:t>
            </a:r>
            <a:r>
              <a:rPr sz="2800" dirty="0" err="1"/>
              <a:t>사망률이</a:t>
            </a:r>
            <a:r>
              <a:rPr sz="2800" dirty="0"/>
              <a:t> </a:t>
            </a:r>
            <a:r>
              <a:rPr sz="2800" dirty="0" err="1"/>
              <a:t>농촌보다</a:t>
            </a:r>
            <a:r>
              <a:rPr sz="2800" dirty="0"/>
              <a:t> </a:t>
            </a:r>
            <a:r>
              <a:rPr sz="2800" dirty="0" err="1"/>
              <a:t>훨씬</a:t>
            </a:r>
            <a:r>
              <a:rPr sz="2800" dirty="0"/>
              <a:t> </a:t>
            </a:r>
            <a:r>
              <a:rPr sz="2800" dirty="0" err="1"/>
              <a:t>높음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소규모</a:t>
            </a:r>
            <a:r>
              <a:rPr sz="2800" dirty="0"/>
              <a:t> </a:t>
            </a:r>
            <a:r>
              <a:rPr sz="2800" dirty="0" err="1"/>
              <a:t>도시</a:t>
            </a:r>
            <a:r>
              <a:rPr sz="2800" dirty="0"/>
              <a:t>(2,500~10,000명)</a:t>
            </a:r>
            <a:r>
              <a:rPr sz="2800" dirty="0" err="1"/>
              <a:t>에서</a:t>
            </a:r>
            <a:r>
              <a:rPr sz="2800" dirty="0"/>
              <a:t> </a:t>
            </a:r>
            <a:r>
              <a:rPr sz="2800" dirty="0" err="1"/>
              <a:t>사망률</a:t>
            </a:r>
            <a:r>
              <a:rPr sz="2800" dirty="0"/>
              <a:t> </a:t>
            </a:r>
            <a:r>
              <a:rPr sz="2800" dirty="0" err="1"/>
              <a:t>가장</a:t>
            </a:r>
            <a:r>
              <a:rPr sz="2800" dirty="0"/>
              <a:t> </a:t>
            </a:r>
            <a:r>
              <a:rPr sz="2800" dirty="0" err="1"/>
              <a:t>높음</a:t>
            </a: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정책적 시사점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소규모 도시의 위생·보건 서비스 강화 필요</a:t>
            </a:r>
          </a:p>
          <a:p>
            <a:r>
              <a:t>- 농촌 산모 관리 및 산전·산후 의료 확대</a:t>
            </a:r>
          </a:p>
          <a:p>
            <a:r>
              <a:t>- 유색인 아동의 보건 교육·의료 접근성 개선</a:t>
            </a:r>
          </a:p>
          <a:p>
            <a:r>
              <a:t>- 인종 간 격차 해소는 전체 인구 건강 증진에 기여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연령별 사망률 비교 (VADeaths 데이터)</a:t>
            </a:r>
          </a:p>
        </p:txBody>
      </p:sp>
      <p:pic>
        <p:nvPicPr>
          <p:cNvPr id="3" name="Picture 2" descr="VADeath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VADeaths 데이터 요약 표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Rural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Rural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Urban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Urban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50-54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55-59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60-64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65-69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70-74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315</Words>
  <Application>Microsoft Macintosh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버지니아 사망률 연구 요약 (1947)</vt:lpstr>
      <vt:lpstr>연구 개요</vt:lpstr>
      <vt:lpstr>인종 차이</vt:lpstr>
      <vt:lpstr>연령 차이</vt:lpstr>
      <vt:lpstr>성별 차이</vt:lpstr>
      <vt:lpstr>거주지 차이</vt:lpstr>
      <vt:lpstr>정책적 시사점</vt:lpstr>
      <vt:lpstr>연령별 사망률 비교 (VADeaths 데이터)</vt:lpstr>
      <vt:lpstr>VADeaths 데이터 요약 표</vt:lpstr>
      <vt:lpstr>집단별 평균 사망률 순위 비교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LeeKee-Won</cp:lastModifiedBy>
  <cp:revision>2</cp:revision>
  <dcterms:created xsi:type="dcterms:W3CDTF">2013-01-27T09:14:16Z</dcterms:created>
  <dcterms:modified xsi:type="dcterms:W3CDTF">2025-09-05T21:13:04Z</dcterms:modified>
  <cp:category/>
</cp:coreProperties>
</file>