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(W.S. Gosset), 1908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〈The Probable Error of a Mean〉</a:t>
            </a:r>
          </a:p>
          <a:p>
            <a:r>
              <a:t>Biometrika 논문 요약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연구</a:t>
            </a:r>
            <a:r>
              <a:rPr dirty="0"/>
              <a:t> </a:t>
            </a:r>
            <a:r>
              <a:rPr dirty="0" err="1"/>
              <a:t>배경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</a:t>
            </a:r>
            <a:r>
              <a:rPr sz="2400" dirty="0" err="1"/>
              <a:t>저자</a:t>
            </a:r>
            <a:r>
              <a:rPr sz="2400" dirty="0"/>
              <a:t>: William S. Gosset (‘Student’), </a:t>
            </a:r>
            <a:endParaRPr lang="en-US" sz="2400" dirty="0"/>
          </a:p>
          <a:p>
            <a:pPr marL="0" indent="0">
              <a:buNone/>
            </a:pPr>
            <a:r>
              <a:rPr lang="ko-KR" altLang="en-US" sz="2400" dirty="0"/>
              <a:t> 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sz="2400" dirty="0"/>
              <a:t>Guinness </a:t>
            </a:r>
            <a:r>
              <a:rPr sz="2400" dirty="0" err="1"/>
              <a:t>양조장</a:t>
            </a:r>
            <a:r>
              <a:rPr sz="2400" dirty="0"/>
              <a:t> </a:t>
            </a:r>
            <a:r>
              <a:rPr sz="2400" dirty="0" err="1"/>
              <a:t>연구원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문제의식</a:t>
            </a:r>
            <a:r>
              <a:rPr sz="2400" dirty="0"/>
              <a:t>: </a:t>
            </a:r>
            <a:r>
              <a:rPr sz="2400" dirty="0" err="1"/>
              <a:t>소표본</a:t>
            </a:r>
            <a:r>
              <a:rPr sz="2400" dirty="0"/>
              <a:t>(small sample) </a:t>
            </a:r>
            <a:r>
              <a:rPr sz="2400" dirty="0" err="1"/>
              <a:t>평균</a:t>
            </a:r>
            <a:r>
              <a:rPr sz="2400" dirty="0"/>
              <a:t> </a:t>
            </a:r>
            <a:r>
              <a:rPr sz="2400" dirty="0" err="1"/>
              <a:t>추정</a:t>
            </a:r>
            <a:r>
              <a:rPr sz="2400" dirty="0"/>
              <a:t> </a:t>
            </a:r>
            <a:r>
              <a:rPr sz="2400" dirty="0" err="1"/>
              <a:t>신뢰성</a:t>
            </a:r>
            <a:r>
              <a:rPr sz="2400" dirty="0"/>
              <a:t> </a:t>
            </a:r>
            <a:r>
              <a:rPr sz="2400" dirty="0" err="1"/>
              <a:t>확보</a:t>
            </a:r>
            <a:r>
              <a:rPr sz="2400" dirty="0"/>
              <a:t> </a:t>
            </a:r>
            <a:r>
              <a:rPr sz="2400" dirty="0" err="1"/>
              <a:t>필요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기존</a:t>
            </a:r>
            <a:r>
              <a:rPr sz="2400" dirty="0"/>
              <a:t> </a:t>
            </a:r>
            <a:r>
              <a:rPr sz="2400" dirty="0" err="1"/>
              <a:t>방법</a:t>
            </a:r>
            <a:r>
              <a:rPr sz="2400" dirty="0"/>
              <a:t>: </a:t>
            </a:r>
            <a:r>
              <a:rPr sz="2400" dirty="0" err="1"/>
              <a:t>정규분포</a:t>
            </a:r>
            <a:r>
              <a:rPr sz="2400" dirty="0"/>
              <a:t> </a:t>
            </a:r>
            <a:r>
              <a:rPr sz="2400" dirty="0" err="1"/>
              <a:t>근사</a:t>
            </a:r>
            <a:r>
              <a:rPr sz="2400" dirty="0"/>
              <a:t> → </a:t>
            </a:r>
            <a:r>
              <a:rPr sz="2400" dirty="0" err="1"/>
              <a:t>n이</a:t>
            </a:r>
            <a:r>
              <a:rPr sz="2400" dirty="0"/>
              <a:t> </a:t>
            </a:r>
            <a:r>
              <a:rPr sz="2400" dirty="0" err="1"/>
              <a:t>작으면</a:t>
            </a:r>
            <a:r>
              <a:rPr sz="2400" dirty="0"/>
              <a:t> </a:t>
            </a:r>
            <a:r>
              <a:rPr sz="2400" dirty="0" err="1"/>
              <a:t>부정확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연구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소표본에서</a:t>
            </a:r>
            <a:r>
              <a:rPr sz="2400" dirty="0"/>
              <a:t> </a:t>
            </a:r>
            <a:r>
              <a:rPr sz="2400" dirty="0" err="1"/>
              <a:t>모집단</a:t>
            </a:r>
            <a:r>
              <a:rPr sz="2400" dirty="0"/>
              <a:t> </a:t>
            </a:r>
            <a:r>
              <a:rPr sz="2400" dirty="0" err="1"/>
              <a:t>평균</a:t>
            </a:r>
            <a:r>
              <a:rPr sz="2400" dirty="0"/>
              <a:t> </a:t>
            </a:r>
            <a:r>
              <a:rPr sz="2400" dirty="0" err="1"/>
              <a:t>추정의</a:t>
            </a:r>
            <a:r>
              <a:rPr sz="2400" dirty="0"/>
              <a:t> </a:t>
            </a:r>
            <a:r>
              <a:rPr sz="2400" dirty="0" err="1"/>
              <a:t>오차를</a:t>
            </a:r>
            <a:r>
              <a:rPr sz="2400" dirty="0"/>
              <a:t> </a:t>
            </a:r>
            <a:r>
              <a:rPr sz="2400" dirty="0" err="1"/>
              <a:t>정량화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새로운</a:t>
            </a:r>
            <a:r>
              <a:rPr sz="2400" dirty="0"/>
              <a:t> </a:t>
            </a:r>
            <a:r>
              <a:rPr sz="2400" dirty="0" err="1"/>
              <a:t>분포</a:t>
            </a:r>
            <a:r>
              <a:rPr sz="2400" dirty="0"/>
              <a:t> </a:t>
            </a:r>
            <a:r>
              <a:rPr sz="2400" dirty="0" err="1"/>
              <a:t>제시</a:t>
            </a:r>
            <a:r>
              <a:rPr sz="2400" dirty="0"/>
              <a:t> → </a:t>
            </a:r>
            <a:r>
              <a:rPr sz="2400" dirty="0" err="1"/>
              <a:t>Student의</a:t>
            </a:r>
            <a:r>
              <a:rPr sz="2400" dirty="0"/>
              <a:t> t-</a:t>
            </a:r>
            <a:r>
              <a:rPr sz="2400" dirty="0" err="1"/>
              <a:t>분포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작은</a:t>
            </a:r>
            <a:r>
              <a:rPr sz="2400" dirty="0"/>
              <a:t> </a:t>
            </a:r>
            <a:r>
              <a:rPr sz="2400" dirty="0" err="1"/>
              <a:t>n에</a:t>
            </a:r>
            <a:r>
              <a:rPr sz="2400" dirty="0"/>
              <a:t> </a:t>
            </a:r>
            <a:r>
              <a:rPr sz="2400" dirty="0" err="1"/>
              <a:t>적합한</a:t>
            </a:r>
            <a:r>
              <a:rPr sz="2400" dirty="0"/>
              <a:t> </a:t>
            </a:r>
            <a:r>
              <a:rPr sz="2400" dirty="0" err="1"/>
              <a:t>확률표</a:t>
            </a:r>
            <a:r>
              <a:rPr sz="2400" dirty="0"/>
              <a:t> </a:t>
            </a:r>
            <a:r>
              <a:rPr sz="2400" dirty="0" err="1"/>
              <a:t>제공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논문</a:t>
            </a:r>
            <a:r>
              <a:rPr dirty="0"/>
              <a:t> </a:t>
            </a:r>
            <a:r>
              <a:rPr dirty="0" err="1"/>
              <a:t>표지</a:t>
            </a:r>
            <a:r>
              <a:rPr dirty="0"/>
              <a:t> (</a:t>
            </a:r>
            <a:r>
              <a:rPr dirty="0" err="1"/>
              <a:t>Biometrika</a:t>
            </a:r>
            <a:r>
              <a:rPr dirty="0"/>
              <a:t>, 1908)</a:t>
            </a:r>
          </a:p>
        </p:txBody>
      </p:sp>
      <p:pic>
        <p:nvPicPr>
          <p:cNvPr id="3" name="Picture 2" descr="biometrika_19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76400"/>
            <a:ext cx="54864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정규분포와 t-분포 비교</a:t>
            </a:r>
          </a:p>
        </p:txBody>
      </p:sp>
      <p:pic>
        <p:nvPicPr>
          <p:cNvPr id="3" name="Picture 2" descr="t_dist_vs_norm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86059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212080"/>
            <a:ext cx="5933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dirty="0"/>
              <a:t>• </a:t>
            </a:r>
            <a:r>
              <a:rPr sz="2400" dirty="0" err="1"/>
              <a:t>n이</a:t>
            </a:r>
            <a:r>
              <a:rPr sz="2400" dirty="0"/>
              <a:t> </a:t>
            </a:r>
            <a:r>
              <a:rPr sz="2400" dirty="0" err="1"/>
              <a:t>작을수록</a:t>
            </a:r>
            <a:r>
              <a:rPr sz="2400" dirty="0"/>
              <a:t> </a:t>
            </a:r>
            <a:r>
              <a:rPr sz="2400" dirty="0" err="1"/>
              <a:t>분포</a:t>
            </a:r>
            <a:r>
              <a:rPr sz="2400" dirty="0"/>
              <a:t> </a:t>
            </a:r>
            <a:r>
              <a:rPr sz="2400" dirty="0" err="1"/>
              <a:t>꼬리가</a:t>
            </a:r>
            <a:r>
              <a:rPr sz="2400" dirty="0"/>
              <a:t> </a:t>
            </a:r>
            <a:r>
              <a:rPr sz="2400" dirty="0" err="1"/>
              <a:t>두꺼워짐</a:t>
            </a:r>
            <a:endParaRPr sz="2400" dirty="0"/>
          </a:p>
          <a:p>
            <a:r>
              <a:rPr sz="2400" dirty="0"/>
              <a:t>• </a:t>
            </a:r>
            <a:r>
              <a:rPr sz="2400" dirty="0" err="1"/>
              <a:t>표본이</a:t>
            </a:r>
            <a:r>
              <a:rPr sz="2400" dirty="0"/>
              <a:t> </a:t>
            </a:r>
            <a:r>
              <a:rPr sz="2400" dirty="0" err="1"/>
              <a:t>작을</a:t>
            </a:r>
            <a:r>
              <a:rPr sz="2400" dirty="0"/>
              <a:t> </a:t>
            </a:r>
            <a:r>
              <a:rPr sz="2400" dirty="0" err="1"/>
              <a:t>때</a:t>
            </a:r>
            <a:r>
              <a:rPr sz="2400" dirty="0"/>
              <a:t> </a:t>
            </a:r>
            <a:r>
              <a:rPr sz="2400" dirty="0" err="1"/>
              <a:t>정규분포</a:t>
            </a:r>
            <a:r>
              <a:rPr sz="2400" dirty="0"/>
              <a:t> </a:t>
            </a:r>
            <a:r>
              <a:rPr sz="2400" dirty="0" err="1"/>
              <a:t>대신</a:t>
            </a:r>
            <a:r>
              <a:rPr sz="2400" dirty="0"/>
              <a:t> t-</a:t>
            </a:r>
            <a:r>
              <a:rPr sz="2400" dirty="0" err="1"/>
              <a:t>분포</a:t>
            </a:r>
            <a:r>
              <a:rPr sz="2400" dirty="0"/>
              <a:t> </a:t>
            </a:r>
            <a:r>
              <a:rPr sz="2400" dirty="0" err="1"/>
              <a:t>사용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모의실험</a:t>
            </a:r>
            <a:r>
              <a:rPr dirty="0"/>
              <a:t> (</a:t>
            </a:r>
            <a:r>
              <a:rPr lang="en-US" dirty="0"/>
              <a:t>McDonnel</a:t>
            </a:r>
            <a:r>
              <a:rPr lang="ko-KR" altLang="en-US" dirty="0"/>
              <a:t>의 </a:t>
            </a:r>
            <a:r>
              <a:rPr dirty="0" err="1"/>
              <a:t>자료</a:t>
            </a:r>
            <a:r>
              <a:rPr dirty="0"/>
              <a:t>)</a:t>
            </a:r>
          </a:p>
        </p:txBody>
      </p:sp>
      <p:pic>
        <p:nvPicPr>
          <p:cNvPr id="3" name="Picture 2" descr="스크린샷 2025-09-27 오후 1.54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2828"/>
            <a:ext cx="6858000" cy="4529823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14237363-6927-38B5-1FA1-5D4A6D0447EC}"/>
              </a:ext>
            </a:extLst>
          </p:cNvPr>
          <p:cNvCxnSpPr/>
          <p:nvPr/>
        </p:nvCxnSpPr>
        <p:spPr>
          <a:xfrm>
            <a:off x="5475890" y="3058509"/>
            <a:ext cx="216513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06DE2BA-EC78-8065-C8BC-38D7ABF35106}"/>
              </a:ext>
            </a:extLst>
          </p:cNvPr>
          <p:cNvCxnSpPr/>
          <p:nvPr/>
        </p:nvCxnSpPr>
        <p:spPr>
          <a:xfrm>
            <a:off x="1702676" y="3216166"/>
            <a:ext cx="1219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응용 예시: 수면제 실험</a:t>
            </a:r>
          </a:p>
        </p:txBody>
      </p:sp>
      <p:pic>
        <p:nvPicPr>
          <p:cNvPr id="3" name="Picture 2" descr="스크린샷 2025-09-27 오후 1.58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333" y="1417638"/>
            <a:ext cx="5619333" cy="47442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연구의 배경: Guinness 양조장</a:t>
            </a:r>
          </a:p>
        </p:txBody>
      </p:sp>
      <p:pic>
        <p:nvPicPr>
          <p:cNvPr id="3" name="Picture 2" descr="QF-00170-GUINN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71" y="1482453"/>
            <a:ext cx="6336258" cy="3893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973" y="5375547"/>
            <a:ext cx="86500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dirty="0"/>
              <a:t>• </a:t>
            </a:r>
            <a:r>
              <a:rPr sz="2400" dirty="0" err="1"/>
              <a:t>더블린의</a:t>
            </a:r>
            <a:r>
              <a:rPr sz="2400" dirty="0"/>
              <a:t> Guinness </a:t>
            </a:r>
            <a:r>
              <a:rPr sz="2400" dirty="0" err="1"/>
              <a:t>양조장은</a:t>
            </a:r>
            <a:r>
              <a:rPr sz="2400" dirty="0"/>
              <a:t> </a:t>
            </a:r>
            <a:r>
              <a:rPr sz="2400" dirty="0" err="1"/>
              <a:t>당시</a:t>
            </a:r>
            <a:r>
              <a:rPr sz="2400" dirty="0"/>
              <a:t> </a:t>
            </a:r>
            <a:r>
              <a:rPr sz="2400" dirty="0" err="1"/>
              <a:t>세계</a:t>
            </a:r>
            <a:r>
              <a:rPr sz="2400" dirty="0"/>
              <a:t> </a:t>
            </a:r>
            <a:r>
              <a:rPr sz="2400" dirty="0" err="1"/>
              <a:t>최대</a:t>
            </a:r>
            <a:r>
              <a:rPr sz="2400" dirty="0"/>
              <a:t> </a:t>
            </a:r>
            <a:r>
              <a:rPr sz="2400" dirty="0" err="1"/>
              <a:t>규모의</a:t>
            </a:r>
            <a:endParaRPr sz="2400" dirty="0"/>
          </a:p>
          <a:p>
            <a:r>
              <a:rPr sz="2400" dirty="0"/>
              <a:t>• </a:t>
            </a:r>
            <a:r>
              <a:rPr sz="2400" dirty="0" err="1"/>
              <a:t>Gosset은</a:t>
            </a:r>
            <a:r>
              <a:rPr sz="2400" dirty="0"/>
              <a:t> </a:t>
            </a:r>
            <a:r>
              <a:rPr sz="2400" dirty="0" err="1"/>
              <a:t>맥주</a:t>
            </a:r>
            <a:r>
              <a:rPr sz="2400" dirty="0"/>
              <a:t> </a:t>
            </a:r>
            <a:r>
              <a:rPr sz="2400" dirty="0" err="1"/>
              <a:t>품질</a:t>
            </a:r>
            <a:r>
              <a:rPr sz="2400" dirty="0"/>
              <a:t> </a:t>
            </a:r>
            <a:r>
              <a:rPr sz="2400" dirty="0" err="1"/>
              <a:t>관리와</a:t>
            </a:r>
            <a:r>
              <a:rPr sz="2400" dirty="0"/>
              <a:t> </a:t>
            </a:r>
            <a:r>
              <a:rPr sz="2400" dirty="0" err="1"/>
              <a:t>원재료</a:t>
            </a:r>
            <a:r>
              <a:rPr sz="2400" dirty="0"/>
              <a:t> </a:t>
            </a:r>
            <a:r>
              <a:rPr sz="2400" dirty="0" err="1"/>
              <a:t>실험을</a:t>
            </a:r>
            <a:r>
              <a:rPr sz="2400" dirty="0"/>
              <a:t> </a:t>
            </a:r>
            <a:r>
              <a:rPr sz="2400" dirty="0" err="1"/>
              <a:t>위해</a:t>
            </a:r>
            <a:r>
              <a:rPr sz="2400" dirty="0"/>
              <a:t> </a:t>
            </a:r>
            <a:r>
              <a:rPr sz="2400" dirty="0" err="1"/>
              <a:t>통계</a:t>
            </a:r>
            <a:r>
              <a:rPr sz="2400" dirty="0"/>
              <a:t> </a:t>
            </a:r>
            <a:r>
              <a:rPr sz="2400" dirty="0" err="1"/>
              <a:t>연구</a:t>
            </a:r>
            <a:r>
              <a:rPr sz="2400" dirty="0"/>
              <a:t> </a:t>
            </a:r>
            <a:r>
              <a:rPr sz="2400" dirty="0" err="1"/>
              <a:t>수행</a:t>
            </a:r>
            <a:endParaRPr sz="2400" dirty="0"/>
          </a:p>
          <a:p>
            <a:r>
              <a:rPr sz="2400" dirty="0"/>
              <a:t>• </a:t>
            </a:r>
            <a:r>
              <a:rPr sz="2400" dirty="0" err="1"/>
              <a:t>회사</a:t>
            </a:r>
            <a:r>
              <a:rPr sz="2400" dirty="0"/>
              <a:t> </a:t>
            </a:r>
            <a:r>
              <a:rPr sz="2400" dirty="0" err="1"/>
              <a:t>비밀</a:t>
            </a:r>
            <a:r>
              <a:rPr sz="2400" dirty="0"/>
              <a:t> </a:t>
            </a:r>
            <a:r>
              <a:rPr sz="2400" dirty="0" err="1"/>
              <a:t>유지</a:t>
            </a:r>
            <a:r>
              <a:rPr sz="2400" dirty="0"/>
              <a:t> </a:t>
            </a:r>
            <a:r>
              <a:rPr sz="2400" dirty="0" err="1"/>
              <a:t>정책</a:t>
            </a:r>
            <a:r>
              <a:rPr sz="2400" dirty="0"/>
              <a:t> </a:t>
            </a:r>
            <a:r>
              <a:rPr sz="2400" dirty="0" err="1"/>
              <a:t>때문에</a:t>
            </a:r>
            <a:r>
              <a:rPr sz="2400" dirty="0"/>
              <a:t> ‘</a:t>
            </a:r>
            <a:r>
              <a:rPr sz="2400" dirty="0" err="1"/>
              <a:t>Student’라는</a:t>
            </a:r>
            <a:r>
              <a:rPr sz="2400" dirty="0"/>
              <a:t> </a:t>
            </a:r>
            <a:r>
              <a:rPr sz="2400" dirty="0" err="1"/>
              <a:t>필명</a:t>
            </a:r>
            <a:r>
              <a:rPr sz="2400" dirty="0"/>
              <a:t> </a:t>
            </a:r>
            <a:r>
              <a:rPr sz="2400" dirty="0" err="1"/>
              <a:t>사용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결론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의의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소표본</a:t>
            </a:r>
            <a:r>
              <a:rPr sz="2400" dirty="0"/>
              <a:t> </a:t>
            </a:r>
            <a:r>
              <a:rPr sz="2400" dirty="0" err="1"/>
              <a:t>평균</a:t>
            </a:r>
            <a:r>
              <a:rPr sz="2400" dirty="0"/>
              <a:t> </a:t>
            </a:r>
            <a:r>
              <a:rPr sz="2400" dirty="0" err="1"/>
              <a:t>추정의</a:t>
            </a:r>
            <a:r>
              <a:rPr sz="2400" dirty="0"/>
              <a:t> </a:t>
            </a:r>
            <a:r>
              <a:rPr sz="2400" dirty="0" err="1"/>
              <a:t>불확실성</a:t>
            </a:r>
            <a:r>
              <a:rPr sz="2400" dirty="0"/>
              <a:t> </a:t>
            </a:r>
            <a:r>
              <a:rPr sz="2400" dirty="0" err="1"/>
              <a:t>규명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Student의</a:t>
            </a:r>
            <a:r>
              <a:rPr sz="2400" dirty="0"/>
              <a:t> t-</a:t>
            </a:r>
            <a:r>
              <a:rPr sz="2400" dirty="0" err="1"/>
              <a:t>분포와</a:t>
            </a:r>
            <a:r>
              <a:rPr sz="2400" dirty="0"/>
              <a:t> t-</a:t>
            </a:r>
            <a:r>
              <a:rPr sz="2400" dirty="0" err="1"/>
              <a:t>검정의</a:t>
            </a:r>
            <a:r>
              <a:rPr sz="2400" dirty="0"/>
              <a:t> </a:t>
            </a:r>
            <a:r>
              <a:rPr sz="2400" dirty="0" err="1"/>
              <a:t>출발점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산업</a:t>
            </a:r>
            <a:r>
              <a:rPr sz="2400" dirty="0"/>
              <a:t> </a:t>
            </a:r>
            <a:r>
              <a:rPr sz="2400" dirty="0" err="1"/>
              <a:t>현장</a:t>
            </a:r>
            <a:r>
              <a:rPr sz="2400" dirty="0"/>
              <a:t>(</a:t>
            </a:r>
            <a:r>
              <a:rPr sz="2400" dirty="0" err="1"/>
              <a:t>맥주</a:t>
            </a:r>
            <a:r>
              <a:rPr sz="2400" dirty="0"/>
              <a:t> </a:t>
            </a:r>
            <a:r>
              <a:rPr sz="2400" dirty="0" err="1"/>
              <a:t>품질</a:t>
            </a:r>
            <a:r>
              <a:rPr sz="2400" dirty="0"/>
              <a:t> </a:t>
            </a:r>
            <a:r>
              <a:rPr sz="2400" dirty="0" err="1"/>
              <a:t>관리</a:t>
            </a:r>
            <a:r>
              <a:rPr sz="2400" dirty="0"/>
              <a:t>)</a:t>
            </a:r>
            <a:r>
              <a:rPr sz="2400" dirty="0" err="1"/>
              <a:t>에서</a:t>
            </a:r>
            <a:r>
              <a:rPr sz="2400" dirty="0"/>
              <a:t> </a:t>
            </a:r>
            <a:r>
              <a:rPr sz="2400" dirty="0" err="1"/>
              <a:t>시작</a:t>
            </a:r>
            <a:r>
              <a:rPr sz="24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ko-KR" altLang="en-US" sz="2400" dirty="0"/>
              <a:t>     </a:t>
            </a:r>
            <a:r>
              <a:rPr lang="en-US" altLang="ko-KR" sz="2400" dirty="0"/>
              <a:t>=&gt;</a:t>
            </a:r>
            <a:r>
              <a:rPr lang="ko-KR" altLang="en-US" sz="2400" dirty="0"/>
              <a:t> </a:t>
            </a:r>
            <a:r>
              <a:rPr sz="2400" dirty="0" err="1"/>
              <a:t>현대</a:t>
            </a:r>
            <a:r>
              <a:rPr sz="2400" dirty="0"/>
              <a:t> </a:t>
            </a:r>
            <a:r>
              <a:rPr sz="2400" dirty="0" err="1"/>
              <a:t>통계학</a:t>
            </a:r>
            <a:r>
              <a:rPr lang="ko-KR" altLang="en-US" sz="2400" dirty="0"/>
              <a:t>의</a:t>
            </a:r>
            <a:r>
              <a:rPr sz="2400" dirty="0"/>
              <a:t> </a:t>
            </a:r>
            <a:r>
              <a:rPr sz="2400" dirty="0" err="1"/>
              <a:t>핵심</a:t>
            </a:r>
            <a:r>
              <a:rPr sz="2400" dirty="0"/>
              <a:t> </a:t>
            </a:r>
            <a:r>
              <a:rPr sz="2400" dirty="0" err="1"/>
              <a:t>도구로</a:t>
            </a:r>
            <a:r>
              <a:rPr sz="2400" dirty="0"/>
              <a:t> </a:t>
            </a:r>
            <a:r>
              <a:rPr sz="2400" dirty="0" err="1"/>
              <a:t>발전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196</Words>
  <Application>Microsoft Macintosh PowerPoint</Application>
  <PresentationFormat>화면 슬라이드 쇼(4:3)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Student (W.S. Gosset), 1908</vt:lpstr>
      <vt:lpstr>연구 배경</vt:lpstr>
      <vt:lpstr>연구 목표</vt:lpstr>
      <vt:lpstr>논문 표지 (Biometrika, 1908)</vt:lpstr>
      <vt:lpstr>정규분포와 t-분포 비교</vt:lpstr>
      <vt:lpstr>모의실험 (McDonnel의 자료)</vt:lpstr>
      <vt:lpstr>응용 예시: 수면제 실험</vt:lpstr>
      <vt:lpstr>연구의 배경: Guinness 양조장</vt:lpstr>
      <vt:lpstr>결론 및 의의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LeeKee-Won</cp:lastModifiedBy>
  <cp:revision>2</cp:revision>
  <dcterms:created xsi:type="dcterms:W3CDTF">2013-01-27T09:14:16Z</dcterms:created>
  <dcterms:modified xsi:type="dcterms:W3CDTF">2025-09-27T07:15:04Z</dcterms:modified>
  <cp:category/>
</cp:coreProperties>
</file>