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나폴레옹의 러시아 원정 (1812)</a:t>
            </a:r>
          </a:p>
          <a:p>
            <a:r>
              <a:t>상세 타임라인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준비–진군–모스크바–후퇴–베레지나–귀환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측면 전선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북부(폴로츠크–드비나)</a:t>
            </a:r>
          </a:p>
          <a:p>
            <a:pPr lvl="1">
              <a:defRPr sz="2000"/>
            </a:pPr>
            <a:r>
              <a:t>8/17–18 제1차 폴로츠크</a:t>
            </a:r>
          </a:p>
          <a:p>
            <a:pPr lvl="1">
              <a:defRPr sz="2000"/>
            </a:pPr>
            <a:r>
              <a:t>10/18–20 제2차 폴로츠크—프랑스 후퇴</a:t>
            </a:r>
          </a:p>
          <a:p>
            <a:pPr>
              <a:defRPr sz="2000"/>
            </a:pPr>
            <a:r>
              <a:t>남부(브레스트–보브루이스크)</a:t>
            </a:r>
          </a:p>
          <a:p>
            <a:pPr lvl="1">
              <a:defRPr sz="2000"/>
            </a:pPr>
            <a:r>
              <a:t>Schwarzenberg/ Reynier vs Tormasov 견제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요인: 보급·혹한·질병·전투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장거리 보급선 붕괴, 초토화로 식량·사료 결핍, 말 대량 폐사</a:t>
            </a:r>
          </a:p>
          <a:p>
            <a:pPr>
              <a:defRPr sz="2000"/>
            </a:pPr>
            <a:r>
              <a:t>질병(발진티푸스·이질·동상), 탈영·낙오</a:t>
            </a:r>
          </a:p>
          <a:p>
            <a:pPr>
              <a:defRPr sz="2000"/>
            </a:pPr>
            <a:r>
              <a:t>스몰렌스크·보로디노·크라스노예·비야즈마, 베레지나에서 손실 집중</a:t>
            </a:r>
          </a:p>
          <a:p>
            <a:pPr>
              <a:defRPr sz="2000"/>
            </a:pPr>
            <a:r>
              <a:t>11월 말 한파(–20℃ 안팎)로 피해 급증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그랑다르메 궤멸—제6차 대프랑스 동맹 결성 촉발</a:t>
            </a:r>
          </a:p>
          <a:p>
            <a:pPr>
              <a:defRPr sz="2000"/>
            </a:pPr>
            <a:r>
              <a:t>1813–14년 전쟁의 중심이 독일·프랑스로 이동(라이프치히, 파리)</a:t>
            </a:r>
          </a:p>
          <a:p>
            <a:pPr>
              <a:defRPr sz="2000"/>
            </a:pPr>
            <a:r>
              <a:t>나폴레옹의 정치적 권위 약화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주해/참고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달력 주의</a:t>
            </a:r>
          </a:p>
          <a:p>
            <a:pPr lvl="1">
              <a:defRPr sz="2000"/>
            </a:pPr>
            <a:r>
              <a:t>러시아는 율리우스력—그레고리력과 날짜 차이</a:t>
            </a:r>
          </a:p>
          <a:p>
            <a:pPr lvl="1">
              <a:defRPr sz="2000"/>
            </a:pPr>
            <a:r>
              <a:t>본 정리는 통상 그레고리력 기준</a:t>
            </a:r>
          </a:p>
          <a:p>
            <a:pPr>
              <a:defRPr sz="2000"/>
            </a:pPr>
            <a:r>
              <a:t>Minard 도표</a:t>
            </a:r>
          </a:p>
          <a:p>
            <a:pPr lvl="1">
              <a:defRPr sz="2000"/>
            </a:pPr>
            <a:r>
              <a:t>개념도—거리·시간은 근사치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기간: 1812년 6월 24일 – 12월 14일</a:t>
            </a:r>
          </a:p>
          <a:p>
            <a:pPr>
              <a:defRPr sz="2000"/>
            </a:pPr>
            <a:r>
              <a:t>규모: 그랑다르메 약 60만(다국적).</a:t>
            </a:r>
          </a:p>
          <a:p>
            <a:pPr>
              <a:defRPr sz="2000"/>
            </a:pPr>
            <a:r>
              <a:t>목표</a:t>
            </a:r>
          </a:p>
          <a:p>
            <a:pPr lvl="1">
              <a:defRPr sz="2000"/>
            </a:pPr>
            <a:r>
              <a:t>속전으로 러시아 굴복, 대륙봉쇄 유지</a:t>
            </a:r>
          </a:p>
          <a:p>
            <a:pPr lvl="1">
              <a:defRPr sz="2000"/>
            </a:pPr>
            <a:r>
              <a:t>결정적 야전으로 러시아 주력 격파</a:t>
            </a:r>
          </a:p>
          <a:p>
            <a:pPr>
              <a:defRPr sz="2000"/>
            </a:pPr>
            <a:r>
              <a:t>결과</a:t>
            </a:r>
          </a:p>
          <a:p>
            <a:pPr lvl="1">
              <a:defRPr sz="2000"/>
            </a:pPr>
            <a:r>
              <a:t>모스크바 점령(9/14) 후 교섭 실패</a:t>
            </a:r>
          </a:p>
          <a:p>
            <a:pPr lvl="1">
              <a:defRPr sz="2000"/>
            </a:pPr>
            <a:r>
              <a:t>혹한·보급 붕괴·러시아 반격으로 대패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전개 단계(요약)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1) 준비/도하 (6월)</a:t>
            </a:r>
          </a:p>
          <a:p>
            <a:pPr lvl="1">
              <a:defRPr sz="2000"/>
            </a:pPr>
            <a:r>
              <a:t>6/24 니만강 도하(Kowno)</a:t>
            </a:r>
          </a:p>
          <a:p>
            <a:pPr>
              <a:defRPr sz="2000"/>
            </a:pPr>
            <a:r>
              <a:t>2) 빌나–비텝스크 (6–7월)</a:t>
            </a:r>
          </a:p>
          <a:p>
            <a:pPr lvl="1">
              <a:defRPr sz="2000"/>
            </a:pPr>
            <a:r>
              <a:t>6/28 빌나 점령, 보급 혼란</a:t>
            </a:r>
          </a:p>
          <a:p>
            <a:pPr>
              <a:defRPr sz="2000"/>
            </a:pPr>
            <a:r>
              <a:t>3) 스몰렌스크–보로디노 (8–9월)</a:t>
            </a:r>
          </a:p>
          <a:p>
            <a:pPr lvl="1">
              <a:defRPr sz="2000"/>
            </a:pPr>
            <a:r>
              <a:t>8/16–18 스몰렌스크, 9/7 보로디노</a:t>
            </a:r>
          </a:p>
          <a:p>
            <a:pPr>
              <a:defRPr sz="2000"/>
            </a:pPr>
            <a:r>
              <a:t>4) 모스크바 점령 (9/14)</a:t>
            </a:r>
          </a:p>
          <a:p>
            <a:pPr lvl="1">
              <a:defRPr sz="2000"/>
            </a:pPr>
            <a:r>
              <a:t>화재·교섭 결렬</a:t>
            </a:r>
          </a:p>
          <a:p>
            <a:pPr>
              <a:defRPr sz="2000"/>
            </a:pPr>
            <a:r>
              <a:t>5) 철수·남하 시도 (10월)</a:t>
            </a:r>
          </a:p>
          <a:p>
            <a:pPr lvl="1">
              <a:defRPr sz="2000"/>
            </a:pPr>
            <a:r>
              <a:t>10/19 철수, 10/24 말로야로슬라베츠</a:t>
            </a:r>
          </a:p>
          <a:p>
            <a:pPr>
              <a:defRPr sz="2000"/>
            </a:pPr>
            <a:r>
              <a:t>6) 서부로 후퇴 (11–12월)</a:t>
            </a:r>
          </a:p>
          <a:p>
            <a:pPr lvl="1">
              <a:defRPr sz="2000"/>
            </a:pPr>
            <a:r>
              <a:t>11/26–29 베레지나, 12/14 국경 이탈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6–7월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6/24: 니만강 도하—원정 개시</a:t>
            </a:r>
          </a:p>
          <a:p>
            <a:pPr>
              <a:defRPr sz="2000"/>
            </a:pPr>
            <a:r>
              <a:t>6/28: Vilna(Wilna) 점령; 혹서·말 손실</a:t>
            </a:r>
          </a:p>
          <a:p>
            <a:pPr>
              <a:defRPr sz="2000"/>
            </a:pPr>
            <a:r>
              <a:t>7월: 러시아 주력 후퇴·초토화 전략</a:t>
            </a:r>
          </a:p>
          <a:p>
            <a:pPr>
              <a:defRPr sz="2000"/>
            </a:pPr>
            <a:r>
              <a:t>7/25–27: Ostrovno–Vitebsk 교전</a:t>
            </a:r>
          </a:p>
          <a:p>
            <a:pPr lvl="1">
              <a:defRPr sz="2000"/>
            </a:pPr>
            <a:r>
              <a:t>7/28 Vitebsk 도달·잠정 정지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8월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8/16–18: 스몰렌스크 전투</a:t>
            </a:r>
          </a:p>
          <a:p>
            <a:pPr lvl="1">
              <a:defRPr sz="2000"/>
            </a:pPr>
            <a:r>
              <a:t>도시 함락, 큰 화재</a:t>
            </a:r>
          </a:p>
          <a:p>
            <a:pPr lvl="1">
              <a:defRPr sz="2000"/>
            </a:pPr>
            <a:r>
              <a:t>러시아군 질서정연한 퇴각</a:t>
            </a:r>
          </a:p>
          <a:p>
            <a:pPr>
              <a:defRPr sz="2000"/>
            </a:pPr>
            <a:r>
              <a:t>8/19: Valutino Gora(루비노) 재후퇴전</a:t>
            </a:r>
          </a:p>
          <a:p>
            <a:pPr>
              <a:defRPr sz="2000"/>
            </a:pPr>
            <a:r>
              <a:t>8월 말: 모스크바 방면 진격 지속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9월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9/5: Shevardino 전초전</a:t>
            </a:r>
          </a:p>
          <a:p>
            <a:pPr>
              <a:defRPr sz="2000"/>
            </a:pPr>
            <a:r>
              <a:t>9/7: 보로디노 전투</a:t>
            </a:r>
          </a:p>
          <a:p>
            <a:pPr lvl="1">
              <a:defRPr sz="2000"/>
            </a:pPr>
            <a:r>
              <a:t>쌍방 대손실, 러시아 주력 보존</a:t>
            </a:r>
          </a:p>
          <a:p>
            <a:pPr>
              <a:defRPr sz="2000"/>
            </a:pPr>
            <a:r>
              <a:t>9/14: 모스크바 입성—도시 화재, 교섭 불가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10월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10/18: Tarutino—러시아 기습</a:t>
            </a:r>
          </a:p>
          <a:p>
            <a:pPr>
              <a:defRPr sz="2000"/>
            </a:pPr>
            <a:r>
              <a:t>10/19: 철수 결정</a:t>
            </a:r>
          </a:p>
          <a:p>
            <a:pPr lvl="1">
              <a:defRPr sz="2000"/>
            </a:pPr>
            <a:r>
              <a:t>남하 시도(칼루가 축)</a:t>
            </a:r>
          </a:p>
          <a:p>
            <a:pPr>
              <a:defRPr sz="2000"/>
            </a:pPr>
            <a:r>
              <a:t>10/24: Maloyaroslavets—남하 경로 차단 → 구 스몰렌스크로 후퇴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11월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11/3: Vyazma—후위 타격</a:t>
            </a:r>
          </a:p>
          <a:p>
            <a:pPr>
              <a:defRPr sz="2000"/>
            </a:pPr>
            <a:r>
              <a:t>11/15–18: Krasnoi—치명적 손실</a:t>
            </a:r>
          </a:p>
          <a:p>
            <a:pPr>
              <a:defRPr sz="2000"/>
            </a:pPr>
            <a:r>
              <a:t>11/26–29: 베레지나 도하</a:t>
            </a:r>
          </a:p>
          <a:p>
            <a:pPr lvl="1">
              <a:defRPr sz="2000"/>
            </a:pPr>
            <a:r>
              <a:t>Borisov 다리 파괴 → Studianka 가교로 탈출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12월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12/5: Smorgoni—나폴레옹 파리행, 지휘권 Murat에 위임</a:t>
            </a:r>
          </a:p>
          <a:p>
            <a:pPr>
              <a:defRPr sz="2000"/>
            </a:pPr>
            <a:r>
              <a:t>12/14: 니만강 재도하—러시아 이탈</a:t>
            </a:r>
          </a:p>
          <a:p>
            <a:pPr>
              <a:defRPr sz="2000"/>
            </a:pPr>
            <a:r>
              <a:t>12/18: 파리 도착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나폴레옹의 러시아 원정(1812) 타임라인</dc:title>
  <dc:subject/>
  <dc:creator>Kee-Won Lee / 정리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