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58" r:id="rId4"/>
    <p:sldId id="259" r:id="rId5"/>
    <p:sldId id="280" r:id="rId6"/>
    <p:sldId id="289" r:id="rId7"/>
    <p:sldId id="261" r:id="rId8"/>
    <p:sldId id="262" r:id="rId9"/>
    <p:sldId id="260" r:id="rId10"/>
    <p:sldId id="290" r:id="rId11"/>
    <p:sldId id="291" r:id="rId12"/>
    <p:sldId id="294" r:id="rId13"/>
    <p:sldId id="295" r:id="rId14"/>
    <p:sldId id="292" r:id="rId15"/>
    <p:sldId id="293" r:id="rId16"/>
    <p:sldId id="296" r:id="rId17"/>
    <p:sldId id="299" r:id="rId18"/>
    <p:sldId id="298" r:id="rId19"/>
    <p:sldId id="300" r:id="rId20"/>
    <p:sldId id="273" r:id="rId21"/>
    <p:sldId id="276" r:id="rId22"/>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0EE9-731E-4425-8DA3-FDFA862017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E3E92A2D-1004-48F2-B50C-593292038F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76B68907-6F15-4EC1-A6DD-8E8D312105ED}"/>
              </a:ext>
            </a:extLst>
          </p:cNvPr>
          <p:cNvSpPr>
            <a:spLocks noGrp="1"/>
          </p:cNvSpPr>
          <p:nvPr>
            <p:ph type="dt" sz="half" idx="10"/>
          </p:nvPr>
        </p:nvSpPr>
        <p:spPr/>
        <p:txBody>
          <a:bodyPr/>
          <a:lstStyle/>
          <a:p>
            <a:fld id="{555D3031-3118-4A1C-A9C2-4EBC9CB6BA72}" type="datetimeFigureOut">
              <a:rPr lang="en-UG" smtClean="0"/>
              <a:t>20/07/2023</a:t>
            </a:fld>
            <a:endParaRPr lang="en-UG"/>
          </a:p>
        </p:txBody>
      </p:sp>
      <p:sp>
        <p:nvSpPr>
          <p:cNvPr id="5" name="Footer Placeholder 4">
            <a:extLst>
              <a:ext uri="{FF2B5EF4-FFF2-40B4-BE49-F238E27FC236}">
                <a16:creationId xmlns:a16="http://schemas.microsoft.com/office/drawing/2014/main" id="{34748AC1-0A51-40C7-B083-8FD2F8C51613}"/>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006A1E9F-4732-4311-AC70-9554576D9D00}"/>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276542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A915-7423-419A-95F0-B2263068D54C}"/>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5F948B0B-9059-42E0-8EDA-F164665438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CFD305A0-DC5D-4243-AA95-1DAF93B1EB35}"/>
              </a:ext>
            </a:extLst>
          </p:cNvPr>
          <p:cNvSpPr>
            <a:spLocks noGrp="1"/>
          </p:cNvSpPr>
          <p:nvPr>
            <p:ph type="dt" sz="half" idx="10"/>
          </p:nvPr>
        </p:nvSpPr>
        <p:spPr/>
        <p:txBody>
          <a:bodyPr/>
          <a:lstStyle/>
          <a:p>
            <a:fld id="{555D3031-3118-4A1C-A9C2-4EBC9CB6BA72}" type="datetimeFigureOut">
              <a:rPr lang="en-UG" smtClean="0"/>
              <a:t>20/07/2023</a:t>
            </a:fld>
            <a:endParaRPr lang="en-UG"/>
          </a:p>
        </p:txBody>
      </p:sp>
      <p:sp>
        <p:nvSpPr>
          <p:cNvPr id="5" name="Footer Placeholder 4">
            <a:extLst>
              <a:ext uri="{FF2B5EF4-FFF2-40B4-BE49-F238E27FC236}">
                <a16:creationId xmlns:a16="http://schemas.microsoft.com/office/drawing/2014/main" id="{3ADF4281-0242-4803-AE35-1186E0C99DCD}"/>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0F668CA7-57DB-4D15-A083-A934BEDCBBF0}"/>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75314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4E2D2-551E-4C16-9C0F-61099F81C7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6BF99AB8-5753-4E49-97A6-BAFA1DF209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821FAF6F-E700-4C98-B383-83FFBF78D05B}"/>
              </a:ext>
            </a:extLst>
          </p:cNvPr>
          <p:cNvSpPr>
            <a:spLocks noGrp="1"/>
          </p:cNvSpPr>
          <p:nvPr>
            <p:ph type="dt" sz="half" idx="10"/>
          </p:nvPr>
        </p:nvSpPr>
        <p:spPr/>
        <p:txBody>
          <a:bodyPr/>
          <a:lstStyle/>
          <a:p>
            <a:fld id="{555D3031-3118-4A1C-A9C2-4EBC9CB6BA72}" type="datetimeFigureOut">
              <a:rPr lang="en-UG" smtClean="0"/>
              <a:t>20/07/2023</a:t>
            </a:fld>
            <a:endParaRPr lang="en-UG"/>
          </a:p>
        </p:txBody>
      </p:sp>
      <p:sp>
        <p:nvSpPr>
          <p:cNvPr id="5" name="Footer Placeholder 4">
            <a:extLst>
              <a:ext uri="{FF2B5EF4-FFF2-40B4-BE49-F238E27FC236}">
                <a16:creationId xmlns:a16="http://schemas.microsoft.com/office/drawing/2014/main" id="{AC611BB2-32AE-47EE-9EF7-1BD519025E1D}"/>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4C8186F1-D7E8-4BE5-9A12-E211B9C21E8B}"/>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173235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93C4-1132-46D0-888B-723AE0EF9BB3}"/>
              </a:ext>
            </a:extLst>
          </p:cNvPr>
          <p:cNvSpPr>
            <a:spLocks noGrp="1"/>
          </p:cNvSpPr>
          <p:nvPr>
            <p:ph type="title"/>
          </p:nvPr>
        </p:nvSpPr>
        <p:spPr/>
        <p:txBody>
          <a:bodyPr>
            <a:normAutofit/>
          </a:bodyPr>
          <a:lstStyle>
            <a:lvl1pPr algn="ctr">
              <a:defRPr sz="4000" b="1">
                <a:latin typeface="Times New Roman" panose="02020603050405020304" pitchFamily="18" charset="0"/>
                <a:cs typeface="Times New Roman" panose="02020603050405020304" pitchFamily="18" charset="0"/>
              </a:defRPr>
            </a:lvl1pPr>
          </a:lstStyle>
          <a:p>
            <a:r>
              <a:rPr lang="en-US" dirty="0"/>
              <a:t>Click to edit Master title style</a:t>
            </a:r>
            <a:endParaRPr lang="en-UG" dirty="0"/>
          </a:p>
        </p:txBody>
      </p:sp>
      <p:sp>
        <p:nvSpPr>
          <p:cNvPr id="3" name="Content Placeholder 2">
            <a:extLst>
              <a:ext uri="{FF2B5EF4-FFF2-40B4-BE49-F238E27FC236}">
                <a16:creationId xmlns:a16="http://schemas.microsoft.com/office/drawing/2014/main" id="{96A215CA-5BF5-4124-A5AD-D8030BD8B3B4}"/>
              </a:ext>
            </a:extLst>
          </p:cNvPr>
          <p:cNvSpPr>
            <a:spLocks noGrp="1"/>
          </p:cNvSpPr>
          <p:nvPr>
            <p:ph idx="1"/>
          </p:nvPr>
        </p:nvSpPr>
        <p:spPr/>
        <p:txBody>
          <a:bodyPr/>
          <a:lstStyle>
            <a:lvl1pPr>
              <a:defRPr sz="2000">
                <a:latin typeface="Times New Roman" panose="02020603050405020304" pitchFamily="18" charset="0"/>
                <a:cs typeface="Times New Roman" panose="02020603050405020304" pitchFamily="18" charset="0"/>
              </a:defRPr>
            </a:lvl1pPr>
            <a:lvl2pPr>
              <a:defRPr sz="18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G" dirty="0"/>
          </a:p>
        </p:txBody>
      </p:sp>
      <p:sp>
        <p:nvSpPr>
          <p:cNvPr id="4" name="Date Placeholder 3">
            <a:extLst>
              <a:ext uri="{FF2B5EF4-FFF2-40B4-BE49-F238E27FC236}">
                <a16:creationId xmlns:a16="http://schemas.microsoft.com/office/drawing/2014/main" id="{A4BE4E46-F0AC-43B5-AAEF-97631DAAF9E2}"/>
              </a:ext>
            </a:extLst>
          </p:cNvPr>
          <p:cNvSpPr>
            <a:spLocks noGrp="1"/>
          </p:cNvSpPr>
          <p:nvPr>
            <p:ph type="dt" sz="half" idx="10"/>
          </p:nvPr>
        </p:nvSpPr>
        <p:spPr/>
        <p:txBody>
          <a:bodyPr/>
          <a:lstStyle/>
          <a:p>
            <a:fld id="{555D3031-3118-4A1C-A9C2-4EBC9CB6BA72}" type="datetimeFigureOut">
              <a:rPr lang="en-UG" smtClean="0"/>
              <a:t>20/07/2023</a:t>
            </a:fld>
            <a:endParaRPr lang="en-UG"/>
          </a:p>
        </p:txBody>
      </p:sp>
      <p:sp>
        <p:nvSpPr>
          <p:cNvPr id="5" name="Footer Placeholder 4">
            <a:extLst>
              <a:ext uri="{FF2B5EF4-FFF2-40B4-BE49-F238E27FC236}">
                <a16:creationId xmlns:a16="http://schemas.microsoft.com/office/drawing/2014/main" id="{13CAD798-BF2B-454A-AA96-61268309E039}"/>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7CCFD09D-C762-4C76-9666-E9F91214B8FF}"/>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240310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AFB9-0267-453B-8F29-2D47309214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0F05BB77-0E60-45B3-A8CC-E2046E0CC0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E6C3C0-A92E-46E4-9D01-F0BA17022B16}"/>
              </a:ext>
            </a:extLst>
          </p:cNvPr>
          <p:cNvSpPr>
            <a:spLocks noGrp="1"/>
          </p:cNvSpPr>
          <p:nvPr>
            <p:ph type="dt" sz="half" idx="10"/>
          </p:nvPr>
        </p:nvSpPr>
        <p:spPr/>
        <p:txBody>
          <a:bodyPr/>
          <a:lstStyle/>
          <a:p>
            <a:fld id="{555D3031-3118-4A1C-A9C2-4EBC9CB6BA72}" type="datetimeFigureOut">
              <a:rPr lang="en-UG" smtClean="0"/>
              <a:t>20/07/2023</a:t>
            </a:fld>
            <a:endParaRPr lang="en-UG"/>
          </a:p>
        </p:txBody>
      </p:sp>
      <p:sp>
        <p:nvSpPr>
          <p:cNvPr id="5" name="Footer Placeholder 4">
            <a:extLst>
              <a:ext uri="{FF2B5EF4-FFF2-40B4-BE49-F238E27FC236}">
                <a16:creationId xmlns:a16="http://schemas.microsoft.com/office/drawing/2014/main" id="{9671E2B4-682A-40D9-A919-55BD784B2C50}"/>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7417B995-2171-46B5-A077-807768B9B642}"/>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206330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6115-02B6-45C1-8BDB-4EFF61A96FF3}"/>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4B324120-38B4-48F9-AC9F-E16BFE5E1F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B8A6D3C2-F6C6-4463-BB56-205098D43C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ED849C6F-D715-4EF3-9FC0-E0C1B6340C39}"/>
              </a:ext>
            </a:extLst>
          </p:cNvPr>
          <p:cNvSpPr>
            <a:spLocks noGrp="1"/>
          </p:cNvSpPr>
          <p:nvPr>
            <p:ph type="dt" sz="half" idx="10"/>
          </p:nvPr>
        </p:nvSpPr>
        <p:spPr/>
        <p:txBody>
          <a:bodyPr/>
          <a:lstStyle/>
          <a:p>
            <a:fld id="{555D3031-3118-4A1C-A9C2-4EBC9CB6BA72}" type="datetimeFigureOut">
              <a:rPr lang="en-UG" smtClean="0"/>
              <a:t>20/07/2023</a:t>
            </a:fld>
            <a:endParaRPr lang="en-UG"/>
          </a:p>
        </p:txBody>
      </p:sp>
      <p:sp>
        <p:nvSpPr>
          <p:cNvPr id="6" name="Footer Placeholder 5">
            <a:extLst>
              <a:ext uri="{FF2B5EF4-FFF2-40B4-BE49-F238E27FC236}">
                <a16:creationId xmlns:a16="http://schemas.microsoft.com/office/drawing/2014/main" id="{CA1614D7-DE81-45B7-9918-03DE133F0E90}"/>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83139382-EF0D-4883-9860-7787C2D244BC}"/>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183301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8F84-1E7D-4415-BC38-F17E7C2EE530}"/>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B67F715C-0F5A-44B9-85FA-8708E031A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A3B90E-4387-4124-BC68-14D7B761E2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5606924C-5AD2-48F4-AADC-7EF485528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6EC975-993D-4908-9BAF-BDEAE4787E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10E25A78-EFA4-4946-A903-1B31F64BF88E}"/>
              </a:ext>
            </a:extLst>
          </p:cNvPr>
          <p:cNvSpPr>
            <a:spLocks noGrp="1"/>
          </p:cNvSpPr>
          <p:nvPr>
            <p:ph type="dt" sz="half" idx="10"/>
          </p:nvPr>
        </p:nvSpPr>
        <p:spPr/>
        <p:txBody>
          <a:bodyPr/>
          <a:lstStyle/>
          <a:p>
            <a:fld id="{555D3031-3118-4A1C-A9C2-4EBC9CB6BA72}" type="datetimeFigureOut">
              <a:rPr lang="en-UG" smtClean="0"/>
              <a:t>20/07/2023</a:t>
            </a:fld>
            <a:endParaRPr lang="en-UG"/>
          </a:p>
        </p:txBody>
      </p:sp>
      <p:sp>
        <p:nvSpPr>
          <p:cNvPr id="8" name="Footer Placeholder 7">
            <a:extLst>
              <a:ext uri="{FF2B5EF4-FFF2-40B4-BE49-F238E27FC236}">
                <a16:creationId xmlns:a16="http://schemas.microsoft.com/office/drawing/2014/main" id="{0A2D0A26-E59D-4F35-9253-AB7B74DAA2EC}"/>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A386A21D-58BF-4A2D-9261-622315ABE55F}"/>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98196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DD02-E51F-4E20-A868-58BDA4AE79A4}"/>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C28C92DD-5ECD-4B33-89B0-5711E3B3C225}"/>
              </a:ext>
            </a:extLst>
          </p:cNvPr>
          <p:cNvSpPr>
            <a:spLocks noGrp="1"/>
          </p:cNvSpPr>
          <p:nvPr>
            <p:ph type="dt" sz="half" idx="10"/>
          </p:nvPr>
        </p:nvSpPr>
        <p:spPr/>
        <p:txBody>
          <a:bodyPr/>
          <a:lstStyle/>
          <a:p>
            <a:fld id="{555D3031-3118-4A1C-A9C2-4EBC9CB6BA72}" type="datetimeFigureOut">
              <a:rPr lang="en-UG" smtClean="0"/>
              <a:t>20/07/2023</a:t>
            </a:fld>
            <a:endParaRPr lang="en-UG"/>
          </a:p>
        </p:txBody>
      </p:sp>
      <p:sp>
        <p:nvSpPr>
          <p:cNvPr id="4" name="Footer Placeholder 3">
            <a:extLst>
              <a:ext uri="{FF2B5EF4-FFF2-40B4-BE49-F238E27FC236}">
                <a16:creationId xmlns:a16="http://schemas.microsoft.com/office/drawing/2014/main" id="{0563E22E-7119-469A-92E1-3A8A7C451064}"/>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0EF2726A-9843-47E0-817E-8498F75DAB2D}"/>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232686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83490-55EC-4832-A25D-1EF4EC3D8EC4}"/>
              </a:ext>
            </a:extLst>
          </p:cNvPr>
          <p:cNvSpPr>
            <a:spLocks noGrp="1"/>
          </p:cNvSpPr>
          <p:nvPr>
            <p:ph type="dt" sz="half" idx="10"/>
          </p:nvPr>
        </p:nvSpPr>
        <p:spPr/>
        <p:txBody>
          <a:bodyPr/>
          <a:lstStyle/>
          <a:p>
            <a:fld id="{555D3031-3118-4A1C-A9C2-4EBC9CB6BA72}" type="datetimeFigureOut">
              <a:rPr lang="en-UG" smtClean="0"/>
              <a:t>20/07/2023</a:t>
            </a:fld>
            <a:endParaRPr lang="en-UG"/>
          </a:p>
        </p:txBody>
      </p:sp>
      <p:sp>
        <p:nvSpPr>
          <p:cNvPr id="3" name="Footer Placeholder 2">
            <a:extLst>
              <a:ext uri="{FF2B5EF4-FFF2-40B4-BE49-F238E27FC236}">
                <a16:creationId xmlns:a16="http://schemas.microsoft.com/office/drawing/2014/main" id="{50FEA8B4-3B7D-44EE-9832-5C90DEF8AFB0}"/>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9EA14A62-401F-4D14-A920-046410B14474}"/>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419056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A3E1-7127-4242-A96B-F0D531B8C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25F2555C-25AF-4312-B623-778CC8363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84E3BFA3-A32F-44F9-877B-998047005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6CCD61-06B0-4762-BF0A-AF66F439D5F3}"/>
              </a:ext>
            </a:extLst>
          </p:cNvPr>
          <p:cNvSpPr>
            <a:spLocks noGrp="1"/>
          </p:cNvSpPr>
          <p:nvPr>
            <p:ph type="dt" sz="half" idx="10"/>
          </p:nvPr>
        </p:nvSpPr>
        <p:spPr/>
        <p:txBody>
          <a:bodyPr/>
          <a:lstStyle/>
          <a:p>
            <a:fld id="{555D3031-3118-4A1C-A9C2-4EBC9CB6BA72}" type="datetimeFigureOut">
              <a:rPr lang="en-UG" smtClean="0"/>
              <a:t>20/07/2023</a:t>
            </a:fld>
            <a:endParaRPr lang="en-UG"/>
          </a:p>
        </p:txBody>
      </p:sp>
      <p:sp>
        <p:nvSpPr>
          <p:cNvPr id="6" name="Footer Placeholder 5">
            <a:extLst>
              <a:ext uri="{FF2B5EF4-FFF2-40B4-BE49-F238E27FC236}">
                <a16:creationId xmlns:a16="http://schemas.microsoft.com/office/drawing/2014/main" id="{1A2AF519-4A65-40D7-B594-054AA75AF649}"/>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B928D014-6D66-4EE6-927C-79C9CD2FF77A}"/>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2760421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CDED-6F03-40D5-A6EA-E0DCE21F7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C6D00DFE-396D-49AE-9D26-E7FEDF359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085383F8-1D3B-4498-A2F6-B5BFF2907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A0E24A-8FC2-47E0-B05A-C8CEC0BC1D1A}"/>
              </a:ext>
            </a:extLst>
          </p:cNvPr>
          <p:cNvSpPr>
            <a:spLocks noGrp="1"/>
          </p:cNvSpPr>
          <p:nvPr>
            <p:ph type="dt" sz="half" idx="10"/>
          </p:nvPr>
        </p:nvSpPr>
        <p:spPr/>
        <p:txBody>
          <a:bodyPr/>
          <a:lstStyle/>
          <a:p>
            <a:fld id="{555D3031-3118-4A1C-A9C2-4EBC9CB6BA72}" type="datetimeFigureOut">
              <a:rPr lang="en-UG" smtClean="0"/>
              <a:t>20/07/2023</a:t>
            </a:fld>
            <a:endParaRPr lang="en-UG"/>
          </a:p>
        </p:txBody>
      </p:sp>
      <p:sp>
        <p:nvSpPr>
          <p:cNvPr id="6" name="Footer Placeholder 5">
            <a:extLst>
              <a:ext uri="{FF2B5EF4-FFF2-40B4-BE49-F238E27FC236}">
                <a16:creationId xmlns:a16="http://schemas.microsoft.com/office/drawing/2014/main" id="{0A243F06-BCB7-4A5A-B560-9B591CAB29C9}"/>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094891AB-6C15-4C65-B230-BCBD274AB6C9}"/>
              </a:ext>
            </a:extLst>
          </p:cNvPr>
          <p:cNvSpPr>
            <a:spLocks noGrp="1"/>
          </p:cNvSpPr>
          <p:nvPr>
            <p:ph type="sldNum" sz="quarter" idx="12"/>
          </p:nvPr>
        </p:nvSpPr>
        <p:spPr/>
        <p:txBody>
          <a:bodyPr/>
          <a:lstStyle/>
          <a:p>
            <a:fld id="{D2B25988-C94E-4E83-AC97-85E731769B6B}" type="slidenum">
              <a:rPr lang="en-UG" smtClean="0"/>
              <a:t>‹#›</a:t>
            </a:fld>
            <a:endParaRPr lang="en-UG"/>
          </a:p>
        </p:txBody>
      </p:sp>
    </p:spTree>
    <p:extLst>
      <p:ext uri="{BB962C8B-B14F-4D97-AF65-F5344CB8AC3E}">
        <p14:creationId xmlns:p14="http://schemas.microsoft.com/office/powerpoint/2010/main" val="358022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BFD746-26E4-4276-8B73-1A1419A50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G" dirty="0"/>
          </a:p>
        </p:txBody>
      </p:sp>
      <p:sp>
        <p:nvSpPr>
          <p:cNvPr id="3" name="Text Placeholder 2">
            <a:extLst>
              <a:ext uri="{FF2B5EF4-FFF2-40B4-BE49-F238E27FC236}">
                <a16:creationId xmlns:a16="http://schemas.microsoft.com/office/drawing/2014/main" id="{7005273A-80FC-40FD-8B9E-68DFEA34E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G" dirty="0"/>
          </a:p>
        </p:txBody>
      </p:sp>
      <p:sp>
        <p:nvSpPr>
          <p:cNvPr id="4" name="Date Placeholder 3">
            <a:extLst>
              <a:ext uri="{FF2B5EF4-FFF2-40B4-BE49-F238E27FC236}">
                <a16:creationId xmlns:a16="http://schemas.microsoft.com/office/drawing/2014/main" id="{080D0670-B0B7-4B88-B8E2-03C3150FC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D3031-3118-4A1C-A9C2-4EBC9CB6BA72}" type="datetimeFigureOut">
              <a:rPr lang="en-UG" smtClean="0"/>
              <a:t>20/07/2023</a:t>
            </a:fld>
            <a:endParaRPr lang="en-UG"/>
          </a:p>
        </p:txBody>
      </p:sp>
      <p:sp>
        <p:nvSpPr>
          <p:cNvPr id="5" name="Footer Placeholder 4">
            <a:extLst>
              <a:ext uri="{FF2B5EF4-FFF2-40B4-BE49-F238E27FC236}">
                <a16:creationId xmlns:a16="http://schemas.microsoft.com/office/drawing/2014/main" id="{018DE1E3-5C5E-4B67-8FCD-D457AC49D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4EA33AB1-9610-477B-848A-A25829CEB5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25988-C94E-4E83-AC97-85E731769B6B}" type="slidenum">
              <a:rPr lang="en-UG" smtClean="0"/>
              <a:t>‹#›</a:t>
            </a:fld>
            <a:endParaRPr lang="en-UG"/>
          </a:p>
        </p:txBody>
      </p:sp>
    </p:spTree>
    <p:extLst>
      <p:ext uri="{BB962C8B-B14F-4D97-AF65-F5344CB8AC3E}">
        <p14:creationId xmlns:p14="http://schemas.microsoft.com/office/powerpoint/2010/main" val="3901272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5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68138A-5BE4-4FE1-8823-FE4EDE3706A4}"/>
              </a:ext>
            </a:extLst>
          </p:cNvPr>
          <p:cNvSpPr>
            <a:spLocks noGrp="1"/>
          </p:cNvSpPr>
          <p:nvPr>
            <p:ph type="title"/>
          </p:nvPr>
        </p:nvSpPr>
        <p:spPr>
          <a:xfrm>
            <a:off x="838200" y="365125"/>
            <a:ext cx="10515600" cy="6114697"/>
          </a:xfrm>
        </p:spPr>
        <p:txBody>
          <a:bodyPr>
            <a:normAutofit/>
          </a:bodyPr>
          <a:lstStyle/>
          <a:p>
            <a:pPr lvl="0" algn="ctr">
              <a:spcBef>
                <a:spcPts val="1000"/>
              </a:spcBef>
            </a:pPr>
            <a:r>
              <a:rPr lang="en-US" altLang="en-US" sz="2600" b="1" dirty="0">
                <a:solidFill>
                  <a:prstClr val="black"/>
                </a:solidFill>
                <a:latin typeface="Calibri" panose="020F0502020204030204"/>
                <a:ea typeface="Calibri" panose="020F0502020204030204" pitchFamily="34" charset="0"/>
                <a:cs typeface="Times New Roman" panose="02020603050405020304" pitchFamily="18" charset="0"/>
              </a:rPr>
              <a:t>KYAMBOGO			UNIVERSITY</a:t>
            </a:r>
            <a:br>
              <a:rPr lang="en-US" altLang="en-US" sz="2600" b="1" dirty="0">
                <a:solidFill>
                  <a:prstClr val="black"/>
                </a:solidFill>
                <a:latin typeface="Calibri" panose="020F0502020204030204"/>
                <a:ea typeface="Calibri" panose="020F0502020204030204" pitchFamily="34" charset="0"/>
                <a:cs typeface="Times New Roman" panose="02020603050405020304" pitchFamily="18" charset="0"/>
              </a:rPr>
            </a:br>
            <a:br>
              <a:rPr lang="en-US" sz="2600" b="1" dirty="0">
                <a:solidFill>
                  <a:prstClr val="black"/>
                </a:solidFill>
                <a:latin typeface="Calibri" panose="020F0502020204030204"/>
                <a:ea typeface="+mn-ea"/>
                <a:cs typeface="+mn-cs"/>
              </a:rPr>
            </a:br>
            <a:br>
              <a:rPr lang="en-US" sz="2600" b="1" dirty="0">
                <a:solidFill>
                  <a:prstClr val="black"/>
                </a:solidFill>
                <a:latin typeface="Calibri" panose="020F0502020204030204"/>
                <a:ea typeface="+mn-ea"/>
                <a:cs typeface="+mn-cs"/>
              </a:rPr>
            </a:br>
            <a:r>
              <a:rPr lang="en-US" sz="2600" b="1" dirty="0">
                <a:solidFill>
                  <a:prstClr val="black"/>
                </a:solidFill>
                <a:latin typeface="Calibri" panose="020F0502020204030204"/>
                <a:ea typeface="+mn-ea"/>
                <a:cs typeface="+mn-cs"/>
              </a:rPr>
              <a:t>IMPLEMENTATION OF 5G NETWORK USING DYNAMIC SPECTRUM REFARMING </a:t>
            </a:r>
            <a:br>
              <a:rPr lang="en-US" sz="2600" b="1" dirty="0">
                <a:solidFill>
                  <a:prstClr val="black"/>
                </a:solidFill>
                <a:latin typeface="Calibri" panose="020F0502020204030204"/>
                <a:ea typeface="+mn-ea"/>
                <a:cs typeface="+mn-cs"/>
              </a:rPr>
            </a:br>
            <a:r>
              <a:rPr lang="en-US" sz="2600" b="1" dirty="0">
                <a:solidFill>
                  <a:prstClr val="black"/>
                </a:solidFill>
                <a:latin typeface="Calibri" panose="020F0502020204030204"/>
                <a:ea typeface="+mn-ea"/>
                <a:cs typeface="+mn-cs"/>
              </a:rPr>
              <a:t>Presented By</a:t>
            </a:r>
            <a:br>
              <a:rPr lang="en-US" sz="2600" b="1" dirty="0">
                <a:solidFill>
                  <a:prstClr val="black"/>
                </a:solidFill>
                <a:latin typeface="Calibri" panose="020F0502020204030204"/>
                <a:ea typeface="+mn-ea"/>
                <a:cs typeface="+mn-cs"/>
              </a:rPr>
            </a:br>
            <a:r>
              <a:rPr lang="en-US" sz="2600" b="1" dirty="0">
                <a:solidFill>
                  <a:prstClr val="black"/>
                </a:solidFill>
                <a:latin typeface="Calibri" panose="020F0502020204030204"/>
                <a:ea typeface="+mn-ea"/>
                <a:cs typeface="+mn-cs"/>
              </a:rPr>
              <a:t>TUSABE EVELYNE – 17/U/16426/ETE/PE</a:t>
            </a:r>
            <a:br>
              <a:rPr lang="en-US" sz="2600" b="1" dirty="0">
                <a:solidFill>
                  <a:prstClr val="black"/>
                </a:solidFill>
                <a:latin typeface="Calibri" panose="020F0502020204030204"/>
                <a:ea typeface="+mn-ea"/>
                <a:cs typeface="+mn-cs"/>
              </a:rPr>
            </a:br>
            <a:r>
              <a:rPr lang="en-US" sz="2600" b="1" dirty="0">
                <a:solidFill>
                  <a:prstClr val="black"/>
                </a:solidFill>
                <a:latin typeface="Calibri" panose="020F0502020204030204"/>
                <a:ea typeface="+mn-ea"/>
                <a:cs typeface="+mn-cs"/>
              </a:rPr>
              <a:t>SUPERVISOR: MR SEMUJJU MARK</a:t>
            </a:r>
            <a:endParaRPr lang="en-UG" dirty="0"/>
          </a:p>
        </p:txBody>
      </p:sp>
      <p:pic>
        <p:nvPicPr>
          <p:cNvPr id="5" name="Picture 7">
            <a:extLst>
              <a:ext uri="{FF2B5EF4-FFF2-40B4-BE49-F238E27FC236}">
                <a16:creationId xmlns:a16="http://schemas.microsoft.com/office/drawing/2014/main" id="{82962472-F3FD-4661-B9B6-0BF695E85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525" y="1777838"/>
            <a:ext cx="1758950" cy="90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250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a:t>Methodology</a:t>
            </a:r>
          </a:p>
        </p:txBody>
      </p:sp>
      <p:sp>
        <p:nvSpPr>
          <p:cNvPr id="3" name="Content Placeholder 2"/>
          <p:cNvSpPr>
            <a:spLocks noGrp="1"/>
          </p:cNvSpPr>
          <p:nvPr>
            <p:ph idx="1"/>
          </p:nvPr>
        </p:nvSpPr>
        <p:spPr/>
        <p:txBody>
          <a:bodyPr>
            <a:normAutofit lnSpcReduction="10000"/>
          </a:bodyPr>
          <a:lstStyle/>
          <a:p>
            <a:pPr marL="457200" indent="-457200">
              <a:buAutoNum type="arabicPeriod"/>
            </a:pPr>
            <a:r>
              <a:rPr lang="en-US" b="1" dirty="0"/>
              <a:t>To investigate the performance of existing  networks 4G.</a:t>
            </a:r>
          </a:p>
          <a:p>
            <a:pPr>
              <a:lnSpc>
                <a:spcPct val="200000"/>
              </a:lnSpc>
              <a:buFont typeface="Wingdings" panose="05000000000000000000" pitchFamily="2" charset="2"/>
              <a:buChar char="§"/>
            </a:pPr>
            <a:r>
              <a:rPr lang="en-US" dirty="0"/>
              <a:t>We looked at a general overview of the 4G technology</a:t>
            </a:r>
          </a:p>
          <a:p>
            <a:pPr>
              <a:lnSpc>
                <a:spcPct val="200000"/>
              </a:lnSpc>
              <a:buFont typeface="Wingdings" panose="05000000000000000000" pitchFamily="2" charset="2"/>
              <a:buChar char="§"/>
            </a:pPr>
            <a:r>
              <a:rPr lang="en-US" dirty="0"/>
              <a:t>We looked at the LTE architecture which was established in the </a:t>
            </a:r>
            <a:r>
              <a:rPr lang="en-US" b="1" dirty="0"/>
              <a:t>Third Generation Partnership Project </a:t>
            </a:r>
          </a:p>
          <a:p>
            <a:pPr>
              <a:lnSpc>
                <a:spcPct val="200000"/>
              </a:lnSpc>
              <a:buFont typeface="Wingdings" panose="05000000000000000000" pitchFamily="2" charset="2"/>
              <a:buChar char="§"/>
            </a:pPr>
            <a:r>
              <a:rPr lang="en-US" dirty="0"/>
              <a:t>We looked at how multiple access is carried out in the LTE technology</a:t>
            </a:r>
          </a:p>
          <a:p>
            <a:pPr>
              <a:lnSpc>
                <a:spcPct val="200000"/>
              </a:lnSpc>
              <a:buFont typeface="Wingdings" panose="05000000000000000000" pitchFamily="2" charset="2"/>
              <a:buChar char="§"/>
            </a:pPr>
            <a:r>
              <a:rPr lang="en-US" dirty="0"/>
              <a:t>Finally we looked at one of the critical antenna techniques which make LTE what it is, the </a:t>
            </a:r>
            <a:r>
              <a:rPr lang="en-US" b="1" dirty="0"/>
              <a:t>Multiple Input Multiple Output Technology</a:t>
            </a:r>
          </a:p>
        </p:txBody>
      </p:sp>
    </p:spTree>
    <p:extLst>
      <p:ext uri="{BB962C8B-B14F-4D97-AF65-F5344CB8AC3E}">
        <p14:creationId xmlns:p14="http://schemas.microsoft.com/office/powerpoint/2010/main" val="56169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46000"/>
                    </a14:imgEffect>
                    <a14:imgEffect>
                      <a14:brightnessContrast bright="22000" contrast="61000"/>
                    </a14:imgEffect>
                  </a14:imgLayer>
                </a14:imgProps>
              </a:ext>
              <a:ext uri="{28A0092B-C50C-407E-A947-70E740481C1C}">
                <a14:useLocalDpi xmlns:a14="http://schemas.microsoft.com/office/drawing/2010/main" val="0"/>
              </a:ext>
            </a:extLst>
          </a:blip>
          <a:stretch>
            <a:fillRect/>
          </a:stretch>
        </p:blipFill>
        <p:spPr>
          <a:xfrm>
            <a:off x="1567543" y="1780706"/>
            <a:ext cx="9031184" cy="4149038"/>
          </a:xfrm>
        </p:spPr>
      </p:pic>
    </p:spTree>
    <p:extLst>
      <p:ext uri="{BB962C8B-B14F-4D97-AF65-F5344CB8AC3E}">
        <p14:creationId xmlns:p14="http://schemas.microsoft.com/office/powerpoint/2010/main" val="62140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8464"/>
          </a:xfrm>
        </p:spPr>
        <p:txBody>
          <a:bodyPr>
            <a:normAutofit fontScale="90000"/>
          </a:bodyPr>
          <a:lstStyle/>
          <a:p>
            <a:r>
              <a:rPr lang="en-US" dirty="0"/>
              <a:t>Methodology</a:t>
            </a:r>
          </a:p>
        </p:txBody>
      </p:sp>
      <p:sp>
        <p:nvSpPr>
          <p:cNvPr id="3" name="Content Placeholder 2"/>
          <p:cNvSpPr>
            <a:spLocks noGrp="1"/>
          </p:cNvSpPr>
          <p:nvPr>
            <p:ph idx="1"/>
          </p:nvPr>
        </p:nvSpPr>
        <p:spPr>
          <a:xfrm>
            <a:off x="838200" y="953588"/>
            <a:ext cx="10515600" cy="5904412"/>
          </a:xfrm>
        </p:spPr>
        <p:txBody>
          <a:bodyPr>
            <a:normAutofit/>
          </a:bodyPr>
          <a:lstStyle/>
          <a:p>
            <a:r>
              <a:rPr lang="en-US" b="1" dirty="0"/>
              <a:t>To carry-out dynamic spectrum </a:t>
            </a:r>
            <a:r>
              <a:rPr lang="en-US" b="1" dirty="0" err="1"/>
              <a:t>refarming</a:t>
            </a:r>
            <a:r>
              <a:rPr lang="en-US" b="1" dirty="0"/>
              <a:t> of 5G</a:t>
            </a:r>
          </a:p>
          <a:p>
            <a:r>
              <a:rPr lang="en-US" dirty="0"/>
              <a:t>We carried out dynamic spectrum </a:t>
            </a:r>
            <a:r>
              <a:rPr lang="en-US" dirty="0" err="1"/>
              <a:t>refarming</a:t>
            </a:r>
            <a:r>
              <a:rPr lang="en-US" dirty="0"/>
              <a:t> using the  </a:t>
            </a:r>
            <a:r>
              <a:rPr lang="en-US" b="1" dirty="0"/>
              <a:t>harmony-in-gradation</a:t>
            </a:r>
            <a:r>
              <a:rPr lang="en-US" dirty="0"/>
              <a:t> method</a:t>
            </a:r>
          </a:p>
          <a:p>
            <a:pPr marL="0" indent="0">
              <a:buNone/>
            </a:pPr>
            <a:endParaRPr lang="en-US" dirty="0"/>
          </a:p>
          <a:p>
            <a:r>
              <a:rPr lang="en-US" dirty="0"/>
              <a:t>Define User Classes:</a:t>
            </a:r>
          </a:p>
          <a:p>
            <a:pPr lvl="1"/>
            <a:r>
              <a:rPr lang="en-US" dirty="0"/>
              <a:t>Identify the different user classes based on their </a:t>
            </a:r>
            <a:r>
              <a:rPr lang="en-US" dirty="0" err="1"/>
              <a:t>QoS</a:t>
            </a:r>
            <a:r>
              <a:rPr lang="en-US" dirty="0"/>
              <a:t> requirements (e.g., latency, throughput, reliability).</a:t>
            </a:r>
          </a:p>
          <a:p>
            <a:pPr lvl="1"/>
            <a:r>
              <a:rPr lang="en-US" dirty="0"/>
              <a:t>Assign numerical identifiers to each user class.</a:t>
            </a:r>
          </a:p>
          <a:p>
            <a:pPr lvl="1"/>
            <a:endParaRPr lang="en-US" dirty="0"/>
          </a:p>
          <a:p>
            <a:r>
              <a:rPr lang="en-US" dirty="0"/>
              <a:t>Network Configuration:</a:t>
            </a:r>
          </a:p>
          <a:p>
            <a:pPr lvl="1"/>
            <a:r>
              <a:rPr lang="en-US" dirty="0"/>
              <a:t>Define the network parameters, such as the number of base stations, available bandwidth, frequency bands, power levels.</a:t>
            </a:r>
          </a:p>
          <a:p>
            <a:pPr marL="457200" lvl="1" indent="0">
              <a:buNone/>
            </a:pPr>
            <a:endParaRPr lang="en-US" dirty="0"/>
          </a:p>
          <a:p>
            <a:r>
              <a:rPr lang="en-US" dirty="0"/>
              <a:t>User Association:</a:t>
            </a:r>
          </a:p>
          <a:p>
            <a:pPr lvl="1"/>
            <a:r>
              <a:rPr lang="en-US" dirty="0"/>
              <a:t>Determine user-to-base-station associations based on location and signal strength.</a:t>
            </a:r>
          </a:p>
          <a:p>
            <a:pPr lvl="1"/>
            <a:r>
              <a:rPr lang="en-US" dirty="0"/>
              <a:t>Measure the received signal strength and select the optimal base station for each user.</a:t>
            </a:r>
          </a:p>
        </p:txBody>
      </p:sp>
    </p:spTree>
    <p:extLst>
      <p:ext uri="{BB962C8B-B14F-4D97-AF65-F5344CB8AC3E}">
        <p14:creationId xmlns:p14="http://schemas.microsoft.com/office/powerpoint/2010/main" val="1968682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9458"/>
          </a:xfrm>
        </p:spPr>
        <p:txBody>
          <a:bodyPr>
            <a:normAutofit fontScale="90000"/>
          </a:bodyPr>
          <a:lstStyle/>
          <a:p>
            <a:r>
              <a:rPr lang="en-US" dirty="0"/>
              <a:t>Methodology</a:t>
            </a:r>
          </a:p>
        </p:txBody>
      </p:sp>
      <p:sp>
        <p:nvSpPr>
          <p:cNvPr id="3" name="Content Placeholder 2"/>
          <p:cNvSpPr>
            <a:spLocks noGrp="1"/>
          </p:cNvSpPr>
          <p:nvPr>
            <p:ph idx="1"/>
          </p:nvPr>
        </p:nvSpPr>
        <p:spPr>
          <a:xfrm>
            <a:off x="838200" y="744584"/>
            <a:ext cx="10515600" cy="5432379"/>
          </a:xfrm>
        </p:spPr>
        <p:txBody>
          <a:bodyPr>
            <a:normAutofit fontScale="92500"/>
          </a:bodyPr>
          <a:lstStyle/>
          <a:p>
            <a:pPr>
              <a:lnSpc>
                <a:spcPct val="150000"/>
              </a:lnSpc>
            </a:pPr>
            <a:r>
              <a:rPr lang="en-US" dirty="0"/>
              <a:t>Resource Mapping:</a:t>
            </a:r>
          </a:p>
          <a:p>
            <a:pPr lvl="1">
              <a:lnSpc>
                <a:spcPct val="150000"/>
              </a:lnSpc>
            </a:pPr>
            <a:r>
              <a:rPr lang="en-US" dirty="0"/>
              <a:t>Map the available resources to the user classes based on their </a:t>
            </a:r>
            <a:r>
              <a:rPr lang="en-US" dirty="0" err="1"/>
              <a:t>QoS</a:t>
            </a:r>
            <a:r>
              <a:rPr lang="en-US" dirty="0"/>
              <a:t> requirements.</a:t>
            </a:r>
          </a:p>
          <a:p>
            <a:pPr lvl="1">
              <a:lnSpc>
                <a:spcPct val="150000"/>
              </a:lnSpc>
            </a:pPr>
            <a:r>
              <a:rPr lang="en-US" dirty="0"/>
              <a:t>Determine how much bandwidth, frequency, power, or time slots should be allocated to each user class to meet their specific </a:t>
            </a:r>
            <a:r>
              <a:rPr lang="en-US" dirty="0" err="1"/>
              <a:t>QoS</a:t>
            </a:r>
            <a:r>
              <a:rPr lang="en-US" dirty="0"/>
              <a:t> requirements.</a:t>
            </a:r>
          </a:p>
          <a:p>
            <a:pPr>
              <a:lnSpc>
                <a:spcPct val="150000"/>
              </a:lnSpc>
            </a:pPr>
            <a:r>
              <a:rPr lang="en-US" dirty="0"/>
              <a:t>Dynamic Resource Allocation:</a:t>
            </a:r>
          </a:p>
          <a:p>
            <a:pPr lvl="1">
              <a:lnSpc>
                <a:spcPct val="150000"/>
              </a:lnSpc>
            </a:pPr>
            <a:r>
              <a:rPr lang="en-US" dirty="0"/>
              <a:t>Implement algorithms that continuously monitor network conditions, user demands, and </a:t>
            </a:r>
            <a:r>
              <a:rPr lang="en-US" dirty="0" err="1"/>
              <a:t>QoS</a:t>
            </a:r>
            <a:r>
              <a:rPr lang="en-US" dirty="0"/>
              <a:t> requirements.</a:t>
            </a:r>
          </a:p>
          <a:p>
            <a:pPr lvl="1">
              <a:lnSpc>
                <a:spcPct val="150000"/>
              </a:lnSpc>
            </a:pPr>
            <a:r>
              <a:rPr lang="en-US" dirty="0"/>
              <a:t>Dynamically allocate and reallocate network resources to different user classes as needed.</a:t>
            </a:r>
          </a:p>
          <a:p>
            <a:pPr lvl="1">
              <a:lnSpc>
                <a:spcPct val="150000"/>
              </a:lnSpc>
            </a:pPr>
            <a:r>
              <a:rPr lang="en-US" dirty="0"/>
              <a:t>Ensure efficient utilization of resources while maintaining fairness in resource allocation.</a:t>
            </a:r>
          </a:p>
          <a:p>
            <a:pPr>
              <a:lnSpc>
                <a:spcPct val="150000"/>
              </a:lnSpc>
            </a:pPr>
            <a:r>
              <a:rPr lang="en-US" dirty="0"/>
              <a:t>Performance Evaluation:</a:t>
            </a:r>
          </a:p>
          <a:p>
            <a:pPr lvl="1">
              <a:lnSpc>
                <a:spcPct val="150000"/>
              </a:lnSpc>
            </a:pPr>
            <a:r>
              <a:rPr lang="en-US" dirty="0"/>
              <a:t>Implement mechanisms to evaluate the performance of the </a:t>
            </a:r>
            <a:r>
              <a:rPr lang="en-US" dirty="0" err="1"/>
              <a:t>HiG</a:t>
            </a:r>
            <a:r>
              <a:rPr lang="en-US" dirty="0"/>
              <a:t> method.</a:t>
            </a:r>
          </a:p>
          <a:p>
            <a:pPr lvl="1">
              <a:lnSpc>
                <a:spcPct val="150000"/>
              </a:lnSpc>
            </a:pPr>
            <a:r>
              <a:rPr lang="en-US" dirty="0"/>
              <a:t>Measure key performance metrics such as throughput, latency.</a:t>
            </a:r>
          </a:p>
          <a:p>
            <a:pPr marL="0" indent="0">
              <a:buNone/>
            </a:pPr>
            <a:endParaRPr lang="en-US" dirty="0"/>
          </a:p>
          <a:p>
            <a:endParaRPr lang="en-US" dirty="0"/>
          </a:p>
        </p:txBody>
      </p:sp>
    </p:spTree>
    <p:extLst>
      <p:ext uri="{BB962C8B-B14F-4D97-AF65-F5344CB8AC3E}">
        <p14:creationId xmlns:p14="http://schemas.microsoft.com/office/powerpoint/2010/main" val="65825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16930"/>
            <a:ext cx="10515600" cy="1325563"/>
          </a:xfrm>
        </p:spPr>
        <p:txBody>
          <a:bodyPr>
            <a:normAutofit fontScale="90000"/>
          </a:bodyPr>
          <a:lstStyle/>
          <a:p>
            <a:r>
              <a:rPr lang="en-UG" dirty="0"/>
              <a:t>T</a:t>
            </a:r>
            <a:r>
              <a:rPr lang="en-US" dirty="0"/>
              <a:t>o </a:t>
            </a:r>
            <a:r>
              <a:rPr lang="en-UG" dirty="0"/>
              <a:t>evaluate the impact of dynamic spectrum refarming on the</a:t>
            </a:r>
            <a:r>
              <a:rPr lang="en-US" dirty="0"/>
              <a:t> throughput and latency</a:t>
            </a:r>
            <a:r>
              <a:rPr lang="en-UG" dirty="0"/>
              <a:t> </a:t>
            </a:r>
            <a:r>
              <a:rPr lang="en-US" dirty="0"/>
              <a:t>in </a:t>
            </a:r>
            <a:r>
              <a:rPr lang="en-UG" dirty="0"/>
              <a:t>5G</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1" y="1280161"/>
            <a:ext cx="12192000" cy="5577840"/>
          </a:xfrm>
          <a:prstGeom prst="rect">
            <a:avLst/>
          </a:prstGeom>
        </p:spPr>
      </p:pic>
    </p:spTree>
    <p:extLst>
      <p:ext uri="{BB962C8B-B14F-4D97-AF65-F5344CB8AC3E}">
        <p14:creationId xmlns:p14="http://schemas.microsoft.com/office/powerpoint/2010/main" val="421257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and Throughput</a:t>
            </a:r>
          </a:p>
        </p:txBody>
      </p:sp>
      <p:sp>
        <p:nvSpPr>
          <p:cNvPr id="3" name="Content Placeholder 2"/>
          <p:cNvSpPr>
            <a:spLocks noGrp="1"/>
          </p:cNvSpPr>
          <p:nvPr>
            <p:ph idx="1"/>
          </p:nvPr>
        </p:nvSpPr>
        <p:spPr>
          <a:xfrm>
            <a:off x="877389" y="1825625"/>
            <a:ext cx="10515600" cy="4351338"/>
          </a:xfrm>
        </p:spPr>
        <p:txBody>
          <a:bodyPr/>
          <a:lstStyle/>
          <a:p>
            <a:endParaRPr lang="en-US" b="1" dirty="0"/>
          </a:p>
          <a:p>
            <a:r>
              <a:rPr lang="en-US" b="1" dirty="0"/>
              <a:t>Network latency.</a:t>
            </a:r>
          </a:p>
          <a:p>
            <a:pPr marL="0" indent="0">
              <a:buNone/>
            </a:pPr>
            <a:r>
              <a:rPr lang="en-US" dirty="0"/>
              <a:t>This is the measure of the time it takes for a packet of data to travel from the source to the destination.</a:t>
            </a:r>
          </a:p>
          <a:p>
            <a:pPr marL="0" indent="0">
              <a:buNone/>
            </a:pPr>
            <a:r>
              <a:rPr lang="en-US" dirty="0"/>
              <a:t>Both the 5G and 4G technology have varying latency needs according to different applications</a:t>
            </a:r>
          </a:p>
          <a:p>
            <a:pPr marL="0" indent="0">
              <a:buNone/>
            </a:pPr>
            <a:endParaRPr lang="en-US" b="1" dirty="0"/>
          </a:p>
          <a:p>
            <a:pPr marL="0" indent="0">
              <a:buNone/>
            </a:pPr>
            <a:r>
              <a:rPr lang="en-US" b="1" dirty="0"/>
              <a:t>Network through-put.</a:t>
            </a:r>
          </a:p>
          <a:p>
            <a:pPr marL="0" indent="0">
              <a:buNone/>
            </a:pPr>
            <a:r>
              <a:rPr lang="en-US" dirty="0"/>
              <a:t>Amount of data that can be transmitted over a network within a time period</a:t>
            </a:r>
          </a:p>
          <a:p>
            <a:pPr marL="0" indent="0">
              <a:buNone/>
            </a:pPr>
            <a:r>
              <a:rPr lang="en-US" dirty="0"/>
              <a:t>Throughput can  go up to the maximum bandwidth of a network, assuming ideal conditions, but this ideal value decreases when it comes to actual implementation</a:t>
            </a:r>
          </a:p>
        </p:txBody>
      </p:sp>
    </p:spTree>
    <p:extLst>
      <p:ext uri="{BB962C8B-B14F-4D97-AF65-F5344CB8AC3E}">
        <p14:creationId xmlns:p14="http://schemas.microsoft.com/office/powerpoint/2010/main" val="535943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1998618" y="1825625"/>
            <a:ext cx="8908868" cy="4562112"/>
          </a:xfrm>
          <a:prstGeom prst="rect">
            <a:avLst/>
          </a:prstGeom>
        </p:spPr>
      </p:pic>
    </p:spTree>
    <p:extLst>
      <p:ext uri="{BB962C8B-B14F-4D97-AF65-F5344CB8AC3E}">
        <p14:creationId xmlns:p14="http://schemas.microsoft.com/office/powerpoint/2010/main" val="1981261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lstStyle/>
          <a:p>
            <a:r>
              <a:rPr lang="en-US" dirty="0"/>
              <a:t>Results and Discussions</a:t>
            </a:r>
          </a:p>
        </p:txBody>
      </p:sp>
      <p:sp>
        <p:nvSpPr>
          <p:cNvPr id="3" name="Content Placeholder 2"/>
          <p:cNvSpPr>
            <a:spLocks noGrp="1"/>
          </p:cNvSpPr>
          <p:nvPr>
            <p:ph idx="1"/>
          </p:nvPr>
        </p:nvSpPr>
        <p:spPr>
          <a:xfrm>
            <a:off x="838200" y="1302328"/>
            <a:ext cx="10515600" cy="4874635"/>
          </a:xfrm>
        </p:spPr>
        <p:txBody>
          <a:bodyPr/>
          <a:lstStyle/>
          <a:p>
            <a:r>
              <a:rPr lang="en-US" dirty="0"/>
              <a:t>The graph consists of two sets of bars for each user class: achieved </a:t>
            </a:r>
            <a:r>
              <a:rPr lang="en-US" dirty="0" err="1"/>
              <a:t>QoS</a:t>
            </a:r>
            <a:r>
              <a:rPr lang="en-US" dirty="0"/>
              <a:t> and new achieved </a:t>
            </a:r>
            <a:r>
              <a:rPr lang="en-US" dirty="0" err="1"/>
              <a:t>QoS</a:t>
            </a:r>
            <a:r>
              <a:rPr lang="en-US" dirty="0"/>
              <a:t>.</a:t>
            </a:r>
          </a:p>
          <a:p>
            <a:r>
              <a:rPr lang="en-US" b="1" dirty="0"/>
              <a:t>4G Throughput</a:t>
            </a:r>
            <a:r>
              <a:rPr lang="en-US" dirty="0"/>
              <a:t>:</a:t>
            </a:r>
          </a:p>
          <a:p>
            <a:pPr lvl="1"/>
            <a:r>
              <a:rPr lang="en-US" dirty="0"/>
              <a:t>The blue bars represent the achieved </a:t>
            </a:r>
            <a:r>
              <a:rPr lang="en-US" dirty="0" err="1"/>
              <a:t>QoS</a:t>
            </a:r>
            <a:r>
              <a:rPr lang="en-US" dirty="0"/>
              <a:t> values for throughput in the 4G network.</a:t>
            </a:r>
          </a:p>
          <a:p>
            <a:pPr lvl="1"/>
            <a:r>
              <a:rPr lang="en-US" dirty="0"/>
              <a:t>The height of each blue bar corresponds to the 4G achieved throughput value for the respective user class.</a:t>
            </a:r>
          </a:p>
          <a:p>
            <a:r>
              <a:rPr lang="en-US" b="1" dirty="0"/>
              <a:t>5G Achieved Throughput:</a:t>
            </a:r>
          </a:p>
          <a:p>
            <a:pPr lvl="1"/>
            <a:r>
              <a:rPr lang="en-US" dirty="0"/>
              <a:t>The red bars represent the new achieved </a:t>
            </a:r>
            <a:r>
              <a:rPr lang="en-US" dirty="0" err="1"/>
              <a:t>QoS</a:t>
            </a:r>
            <a:r>
              <a:rPr lang="en-US" dirty="0"/>
              <a:t> values for throughput in the 5G network.</a:t>
            </a:r>
          </a:p>
          <a:p>
            <a:pPr lvl="1"/>
            <a:r>
              <a:rPr lang="en-US" dirty="0"/>
              <a:t>The height of each red bar represents the 5G achieved throughput value for the respective user class.</a:t>
            </a:r>
          </a:p>
          <a:p>
            <a:pPr marL="0" indent="0">
              <a:buNone/>
            </a:pPr>
            <a:r>
              <a:rPr lang="en-US" dirty="0"/>
              <a:t>By comparing the blue and red bars, you can observe the improvement in throughput for each user class when transitioning from the 4G network to the 5G network. There is an improvement in the throughput because of the dynamic increase in the bandwidth allocated to different user classes</a:t>
            </a:r>
          </a:p>
        </p:txBody>
      </p:sp>
    </p:spTree>
    <p:extLst>
      <p:ext uri="{BB962C8B-B14F-4D97-AF65-F5344CB8AC3E}">
        <p14:creationId xmlns:p14="http://schemas.microsoft.com/office/powerpoint/2010/main" val="2638573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1920240" y="1502229"/>
            <a:ext cx="8882743" cy="4545873"/>
          </a:xfrm>
          <a:prstGeom prst="rect">
            <a:avLst/>
          </a:prstGeom>
        </p:spPr>
      </p:pic>
    </p:spTree>
    <p:extLst>
      <p:ext uri="{BB962C8B-B14F-4D97-AF65-F5344CB8AC3E}">
        <p14:creationId xmlns:p14="http://schemas.microsoft.com/office/powerpoint/2010/main" val="124549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p:txBody>
          <a:bodyPr>
            <a:normAutofit lnSpcReduction="10000"/>
          </a:bodyPr>
          <a:lstStyle/>
          <a:p>
            <a:r>
              <a:rPr lang="en-US" dirty="0"/>
              <a:t>The graph consists of two sets of bars for each user class: achieved </a:t>
            </a:r>
            <a:r>
              <a:rPr lang="en-US" dirty="0" err="1"/>
              <a:t>QoS</a:t>
            </a:r>
            <a:r>
              <a:rPr lang="en-US" dirty="0"/>
              <a:t> and new achieved </a:t>
            </a:r>
            <a:r>
              <a:rPr lang="en-US" dirty="0" err="1"/>
              <a:t>QoS</a:t>
            </a:r>
            <a:r>
              <a:rPr lang="en-US" dirty="0"/>
              <a:t>.</a:t>
            </a:r>
          </a:p>
          <a:p>
            <a:r>
              <a:rPr lang="en-US" b="1" dirty="0"/>
              <a:t>4G Latency:</a:t>
            </a:r>
          </a:p>
          <a:p>
            <a:pPr lvl="1"/>
            <a:r>
              <a:rPr lang="en-US" dirty="0"/>
              <a:t>The blue bars represent the achieved </a:t>
            </a:r>
            <a:r>
              <a:rPr lang="en-US" dirty="0" err="1"/>
              <a:t>QoS</a:t>
            </a:r>
            <a:r>
              <a:rPr lang="en-US" dirty="0"/>
              <a:t> values for latency in the 4G network.</a:t>
            </a:r>
          </a:p>
          <a:p>
            <a:pPr lvl="1"/>
            <a:r>
              <a:rPr lang="en-US" dirty="0"/>
              <a:t>The height of each blue bar corresponds to the achieved latency value for the respective user class.</a:t>
            </a:r>
          </a:p>
          <a:p>
            <a:r>
              <a:rPr lang="en-US" b="1" dirty="0"/>
              <a:t>5G Achieved Latency:</a:t>
            </a:r>
          </a:p>
          <a:p>
            <a:pPr lvl="1"/>
            <a:r>
              <a:rPr lang="en-US" dirty="0"/>
              <a:t>The red bars represent the new achieved </a:t>
            </a:r>
            <a:r>
              <a:rPr lang="en-US" dirty="0" err="1"/>
              <a:t>QoS</a:t>
            </a:r>
            <a:r>
              <a:rPr lang="en-US" dirty="0"/>
              <a:t> values for latency in the 5G network.</a:t>
            </a:r>
          </a:p>
          <a:p>
            <a:pPr lvl="1"/>
            <a:r>
              <a:rPr lang="en-US" dirty="0"/>
              <a:t>The height of each red bar represents the new achieved latency value for the respective user class.</a:t>
            </a:r>
          </a:p>
          <a:p>
            <a:r>
              <a:rPr lang="en-US" dirty="0"/>
              <a:t>By comparing the blue and red bars, you can observe the improvement in latency for each user class when transitioning from the 4G network to the 5G network. </a:t>
            </a:r>
          </a:p>
          <a:p>
            <a:r>
              <a:rPr lang="en-US" dirty="0"/>
              <a:t>There is a reduction in latency in 5G because we are dynamically increasing bandwidth given to different users, this helps to accommodate their traffic demands and prevent congestion that could increase </a:t>
            </a:r>
            <a:r>
              <a:rPr lang="en-US"/>
              <a:t>the latency</a:t>
            </a:r>
            <a:endParaRPr lang="en-US" dirty="0"/>
          </a:p>
          <a:p>
            <a:r>
              <a:rPr lang="en-US" b="0" i="0" dirty="0">
                <a:solidFill>
                  <a:srgbClr val="374151"/>
                </a:solidFill>
                <a:effectLst/>
                <a:latin typeface="Söhne"/>
              </a:rPr>
              <a:t>Increase available bandwidth to accommodate traffic demands and prevent congestion that can lead to latency.</a:t>
            </a:r>
            <a:endParaRPr lang="en-US" dirty="0"/>
          </a:p>
        </p:txBody>
      </p:sp>
    </p:spTree>
    <p:extLst>
      <p:ext uri="{BB962C8B-B14F-4D97-AF65-F5344CB8AC3E}">
        <p14:creationId xmlns:p14="http://schemas.microsoft.com/office/powerpoint/2010/main" val="1403910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 Background</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81000"/>
                    </a14:imgEffect>
                    <a14:imgEffect>
                      <a14:brightnessContrast contrast="58000"/>
                    </a14:imgEffect>
                  </a14:imgLayer>
                </a14:imgProps>
              </a:ext>
            </a:extLst>
          </a:blip>
          <a:stretch>
            <a:fillRect/>
          </a:stretch>
        </p:blipFill>
        <p:spPr>
          <a:xfrm>
            <a:off x="1853153" y="1690688"/>
            <a:ext cx="8485693" cy="4685483"/>
          </a:xfrm>
          <a:prstGeom prst="rect">
            <a:avLst/>
          </a:prstGeom>
        </p:spPr>
      </p:pic>
    </p:spTree>
    <p:extLst>
      <p:ext uri="{BB962C8B-B14F-4D97-AF65-F5344CB8AC3E}">
        <p14:creationId xmlns:p14="http://schemas.microsoft.com/office/powerpoint/2010/main" val="751832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319572-CEF8-41B4-8E59-D1F7EBB9E57C}"/>
              </a:ext>
            </a:extLst>
          </p:cNvPr>
          <p:cNvSpPr>
            <a:spLocks noGrp="1"/>
          </p:cNvSpPr>
          <p:nvPr>
            <p:ph type="title"/>
          </p:nvPr>
        </p:nvSpPr>
        <p:spPr>
          <a:xfrm>
            <a:off x="838200" y="365125"/>
            <a:ext cx="10515600" cy="784053"/>
          </a:xfrm>
        </p:spPr>
        <p:txBody>
          <a:bodyPr/>
          <a:lstStyle/>
          <a:p>
            <a:r>
              <a:rPr lang="en-US" dirty="0"/>
              <a:t>Conclusion &amp; Recommendation</a:t>
            </a:r>
            <a:endParaRPr lang="en-UG" dirty="0"/>
          </a:p>
        </p:txBody>
      </p:sp>
      <p:sp>
        <p:nvSpPr>
          <p:cNvPr id="6" name="Content Placeholder 5">
            <a:extLst>
              <a:ext uri="{FF2B5EF4-FFF2-40B4-BE49-F238E27FC236}">
                <a16:creationId xmlns:a16="http://schemas.microsoft.com/office/drawing/2014/main" id="{457BDA3C-60F5-48F5-9638-6D5B5E99E754}"/>
              </a:ext>
            </a:extLst>
          </p:cNvPr>
          <p:cNvSpPr>
            <a:spLocks noGrp="1"/>
          </p:cNvSpPr>
          <p:nvPr>
            <p:ph idx="1"/>
          </p:nvPr>
        </p:nvSpPr>
        <p:spPr>
          <a:xfrm>
            <a:off x="838200" y="1149178"/>
            <a:ext cx="10515600" cy="5027785"/>
          </a:xfrm>
        </p:spPr>
        <p:txBody>
          <a:bodyPr>
            <a:normAutofit/>
          </a:bodyPr>
          <a:lstStyle/>
          <a:p>
            <a:pPr marL="0" indent="0">
              <a:buNone/>
            </a:pPr>
            <a:r>
              <a:rPr lang="en-US" dirty="0"/>
              <a:t>	Dynamic Spectrum Refarming has a positive impact to the 5G technology according to the results. It should be noted that there is a significant increase in the throughput(Up to 250Mbps) and decrease in the latency(Up to 10ms) of the network implementing dynamic spectrum sharing, which are key requirements for use cases of 5G applications.</a:t>
            </a:r>
          </a:p>
          <a:p>
            <a:pPr marL="0" indent="0">
              <a:buNone/>
            </a:pPr>
            <a:endParaRPr lang="en-US" dirty="0"/>
          </a:p>
          <a:p>
            <a:pPr marL="0" indent="0">
              <a:buNone/>
            </a:pPr>
            <a:r>
              <a:rPr lang="en-US" dirty="0"/>
              <a:t>	Hence I go on to recommend  Dynamic Spectrum </a:t>
            </a:r>
            <a:r>
              <a:rPr lang="en-US" dirty="0" err="1"/>
              <a:t>refarming</a:t>
            </a:r>
            <a:r>
              <a:rPr lang="en-US" dirty="0"/>
              <a:t> as a cheap and a quick way of setting up new 5G networks but at the same time, one should consider implementing 5G standalone for acquiring full benefits of 5G</a:t>
            </a:r>
            <a:endParaRPr lang="en-UG" dirty="0"/>
          </a:p>
        </p:txBody>
      </p:sp>
    </p:spTree>
    <p:extLst>
      <p:ext uri="{BB962C8B-B14F-4D97-AF65-F5344CB8AC3E}">
        <p14:creationId xmlns:p14="http://schemas.microsoft.com/office/powerpoint/2010/main" val="1632159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CD4543-7435-471C-9772-7C68BA507C13}"/>
              </a:ext>
            </a:extLst>
          </p:cNvPr>
          <p:cNvSpPr>
            <a:spLocks noGrp="1"/>
          </p:cNvSpPr>
          <p:nvPr>
            <p:ph type="title"/>
          </p:nvPr>
        </p:nvSpPr>
        <p:spPr>
          <a:xfrm>
            <a:off x="838200" y="338437"/>
            <a:ext cx="10515600" cy="685199"/>
          </a:xfrm>
        </p:spPr>
        <p:txBody>
          <a:bodyPr/>
          <a:lstStyle/>
          <a:p>
            <a:pPr algn="ctr"/>
            <a:r>
              <a:rPr lang="en-US" dirty="0"/>
              <a:t>References</a:t>
            </a:r>
            <a:endParaRPr lang="en-UG" dirty="0"/>
          </a:p>
        </p:txBody>
      </p:sp>
      <p:sp>
        <p:nvSpPr>
          <p:cNvPr id="5" name="Content Placeholder 4">
            <a:extLst>
              <a:ext uri="{FF2B5EF4-FFF2-40B4-BE49-F238E27FC236}">
                <a16:creationId xmlns:a16="http://schemas.microsoft.com/office/drawing/2014/main" id="{8D056CEA-1A6F-4154-A2A1-EBDCC19E4740}"/>
              </a:ext>
            </a:extLst>
          </p:cNvPr>
          <p:cNvSpPr>
            <a:spLocks noGrp="1"/>
          </p:cNvSpPr>
          <p:nvPr>
            <p:ph idx="1"/>
          </p:nvPr>
        </p:nvSpPr>
        <p:spPr>
          <a:xfrm>
            <a:off x="838200" y="1592047"/>
            <a:ext cx="10515600" cy="4475121"/>
          </a:xfrm>
        </p:spPr>
        <p:txBody>
          <a:bodyPr/>
          <a:lstStyle/>
          <a:p>
            <a:pPr marL="0" indent="0">
              <a:buNone/>
            </a:pPr>
            <a:r>
              <a:rPr lang="en-US" dirty="0"/>
              <a:t>[1].	Chen, T., Ma, H., &amp; Zhang, Y. (2020). Dynamic Spectrum Refarming: A New Opportunity 	for Spectrum Sharing between 5G and 2G/3G Networks. IEEE Wireless Communications, 	27(2), 6-12.</a:t>
            </a:r>
          </a:p>
          <a:p>
            <a:pPr marL="0" indent="0">
              <a:buNone/>
            </a:pPr>
            <a:r>
              <a:rPr lang="en-US" dirty="0"/>
              <a:t>[2].	Zhang, Y., Li, Z., Ma, H., &amp; Li, Z. (2019). Coexistence of 5G and 2G/3G systems with 	dynamic spectrum </a:t>
            </a:r>
            <a:r>
              <a:rPr lang="en-US" dirty="0" err="1"/>
              <a:t>refarming</a:t>
            </a:r>
            <a:r>
              <a:rPr lang="en-US" dirty="0"/>
              <a:t>: A Stackelberg game. IEEE Transactions on Wireless 	Communications, 18(7), 3661-3675.</a:t>
            </a:r>
          </a:p>
          <a:p>
            <a:pPr marL="0" indent="0">
              <a:buNone/>
            </a:pPr>
            <a:r>
              <a:rPr lang="en-US" dirty="0"/>
              <a:t>[3].	Wang, W., Zhang, J., Zhang, R., &amp; Qian, Y. (2021). Impact of Spectrum Refarming on 	Coexistence of 5G and 2G/3G Networks. IEEE Wireless Communications Letters, 10(1), 	169-173.</a:t>
            </a:r>
          </a:p>
          <a:p>
            <a:pPr marL="0" indent="0">
              <a:buNone/>
            </a:pPr>
            <a:r>
              <a:rPr lang="en-US" dirty="0"/>
              <a:t>[4].	Li, Z., Li, Y., Li, Z., Ma, H., &amp; Zhang, Y. (2019). Dynamic Spectrum Refarming for 5G: 	From Research to Standardization. IEEE Communications Magazine, 57(12), 45-51.</a:t>
            </a:r>
          </a:p>
          <a:p>
            <a:pPr marL="0" indent="0">
              <a:buNone/>
            </a:pPr>
            <a:r>
              <a:rPr lang="en-US" dirty="0"/>
              <a:t>[5].	</a:t>
            </a:r>
            <a:r>
              <a:rPr lang="en-US" dirty="0" err="1"/>
              <a:t>Alshammari</a:t>
            </a:r>
            <a:r>
              <a:rPr lang="en-US" dirty="0"/>
              <a:t>, R. A., &amp; </a:t>
            </a:r>
            <a:r>
              <a:rPr lang="en-US" dirty="0" err="1"/>
              <a:t>Alsaiari</a:t>
            </a:r>
            <a:r>
              <a:rPr lang="en-US" dirty="0"/>
              <a:t>, M. (2020). Impact of 5G network deployment on 2G and 3G 	networks in Saudi Arabia: A comparative study. IEEE Access, 8, 139361-139369.</a:t>
            </a:r>
          </a:p>
          <a:p>
            <a:endParaRPr lang="en-UG" dirty="0"/>
          </a:p>
        </p:txBody>
      </p:sp>
    </p:spTree>
    <p:extLst>
      <p:ext uri="{BB962C8B-B14F-4D97-AF65-F5344CB8AC3E}">
        <p14:creationId xmlns:p14="http://schemas.microsoft.com/office/powerpoint/2010/main" val="354123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05E96F-594C-40E2-816F-9FB28A46011B}"/>
              </a:ext>
            </a:extLst>
          </p:cNvPr>
          <p:cNvSpPr>
            <a:spLocks noGrp="1"/>
          </p:cNvSpPr>
          <p:nvPr>
            <p:ph type="title"/>
          </p:nvPr>
        </p:nvSpPr>
        <p:spPr>
          <a:xfrm>
            <a:off x="838200" y="42612"/>
            <a:ext cx="10515600" cy="662782"/>
          </a:xfrm>
        </p:spPr>
        <p:txBody>
          <a:bodyPr/>
          <a:lstStyle/>
          <a:p>
            <a:r>
              <a:rPr lang="en-US" dirty="0"/>
              <a:t>Problem Statement</a:t>
            </a:r>
            <a:endParaRPr lang="en-UG" dirty="0"/>
          </a:p>
        </p:txBody>
      </p:sp>
      <p:sp>
        <p:nvSpPr>
          <p:cNvPr id="4" name="Content Placeholder 3">
            <a:extLst>
              <a:ext uri="{FF2B5EF4-FFF2-40B4-BE49-F238E27FC236}">
                <a16:creationId xmlns:a16="http://schemas.microsoft.com/office/drawing/2014/main" id="{A510B3E7-6376-42FB-A792-ED7394432643}"/>
              </a:ext>
            </a:extLst>
          </p:cNvPr>
          <p:cNvSpPr>
            <a:spLocks noGrp="1"/>
          </p:cNvSpPr>
          <p:nvPr>
            <p:ph idx="1"/>
          </p:nvPr>
        </p:nvSpPr>
        <p:spPr>
          <a:xfrm>
            <a:off x="838200" y="705394"/>
            <a:ext cx="10515600" cy="5966869"/>
          </a:xfrm>
        </p:spPr>
        <p:txBody>
          <a:bodyPr>
            <a:normAutofit/>
          </a:bodyPr>
          <a:lstStyle/>
          <a:p>
            <a:pPr>
              <a:lnSpc>
                <a:spcPct val="100000"/>
              </a:lnSpc>
              <a:spcAft>
                <a:spcPts val="1000"/>
              </a:spcAft>
            </a:pPr>
            <a:r>
              <a:rPr lang="en-US" dirty="0">
                <a:ea typeface="Calibri" panose="020F0502020204030204" pitchFamily="34" charset="0"/>
              </a:rPr>
              <a:t>T</a:t>
            </a:r>
            <a:r>
              <a:rPr lang="en-US" dirty="0">
                <a:effectLst/>
                <a:ea typeface="Calibri" panose="020F0502020204030204" pitchFamily="34" charset="0"/>
              </a:rPr>
              <a:t>he radio frequency spectrum is a limited, scarce and expensive resource that can’t be extended. Moreover most of the existing spectrum resources are already allocated to various services and technologies such as 2G, 3G, and 4G.</a:t>
            </a:r>
          </a:p>
          <a:p>
            <a:pPr marL="0" indent="0">
              <a:lnSpc>
                <a:spcPct val="100000"/>
              </a:lnSpc>
              <a:spcAft>
                <a:spcPts val="1000"/>
              </a:spcAft>
              <a:buNone/>
            </a:pPr>
            <a:endParaRPr lang="en-US" dirty="0">
              <a:effectLst/>
              <a:ea typeface="Calibri" panose="020F0502020204030204" pitchFamily="34" charset="0"/>
            </a:endParaRPr>
          </a:p>
          <a:p>
            <a:pPr>
              <a:lnSpc>
                <a:spcPct val="100000"/>
              </a:lnSpc>
              <a:spcAft>
                <a:spcPts val="1000"/>
              </a:spcAft>
            </a:pPr>
            <a:r>
              <a:rPr lang="en-US" dirty="0">
                <a:effectLst/>
                <a:ea typeface="Calibri" panose="020F0502020204030204" pitchFamily="34" charset="0"/>
              </a:rPr>
              <a:t>Spectrum allocation is one the solution to ensure spectrum efficiency which means allocating 5G network frequencies of operation in the mm-wave and higher bands which is costly and expensive. In addition, these bands are highly affected by penetration losses and provide low coverage although they provide high capacity. Another solution is spectrum </a:t>
            </a:r>
            <a:r>
              <a:rPr lang="en-US" dirty="0" err="1">
                <a:effectLst/>
                <a:ea typeface="Calibri" panose="020F0502020204030204" pitchFamily="34" charset="0"/>
              </a:rPr>
              <a:t>refarming</a:t>
            </a:r>
            <a:r>
              <a:rPr lang="en-US" dirty="0">
                <a:effectLst/>
                <a:ea typeface="Calibri" panose="020F0502020204030204" pitchFamily="34" charset="0"/>
              </a:rPr>
              <a:t> which refers to a resource management technique that allows different network technologies to operate in the same frequency band.</a:t>
            </a:r>
          </a:p>
          <a:p>
            <a:pPr marL="0" indent="0">
              <a:lnSpc>
                <a:spcPct val="100000"/>
              </a:lnSpc>
              <a:spcAft>
                <a:spcPts val="1000"/>
              </a:spcAft>
              <a:buNone/>
            </a:pPr>
            <a:endParaRPr lang="en-UG" dirty="0">
              <a:effectLst/>
              <a:ea typeface="Calibri" panose="020F0502020204030204" pitchFamily="34" charset="0"/>
            </a:endParaRPr>
          </a:p>
          <a:p>
            <a:pPr>
              <a:lnSpc>
                <a:spcPct val="100000"/>
              </a:lnSpc>
            </a:pPr>
            <a:r>
              <a:rPr lang="en-US" dirty="0">
                <a:effectLst/>
                <a:ea typeface="Calibri" panose="020F0502020204030204" pitchFamily="34" charset="0"/>
              </a:rPr>
              <a:t>This research provides a study on the concept of dynamic spectrum </a:t>
            </a:r>
            <a:r>
              <a:rPr lang="en-US" dirty="0" err="1">
                <a:effectLst/>
                <a:ea typeface="Calibri" panose="020F0502020204030204" pitchFamily="34" charset="0"/>
              </a:rPr>
              <a:t>refarming</a:t>
            </a:r>
            <a:r>
              <a:rPr lang="en-US" dirty="0">
                <a:effectLst/>
                <a:ea typeface="Calibri" panose="020F0502020204030204" pitchFamily="34" charset="0"/>
              </a:rPr>
              <a:t> as a method of tackling the problem of limited spectrum in particular between different networks (4G and 5G). It also provides the implementation of 5G network on non standalone architecture and evaluating the network performance in terms of throughput and latency</a:t>
            </a:r>
            <a:endParaRPr lang="en-UG" dirty="0">
              <a:effectLst/>
              <a:ea typeface="Calibri" panose="020F0502020204030204" pitchFamily="34" charset="0"/>
            </a:endParaRPr>
          </a:p>
        </p:txBody>
      </p:sp>
    </p:spTree>
    <p:extLst>
      <p:ext uri="{BB962C8B-B14F-4D97-AF65-F5344CB8AC3E}">
        <p14:creationId xmlns:p14="http://schemas.microsoft.com/office/powerpoint/2010/main" val="266795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DD8263-DC77-452C-9A54-BA2828438C47}"/>
              </a:ext>
            </a:extLst>
          </p:cNvPr>
          <p:cNvSpPr>
            <a:spLocks noGrp="1"/>
          </p:cNvSpPr>
          <p:nvPr>
            <p:ph type="title"/>
          </p:nvPr>
        </p:nvSpPr>
        <p:spPr>
          <a:xfrm>
            <a:off x="838200" y="365126"/>
            <a:ext cx="10515600" cy="821124"/>
          </a:xfrm>
        </p:spPr>
        <p:txBody>
          <a:bodyPr/>
          <a:lstStyle/>
          <a:p>
            <a:pPr algn="ctr"/>
            <a:r>
              <a:rPr lang="en-US" dirty="0"/>
              <a:t>Objectives</a:t>
            </a:r>
            <a:endParaRPr lang="en-UG" dirty="0"/>
          </a:p>
        </p:txBody>
      </p:sp>
      <p:sp>
        <p:nvSpPr>
          <p:cNvPr id="4" name="Content Placeholder 3">
            <a:extLst>
              <a:ext uri="{FF2B5EF4-FFF2-40B4-BE49-F238E27FC236}">
                <a16:creationId xmlns:a16="http://schemas.microsoft.com/office/drawing/2014/main" id="{88EB63C8-0822-461B-AB34-3647F01E9DB5}"/>
              </a:ext>
            </a:extLst>
          </p:cNvPr>
          <p:cNvSpPr>
            <a:spLocks noGrp="1"/>
          </p:cNvSpPr>
          <p:nvPr>
            <p:ph idx="1"/>
          </p:nvPr>
        </p:nvSpPr>
        <p:spPr>
          <a:xfrm>
            <a:off x="838200" y="1186250"/>
            <a:ext cx="10515600" cy="4990713"/>
          </a:xfrm>
        </p:spPr>
        <p:txBody>
          <a:bodyPr>
            <a:normAutofit/>
          </a:bodyPr>
          <a:lstStyle/>
          <a:p>
            <a:pPr marL="0" indent="0">
              <a:lnSpc>
                <a:spcPct val="200000"/>
              </a:lnSpc>
              <a:buNone/>
            </a:pPr>
            <a:r>
              <a:rPr lang="en-US" b="1" dirty="0"/>
              <a:t>Main Objective</a:t>
            </a:r>
          </a:p>
          <a:p>
            <a:pPr>
              <a:lnSpc>
                <a:spcPct val="200000"/>
              </a:lnSpc>
            </a:pPr>
            <a:r>
              <a:rPr lang="en-US" dirty="0"/>
              <a:t>To implement and assess the performance of 5G technology using dynamic spectrum </a:t>
            </a:r>
            <a:r>
              <a:rPr lang="en-US" dirty="0" err="1"/>
              <a:t>refarming</a:t>
            </a:r>
            <a:r>
              <a:rPr lang="en-US" dirty="0"/>
              <a:t>. </a:t>
            </a:r>
          </a:p>
          <a:p>
            <a:pPr marL="0" indent="0">
              <a:lnSpc>
                <a:spcPct val="200000"/>
              </a:lnSpc>
              <a:buNone/>
            </a:pPr>
            <a:r>
              <a:rPr lang="en-US" b="1" dirty="0"/>
              <a:t>Specific Objectives</a:t>
            </a:r>
          </a:p>
          <a:p>
            <a:pPr>
              <a:lnSpc>
                <a:spcPct val="200000"/>
              </a:lnSpc>
            </a:pPr>
            <a:r>
              <a:rPr lang="en-US" dirty="0"/>
              <a:t>To investigate the performance of existing  networks 4G.</a:t>
            </a:r>
          </a:p>
          <a:p>
            <a:pPr>
              <a:lnSpc>
                <a:spcPct val="200000"/>
              </a:lnSpc>
            </a:pPr>
            <a:r>
              <a:rPr lang="en-US" dirty="0"/>
              <a:t>To carry-out dynamic spectrum </a:t>
            </a:r>
            <a:r>
              <a:rPr lang="en-US" dirty="0" err="1"/>
              <a:t>refarming</a:t>
            </a:r>
            <a:r>
              <a:rPr lang="en-US" dirty="0"/>
              <a:t> of 5G  </a:t>
            </a:r>
          </a:p>
          <a:p>
            <a:pPr>
              <a:lnSpc>
                <a:spcPct val="200000"/>
              </a:lnSpc>
            </a:pPr>
            <a:r>
              <a:rPr lang="en-UG" dirty="0"/>
              <a:t>To</a:t>
            </a:r>
            <a:r>
              <a:rPr lang="en-US" dirty="0"/>
              <a:t> </a:t>
            </a:r>
            <a:r>
              <a:rPr lang="en-UG" dirty="0"/>
              <a:t>evaluate the impact of dynamic spectrum refarming on </a:t>
            </a:r>
            <a:r>
              <a:rPr lang="en-US" dirty="0"/>
              <a:t>throughput and signal latency</a:t>
            </a:r>
            <a:r>
              <a:rPr lang="en-UG" dirty="0"/>
              <a:t> of 5G.</a:t>
            </a:r>
          </a:p>
        </p:txBody>
      </p:sp>
    </p:spTree>
    <p:extLst>
      <p:ext uri="{BB962C8B-B14F-4D97-AF65-F5344CB8AC3E}">
        <p14:creationId xmlns:p14="http://schemas.microsoft.com/office/powerpoint/2010/main" val="326316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A6F5-7CC0-4E34-91E1-1F586931AEE7}"/>
              </a:ext>
            </a:extLst>
          </p:cNvPr>
          <p:cNvSpPr>
            <a:spLocks noGrp="1"/>
          </p:cNvSpPr>
          <p:nvPr>
            <p:ph type="title"/>
          </p:nvPr>
        </p:nvSpPr>
        <p:spPr>
          <a:xfrm>
            <a:off x="838200" y="365125"/>
            <a:ext cx="10515600" cy="672843"/>
          </a:xfrm>
        </p:spPr>
        <p:txBody>
          <a:bodyPr/>
          <a:lstStyle/>
          <a:p>
            <a:r>
              <a:rPr lang="en-US" dirty="0"/>
              <a:t>Literature Review</a:t>
            </a:r>
            <a:endParaRPr lang="en-UG" dirty="0"/>
          </a:p>
        </p:txBody>
      </p:sp>
      <p:sp>
        <p:nvSpPr>
          <p:cNvPr id="3" name="Content Placeholder 2">
            <a:extLst>
              <a:ext uri="{FF2B5EF4-FFF2-40B4-BE49-F238E27FC236}">
                <a16:creationId xmlns:a16="http://schemas.microsoft.com/office/drawing/2014/main" id="{51E60847-EEE8-4280-A7CD-F553630DE65D}"/>
              </a:ext>
            </a:extLst>
          </p:cNvPr>
          <p:cNvSpPr>
            <a:spLocks noGrp="1"/>
          </p:cNvSpPr>
          <p:nvPr>
            <p:ph idx="1"/>
          </p:nvPr>
        </p:nvSpPr>
        <p:spPr>
          <a:xfrm>
            <a:off x="838200" y="1186249"/>
            <a:ext cx="10515600" cy="4990714"/>
          </a:xfrm>
        </p:spPr>
        <p:txBody>
          <a:bodyPr>
            <a:normAutofit/>
          </a:bodyPr>
          <a:lstStyle/>
          <a:p>
            <a:pPr marL="0" indent="0">
              <a:buNone/>
            </a:pPr>
            <a:endParaRPr lang="en-US" dirty="0"/>
          </a:p>
          <a:p>
            <a:r>
              <a:rPr lang="en-US" dirty="0"/>
              <a:t>The rapid evolution of wireless communication technologies has led to an increasing demand for spectrum resources to support the deployment of 5G networks. Dynamic spectrum </a:t>
            </a:r>
            <a:r>
              <a:rPr lang="en-US" dirty="0" err="1"/>
              <a:t>refarming</a:t>
            </a:r>
            <a:r>
              <a:rPr lang="en-US" dirty="0"/>
              <a:t>, the reallocation of spectrum from legacy networks to 5G, has emerged as a promising approach to meet this demand.</a:t>
            </a:r>
          </a:p>
          <a:p>
            <a:r>
              <a:rPr lang="en-US" dirty="0"/>
              <a:t>Dynamic spectrum </a:t>
            </a:r>
            <a:r>
              <a:rPr lang="en-US" dirty="0" err="1"/>
              <a:t>refarming</a:t>
            </a:r>
            <a:r>
              <a:rPr lang="en-US" dirty="0"/>
              <a:t> also necessitates international harmonization efforts and spectrum sharing mechanisms. Research by Lopez-Perez et al. (2019) and Yu et al. (2021) have discussed the importance of global spectrum harmonization to facilitate cross-border spectrum </a:t>
            </a:r>
            <a:r>
              <a:rPr lang="en-US" dirty="0" err="1"/>
              <a:t>refarming</a:t>
            </a:r>
            <a:r>
              <a:rPr lang="en-US" dirty="0"/>
              <a:t> and enable roaming services in 5G networks. Spectrum sharing approaches, such as dynamic spectrum access and spectrum sharing frameworks, are crucial to enable efficient and fair sharing of spectrum resources among multiple operators and technologies.</a:t>
            </a:r>
          </a:p>
          <a:p>
            <a:r>
              <a:rPr lang="en-US" dirty="0"/>
              <a:t>The impact of dynamic spectrum </a:t>
            </a:r>
            <a:r>
              <a:rPr lang="en-US" dirty="0" err="1"/>
              <a:t>refarming</a:t>
            </a:r>
            <a:r>
              <a:rPr lang="en-US" dirty="0"/>
              <a:t> on existing legacy networks is an important consideration. Studies by Song et al. (2019) and Gupta et al. (2022) have explored the effects of spectrum repurposing on the coverage, capacity, and user experience of legacy networks. Proper planning and coordination are necessary to minimize disruptions to existing services and ensure a smooth transition process during dynamic spectrum </a:t>
            </a:r>
            <a:r>
              <a:rPr lang="en-US" dirty="0" err="1"/>
              <a:t>refarming</a:t>
            </a:r>
            <a:r>
              <a:rPr lang="en-US" dirty="0"/>
              <a:t>.</a:t>
            </a:r>
          </a:p>
        </p:txBody>
      </p:sp>
    </p:spTree>
    <p:extLst>
      <p:ext uri="{BB962C8B-B14F-4D97-AF65-F5344CB8AC3E}">
        <p14:creationId xmlns:p14="http://schemas.microsoft.com/office/powerpoint/2010/main" val="2233179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lstStyle/>
          <a:p>
            <a:r>
              <a:rPr lang="en-US" dirty="0"/>
              <a:t>Literature Review Cont’d</a:t>
            </a:r>
          </a:p>
        </p:txBody>
      </p:sp>
      <p:sp>
        <p:nvSpPr>
          <p:cNvPr id="3" name="Content Placeholder 2"/>
          <p:cNvSpPr>
            <a:spLocks noGrp="1"/>
          </p:cNvSpPr>
          <p:nvPr>
            <p:ph idx="1"/>
          </p:nvPr>
        </p:nvSpPr>
        <p:spPr>
          <a:xfrm>
            <a:off x="838200" y="1385455"/>
            <a:ext cx="10515600" cy="5098472"/>
          </a:xfrm>
        </p:spPr>
        <p:txBody>
          <a:bodyPr>
            <a:normAutofit fontScale="92500"/>
          </a:bodyPr>
          <a:lstStyle/>
          <a:p>
            <a:pPr marL="0" indent="0">
              <a:buNone/>
            </a:pPr>
            <a:endParaRPr lang="en-US" dirty="0"/>
          </a:p>
          <a:p>
            <a:r>
              <a:rPr lang="en-US" dirty="0"/>
              <a:t>The coexistence of different generations of wireless technologies is a crucial consideration in dynamic spectrum </a:t>
            </a:r>
            <a:r>
              <a:rPr lang="en-US" dirty="0" err="1"/>
              <a:t>refarming</a:t>
            </a:r>
            <a:r>
              <a:rPr lang="en-US" dirty="0"/>
              <a:t>. Studies by Zhang et al. (2018) and Wang et al. (2021) emphasized the importance of interference management techniques and efficient spectrum sharing mechanisms to ensure smooth transition and coexistence between 5G and legacy networks. Proper planning and coordination are required to mitigate interference and ensure optimal performance in mixed-use spectrum environments.</a:t>
            </a:r>
          </a:p>
          <a:p>
            <a:r>
              <a:rPr lang="en-US" dirty="0"/>
              <a:t>The successful implementation of dynamic spectrum </a:t>
            </a:r>
            <a:r>
              <a:rPr lang="en-US" dirty="0" err="1"/>
              <a:t>refarming</a:t>
            </a:r>
            <a:r>
              <a:rPr lang="en-US" dirty="0"/>
              <a:t> relies on supportive regulatory frameworks and policies. Literature by </a:t>
            </a:r>
            <a:r>
              <a:rPr lang="en-US" dirty="0" err="1"/>
              <a:t>Boccardi</a:t>
            </a:r>
            <a:r>
              <a:rPr lang="en-US" dirty="0"/>
              <a:t> et al. (2018) and </a:t>
            </a:r>
            <a:r>
              <a:rPr lang="en-US" dirty="0" err="1"/>
              <a:t>Gurung</a:t>
            </a:r>
            <a:r>
              <a:rPr lang="en-US" dirty="0"/>
              <a:t> et al. (2023) highlighted the importance of harmonized spectrum management, licensing frameworks, and spectrum pricing models to facilitate spectrum </a:t>
            </a:r>
            <a:r>
              <a:rPr lang="en-US" dirty="0" err="1"/>
              <a:t>refarming</a:t>
            </a:r>
            <a:r>
              <a:rPr lang="en-US" dirty="0"/>
              <a:t> for 5G networks. Effective collaboration between regulatory bodies, operators, and other stakeholders is essential to ensure a fair and efficient spectrum allocation process.</a:t>
            </a:r>
          </a:p>
          <a:p>
            <a:r>
              <a:rPr lang="en-US" dirty="0"/>
              <a:t>Economic factors associated with dynamic spectrum </a:t>
            </a:r>
            <a:r>
              <a:rPr lang="en-US" dirty="0" err="1"/>
              <a:t>refarming</a:t>
            </a:r>
            <a:r>
              <a:rPr lang="en-US" dirty="0"/>
              <a:t> have also been explored in the literature. Research by </a:t>
            </a:r>
            <a:r>
              <a:rPr lang="en-US" dirty="0" err="1"/>
              <a:t>Markendahl</a:t>
            </a:r>
            <a:r>
              <a:rPr lang="en-US" dirty="0"/>
              <a:t> et al. (2020) and Wei et al. (2022) discussed the cost implications of spectrum </a:t>
            </a:r>
            <a:r>
              <a:rPr lang="en-US" dirty="0" err="1"/>
              <a:t>refarming</a:t>
            </a:r>
            <a:r>
              <a:rPr lang="en-US" dirty="0"/>
              <a:t>, including the investments required for network upgrades, device compatibility, and ecosystem development. Economic models and cost-benefit analyses have been proposed to assess the financial viability and potential return on investment for dynamic spectrum </a:t>
            </a:r>
            <a:r>
              <a:rPr lang="en-US" dirty="0" err="1"/>
              <a:t>refarming</a:t>
            </a:r>
            <a:r>
              <a:rPr lang="en-US" dirty="0"/>
              <a:t> strategies.</a:t>
            </a:r>
          </a:p>
        </p:txBody>
      </p:sp>
    </p:spTree>
    <p:extLst>
      <p:ext uri="{BB962C8B-B14F-4D97-AF65-F5344CB8AC3E}">
        <p14:creationId xmlns:p14="http://schemas.microsoft.com/office/powerpoint/2010/main" val="168552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363ABA-7FF5-4422-800E-23C8000F7408}"/>
              </a:ext>
            </a:extLst>
          </p:cNvPr>
          <p:cNvSpPr>
            <a:spLocks noGrp="1"/>
          </p:cNvSpPr>
          <p:nvPr>
            <p:ph type="title"/>
          </p:nvPr>
        </p:nvSpPr>
        <p:spPr>
          <a:xfrm>
            <a:off x="838200" y="365125"/>
            <a:ext cx="10515600" cy="706029"/>
          </a:xfrm>
        </p:spPr>
        <p:txBody>
          <a:bodyPr/>
          <a:lstStyle/>
          <a:p>
            <a:r>
              <a:rPr lang="en-US" dirty="0"/>
              <a:t>Justification</a:t>
            </a:r>
            <a:endParaRPr lang="en-UG" dirty="0"/>
          </a:p>
        </p:txBody>
      </p:sp>
      <p:sp>
        <p:nvSpPr>
          <p:cNvPr id="4" name="Content Placeholder 3">
            <a:extLst>
              <a:ext uri="{FF2B5EF4-FFF2-40B4-BE49-F238E27FC236}">
                <a16:creationId xmlns:a16="http://schemas.microsoft.com/office/drawing/2014/main" id="{0F7A07C7-E723-4C3D-BEBC-21FFE4B93833}"/>
              </a:ext>
            </a:extLst>
          </p:cNvPr>
          <p:cNvSpPr>
            <a:spLocks noGrp="1"/>
          </p:cNvSpPr>
          <p:nvPr>
            <p:ph idx="1"/>
          </p:nvPr>
        </p:nvSpPr>
        <p:spPr>
          <a:xfrm>
            <a:off x="838200" y="1071154"/>
            <a:ext cx="10515600" cy="5105809"/>
          </a:xfrm>
        </p:spPr>
        <p:txBody>
          <a:bodyPr>
            <a:normAutofit lnSpcReduction="10000"/>
          </a:bodyPr>
          <a:lstStyle/>
          <a:p>
            <a:pPr marL="0" indent="0">
              <a:buNone/>
            </a:pPr>
            <a:endParaRPr lang="en-US" dirty="0"/>
          </a:p>
          <a:p>
            <a:pPr>
              <a:lnSpc>
                <a:spcPct val="150000"/>
              </a:lnSpc>
            </a:pPr>
            <a:r>
              <a:rPr lang="en-US" dirty="0"/>
              <a:t>Dynamic spectrum allocation allows for efficient utilization of the available spectrum resources</a:t>
            </a:r>
          </a:p>
          <a:p>
            <a:pPr>
              <a:lnSpc>
                <a:spcPct val="150000"/>
              </a:lnSpc>
            </a:pPr>
            <a:r>
              <a:rPr lang="en-US" dirty="0"/>
              <a:t>Dynamic spectrum allocation enables the optimization of </a:t>
            </a:r>
            <a:r>
              <a:rPr lang="en-US" dirty="0" err="1"/>
              <a:t>QoS</a:t>
            </a:r>
            <a:r>
              <a:rPr lang="en-US" dirty="0"/>
              <a:t> parameters such as latency, throughput, and reliability</a:t>
            </a:r>
          </a:p>
          <a:p>
            <a:pPr>
              <a:lnSpc>
                <a:spcPct val="150000"/>
              </a:lnSpc>
            </a:pPr>
            <a:r>
              <a:rPr lang="en-US" dirty="0"/>
              <a:t>Dynamic spectrum allocation facilitates load balancing across different network elements or cells.</a:t>
            </a:r>
          </a:p>
          <a:p>
            <a:pPr>
              <a:lnSpc>
                <a:spcPct val="150000"/>
              </a:lnSpc>
            </a:pPr>
            <a:r>
              <a:rPr lang="en-US" dirty="0"/>
              <a:t>Dynamic resource allocation enables the optimization of various network resources, including power, bandwidth, time slots, and routing paths.</a:t>
            </a:r>
          </a:p>
          <a:p>
            <a:pPr>
              <a:lnSpc>
                <a:spcPct val="150000"/>
              </a:lnSpc>
            </a:pPr>
            <a:r>
              <a:rPr lang="en-US" dirty="0"/>
              <a:t>Dynamic resource allocation provides scalability and flexibility to wireless networks. As the number of users or devices increases, resources can be dynamically allocated to accommodate the growing demand.</a:t>
            </a:r>
          </a:p>
        </p:txBody>
      </p:sp>
    </p:spTree>
    <p:extLst>
      <p:ext uri="{BB962C8B-B14F-4D97-AF65-F5344CB8AC3E}">
        <p14:creationId xmlns:p14="http://schemas.microsoft.com/office/powerpoint/2010/main" val="3703330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02D8EE-9657-4AD1-AC37-949E7D4BF199}"/>
              </a:ext>
            </a:extLst>
          </p:cNvPr>
          <p:cNvSpPr>
            <a:spLocks noGrp="1"/>
          </p:cNvSpPr>
          <p:nvPr>
            <p:ph type="title"/>
          </p:nvPr>
        </p:nvSpPr>
        <p:spPr/>
        <p:txBody>
          <a:bodyPr/>
          <a:lstStyle/>
          <a:p>
            <a:r>
              <a:rPr lang="en-US" dirty="0"/>
              <a:t>Significance</a:t>
            </a:r>
            <a:endParaRPr lang="en-UG" dirty="0"/>
          </a:p>
        </p:txBody>
      </p:sp>
      <p:sp>
        <p:nvSpPr>
          <p:cNvPr id="4" name="Content Placeholder 3">
            <a:extLst>
              <a:ext uri="{FF2B5EF4-FFF2-40B4-BE49-F238E27FC236}">
                <a16:creationId xmlns:a16="http://schemas.microsoft.com/office/drawing/2014/main" id="{1D67272A-3A0C-4B74-AE05-FDEED4325D57}"/>
              </a:ext>
            </a:extLst>
          </p:cNvPr>
          <p:cNvSpPr>
            <a:spLocks noGrp="1"/>
          </p:cNvSpPr>
          <p:nvPr>
            <p:ph idx="1"/>
          </p:nvPr>
        </p:nvSpPr>
        <p:spPr/>
        <p:txBody>
          <a:bodyPr/>
          <a:lstStyle/>
          <a:p>
            <a:pPr>
              <a:lnSpc>
                <a:spcPct val="250000"/>
              </a:lnSpc>
              <a:buFont typeface="Wingdings" panose="05000000000000000000" pitchFamily="2" charset="2"/>
              <a:buChar char="Ø"/>
            </a:pPr>
            <a:r>
              <a:rPr lang="en-US" dirty="0"/>
              <a:t>Improved user experience on the network.</a:t>
            </a:r>
          </a:p>
          <a:p>
            <a:pPr>
              <a:lnSpc>
                <a:spcPct val="250000"/>
              </a:lnSpc>
              <a:buFont typeface="Wingdings" panose="05000000000000000000" pitchFamily="2" charset="2"/>
              <a:buChar char="Ø"/>
            </a:pPr>
            <a:r>
              <a:rPr lang="en-US" dirty="0"/>
              <a:t>Improved spectrum efficiency.</a:t>
            </a:r>
          </a:p>
          <a:p>
            <a:pPr>
              <a:lnSpc>
                <a:spcPct val="250000"/>
              </a:lnSpc>
              <a:buFont typeface="Wingdings" panose="05000000000000000000" pitchFamily="2" charset="2"/>
              <a:buChar char="Ø"/>
            </a:pPr>
            <a:r>
              <a:rPr lang="en-US" dirty="0"/>
              <a:t>Cost effective, allows operators to use existing 4G spectrum for new 5G technology.</a:t>
            </a:r>
          </a:p>
          <a:p>
            <a:pPr>
              <a:lnSpc>
                <a:spcPct val="250000"/>
              </a:lnSpc>
              <a:buFont typeface="Wingdings" panose="05000000000000000000" pitchFamily="2" charset="2"/>
              <a:buChar char="Ø"/>
            </a:pPr>
            <a:r>
              <a:rPr lang="en-US" dirty="0"/>
              <a:t>Increases coverage on the network.</a:t>
            </a:r>
          </a:p>
          <a:p>
            <a:pPr>
              <a:lnSpc>
                <a:spcPct val="250000"/>
              </a:lnSpc>
              <a:buFont typeface="Wingdings" panose="05000000000000000000" pitchFamily="2" charset="2"/>
              <a:buChar char="Ø"/>
            </a:pPr>
            <a:endParaRPr lang="en-UG" dirty="0"/>
          </a:p>
          <a:p>
            <a:pPr marL="0" indent="0">
              <a:buNone/>
            </a:pPr>
            <a:endParaRPr lang="en-UG" dirty="0"/>
          </a:p>
        </p:txBody>
      </p:sp>
    </p:spTree>
    <p:extLst>
      <p:ext uri="{BB962C8B-B14F-4D97-AF65-F5344CB8AC3E}">
        <p14:creationId xmlns:p14="http://schemas.microsoft.com/office/powerpoint/2010/main" val="24195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F047D0-2B00-44DC-A2F1-116E1435A9D5}"/>
              </a:ext>
            </a:extLst>
          </p:cNvPr>
          <p:cNvSpPr>
            <a:spLocks noGrp="1"/>
          </p:cNvSpPr>
          <p:nvPr>
            <p:ph type="title"/>
          </p:nvPr>
        </p:nvSpPr>
        <p:spPr/>
        <p:txBody>
          <a:bodyPr/>
          <a:lstStyle/>
          <a:p>
            <a:r>
              <a:rPr lang="en-US" dirty="0"/>
              <a:t>Scope</a:t>
            </a:r>
            <a:endParaRPr lang="en-UG" dirty="0"/>
          </a:p>
        </p:txBody>
      </p:sp>
      <p:sp>
        <p:nvSpPr>
          <p:cNvPr id="4" name="Content Placeholder 3">
            <a:extLst>
              <a:ext uri="{FF2B5EF4-FFF2-40B4-BE49-F238E27FC236}">
                <a16:creationId xmlns:a16="http://schemas.microsoft.com/office/drawing/2014/main" id="{9E7EBF9F-5D06-48B9-875E-081B3BA606CD}"/>
              </a:ext>
            </a:extLst>
          </p:cNvPr>
          <p:cNvSpPr>
            <a:spLocks noGrp="1"/>
          </p:cNvSpPr>
          <p:nvPr>
            <p:ph idx="1"/>
          </p:nvPr>
        </p:nvSpPr>
        <p:spPr/>
        <p:txBody>
          <a:bodyPr/>
          <a:lstStyle/>
          <a:p>
            <a:pPr marL="0" indent="0">
              <a:lnSpc>
                <a:spcPct val="150000"/>
              </a:lnSpc>
              <a:buNone/>
            </a:pPr>
            <a:r>
              <a:rPr lang="en-US" dirty="0"/>
              <a:t>	In this research, we implemented and assessed performance of 5G technology using dynamic spectrum </a:t>
            </a:r>
            <a:r>
              <a:rPr lang="en-US" dirty="0" err="1"/>
              <a:t>refarming</a:t>
            </a:r>
            <a:r>
              <a:rPr lang="en-US" dirty="0"/>
              <a:t> in MATLAB software. The performance was assessed on parameters of latency and throughput of the network</a:t>
            </a:r>
          </a:p>
        </p:txBody>
      </p:sp>
    </p:spTree>
    <p:extLst>
      <p:ext uri="{BB962C8B-B14F-4D97-AF65-F5344CB8AC3E}">
        <p14:creationId xmlns:p14="http://schemas.microsoft.com/office/powerpoint/2010/main" val="366878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7716</TotalTime>
  <Words>1949</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Söhne</vt:lpstr>
      <vt:lpstr>Times New Roman</vt:lpstr>
      <vt:lpstr>Wingdings</vt:lpstr>
      <vt:lpstr>Office Theme</vt:lpstr>
      <vt:lpstr>KYAMBOGO   UNIVERSITY   IMPLEMENTATION OF 5G NETWORK USING DYNAMIC SPECTRUM REFARMING  Presented By TUSABE EVELYNE – 17/U/16426/ETE/PE SUPERVISOR: MR SEMUJJU MARK</vt:lpstr>
      <vt:lpstr>Introduction/ Background</vt:lpstr>
      <vt:lpstr>Problem Statement</vt:lpstr>
      <vt:lpstr>Objectives</vt:lpstr>
      <vt:lpstr>Literature Review</vt:lpstr>
      <vt:lpstr>Literature Review Cont’d</vt:lpstr>
      <vt:lpstr>Justification</vt:lpstr>
      <vt:lpstr>Significance</vt:lpstr>
      <vt:lpstr>Scope</vt:lpstr>
      <vt:lpstr>Methodology</vt:lpstr>
      <vt:lpstr>Methodology</vt:lpstr>
      <vt:lpstr>Methodology</vt:lpstr>
      <vt:lpstr>Methodology</vt:lpstr>
      <vt:lpstr>To evaluate the impact of dynamic spectrum refarming on the throughput and latency in 5G </vt:lpstr>
      <vt:lpstr>Latency and Throughput</vt:lpstr>
      <vt:lpstr>Results and Discussions</vt:lpstr>
      <vt:lpstr>Results and Discussions</vt:lpstr>
      <vt:lpstr>Results and Discussions</vt:lpstr>
      <vt:lpstr>Results and Discussions</vt:lpstr>
      <vt:lpstr>Conclusion &amp; Recommendation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KYAMBOGO   UNIVERSITY   IMPACT ASSESSMENT OF DYNAMIC SPECTRUM REFARMING ON NETWORK THROUGHPUT LEVELS AND SIGNAL STRENGTH Presented By TUSABE EVELYNE – 17/U/16426/ETE/PE SUPERVISOR: MR SEMUJJU MARK</dc:title>
  <dc:creator>Sebunya Ian Joseph</dc:creator>
  <cp:lastModifiedBy>OUMASONS</cp:lastModifiedBy>
  <cp:revision>218</cp:revision>
  <dcterms:created xsi:type="dcterms:W3CDTF">2023-03-14T08:24:17Z</dcterms:created>
  <dcterms:modified xsi:type="dcterms:W3CDTF">2023-07-20T08:31:52Z</dcterms:modified>
</cp:coreProperties>
</file>