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1"/>
  </p:notesMasterIdLst>
  <p:sldIdLst>
    <p:sldId id="256" r:id="rId2"/>
    <p:sldId id="284" r:id="rId3"/>
    <p:sldId id="279" r:id="rId4"/>
    <p:sldId id="258" r:id="rId5"/>
    <p:sldId id="259" r:id="rId6"/>
    <p:sldId id="282" r:id="rId7"/>
    <p:sldId id="260" r:id="rId8"/>
    <p:sldId id="261" r:id="rId9"/>
    <p:sldId id="262" r:id="rId10"/>
    <p:sldId id="263" r:id="rId11"/>
    <p:sldId id="277" r:id="rId12"/>
    <p:sldId id="280" r:id="rId13"/>
    <p:sldId id="281" r:id="rId14"/>
    <p:sldId id="278" r:id="rId15"/>
    <p:sldId id="268" r:id="rId16"/>
    <p:sldId id="270" r:id="rId17"/>
    <p:sldId id="272"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sorterViewPr>
    <p:cViewPr>
      <p:scale>
        <a:sx n="100" d="100"/>
        <a:sy n="100" d="100"/>
      </p:scale>
      <p:origin x="0" y="-38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65685-FB1D-4022-B70C-03A7537177E1}" type="datetimeFigureOut">
              <a:rPr lang="en-US" smtClean="0"/>
              <a:t>3/21/2023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51CBC-45B8-4EB6-AF4A-3D3EC141FC01}" type="slidenum">
              <a:rPr lang="en-US" smtClean="0"/>
              <a:t>‹#›</a:t>
            </a:fld>
            <a:endParaRPr lang="en-US"/>
          </a:p>
        </p:txBody>
      </p:sp>
    </p:spTree>
    <p:extLst>
      <p:ext uri="{BB962C8B-B14F-4D97-AF65-F5344CB8AC3E}">
        <p14:creationId xmlns:p14="http://schemas.microsoft.com/office/powerpoint/2010/main" val="3779984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551CBC-45B8-4EB6-AF4A-3D3EC141FC01}" type="slidenum">
              <a:rPr lang="en-US" smtClean="0"/>
              <a:t>3</a:t>
            </a:fld>
            <a:endParaRPr lang="en-US"/>
          </a:p>
        </p:txBody>
      </p:sp>
    </p:spTree>
    <p:extLst>
      <p:ext uri="{BB962C8B-B14F-4D97-AF65-F5344CB8AC3E}">
        <p14:creationId xmlns:p14="http://schemas.microsoft.com/office/powerpoint/2010/main" val="3889278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6EDD23-D348-4260-A93E-3823C3FB1C9E}"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F6080-75B5-466C-8F9B-C1AA6A084BC9}" type="slidenum">
              <a:rPr lang="en-US" smtClean="0"/>
              <a:t>‹#›</a:t>
            </a:fld>
            <a:endParaRPr lang="en-US"/>
          </a:p>
        </p:txBody>
      </p:sp>
    </p:spTree>
    <p:extLst>
      <p:ext uri="{BB962C8B-B14F-4D97-AF65-F5344CB8AC3E}">
        <p14:creationId xmlns:p14="http://schemas.microsoft.com/office/powerpoint/2010/main" val="993802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EDD23-D348-4260-A93E-3823C3FB1C9E}"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F6080-75B5-466C-8F9B-C1AA6A084BC9}" type="slidenum">
              <a:rPr lang="en-US" smtClean="0"/>
              <a:t>‹#›</a:t>
            </a:fld>
            <a:endParaRPr lang="en-US"/>
          </a:p>
        </p:txBody>
      </p:sp>
    </p:spTree>
    <p:extLst>
      <p:ext uri="{BB962C8B-B14F-4D97-AF65-F5344CB8AC3E}">
        <p14:creationId xmlns:p14="http://schemas.microsoft.com/office/powerpoint/2010/main" val="276789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EDD23-D348-4260-A93E-3823C3FB1C9E}"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F6080-75B5-466C-8F9B-C1AA6A084BC9}" type="slidenum">
              <a:rPr lang="en-US" smtClean="0"/>
              <a:t>‹#›</a:t>
            </a:fld>
            <a:endParaRPr lang="en-US"/>
          </a:p>
        </p:txBody>
      </p:sp>
    </p:spTree>
    <p:extLst>
      <p:ext uri="{BB962C8B-B14F-4D97-AF65-F5344CB8AC3E}">
        <p14:creationId xmlns:p14="http://schemas.microsoft.com/office/powerpoint/2010/main" val="747384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EDD23-D348-4260-A93E-3823C3FB1C9E}"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F6080-75B5-466C-8F9B-C1AA6A084BC9}" type="slidenum">
              <a:rPr lang="en-US" smtClean="0"/>
              <a:t>‹#›</a:t>
            </a:fld>
            <a:endParaRPr lang="en-US"/>
          </a:p>
        </p:txBody>
      </p:sp>
    </p:spTree>
    <p:extLst>
      <p:ext uri="{BB962C8B-B14F-4D97-AF65-F5344CB8AC3E}">
        <p14:creationId xmlns:p14="http://schemas.microsoft.com/office/powerpoint/2010/main" val="465658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6EDD23-D348-4260-A93E-3823C3FB1C9E}"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F6080-75B5-466C-8F9B-C1AA6A084BC9}" type="slidenum">
              <a:rPr lang="en-US" smtClean="0"/>
              <a:t>‹#›</a:t>
            </a:fld>
            <a:endParaRPr lang="en-US"/>
          </a:p>
        </p:txBody>
      </p:sp>
    </p:spTree>
    <p:extLst>
      <p:ext uri="{BB962C8B-B14F-4D97-AF65-F5344CB8AC3E}">
        <p14:creationId xmlns:p14="http://schemas.microsoft.com/office/powerpoint/2010/main" val="2382990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6EDD23-D348-4260-A93E-3823C3FB1C9E}"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F6080-75B5-466C-8F9B-C1AA6A084BC9}" type="slidenum">
              <a:rPr lang="en-US" smtClean="0"/>
              <a:t>‹#›</a:t>
            </a:fld>
            <a:endParaRPr lang="en-US"/>
          </a:p>
        </p:txBody>
      </p:sp>
    </p:spTree>
    <p:extLst>
      <p:ext uri="{BB962C8B-B14F-4D97-AF65-F5344CB8AC3E}">
        <p14:creationId xmlns:p14="http://schemas.microsoft.com/office/powerpoint/2010/main" val="206707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6EDD23-D348-4260-A93E-3823C3FB1C9E}"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DF6080-75B5-466C-8F9B-C1AA6A084BC9}" type="slidenum">
              <a:rPr lang="en-US" smtClean="0"/>
              <a:t>‹#›</a:t>
            </a:fld>
            <a:endParaRPr lang="en-US"/>
          </a:p>
        </p:txBody>
      </p:sp>
    </p:spTree>
    <p:extLst>
      <p:ext uri="{BB962C8B-B14F-4D97-AF65-F5344CB8AC3E}">
        <p14:creationId xmlns:p14="http://schemas.microsoft.com/office/powerpoint/2010/main" val="113183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6EDD23-D348-4260-A93E-3823C3FB1C9E}"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DF6080-75B5-466C-8F9B-C1AA6A084BC9}" type="slidenum">
              <a:rPr lang="en-US" smtClean="0"/>
              <a:t>‹#›</a:t>
            </a:fld>
            <a:endParaRPr lang="en-US"/>
          </a:p>
        </p:txBody>
      </p:sp>
    </p:spTree>
    <p:extLst>
      <p:ext uri="{BB962C8B-B14F-4D97-AF65-F5344CB8AC3E}">
        <p14:creationId xmlns:p14="http://schemas.microsoft.com/office/powerpoint/2010/main" val="1332320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EDD23-D348-4260-A93E-3823C3FB1C9E}"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DF6080-75B5-466C-8F9B-C1AA6A084BC9}" type="slidenum">
              <a:rPr lang="en-US" smtClean="0"/>
              <a:t>‹#›</a:t>
            </a:fld>
            <a:endParaRPr lang="en-US"/>
          </a:p>
        </p:txBody>
      </p:sp>
    </p:spTree>
    <p:extLst>
      <p:ext uri="{BB962C8B-B14F-4D97-AF65-F5344CB8AC3E}">
        <p14:creationId xmlns:p14="http://schemas.microsoft.com/office/powerpoint/2010/main" val="3746413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6EDD23-D348-4260-A93E-3823C3FB1C9E}"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F6080-75B5-466C-8F9B-C1AA6A084BC9}" type="slidenum">
              <a:rPr lang="en-US" smtClean="0"/>
              <a:t>‹#›</a:t>
            </a:fld>
            <a:endParaRPr lang="en-US"/>
          </a:p>
        </p:txBody>
      </p:sp>
    </p:spTree>
    <p:extLst>
      <p:ext uri="{BB962C8B-B14F-4D97-AF65-F5344CB8AC3E}">
        <p14:creationId xmlns:p14="http://schemas.microsoft.com/office/powerpoint/2010/main" val="193205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6EDD23-D348-4260-A93E-3823C3FB1C9E}"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F6080-75B5-466C-8F9B-C1AA6A084BC9}" type="slidenum">
              <a:rPr lang="en-US" smtClean="0"/>
              <a:t>‹#›</a:t>
            </a:fld>
            <a:endParaRPr lang="en-US"/>
          </a:p>
        </p:txBody>
      </p:sp>
    </p:spTree>
    <p:extLst>
      <p:ext uri="{BB962C8B-B14F-4D97-AF65-F5344CB8AC3E}">
        <p14:creationId xmlns:p14="http://schemas.microsoft.com/office/powerpoint/2010/main" val="31718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EDD23-D348-4260-A93E-3823C3FB1C9E}" type="datetimeFigureOut">
              <a:rPr lang="en-US" smtClean="0"/>
              <a:t>3/21/2023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DF6080-75B5-466C-8F9B-C1AA6A084BC9}" type="slidenum">
              <a:rPr lang="en-US" smtClean="0"/>
              <a:t>‹#›</a:t>
            </a:fld>
            <a:endParaRPr lang="en-US"/>
          </a:p>
        </p:txBody>
      </p:sp>
    </p:spTree>
    <p:extLst>
      <p:ext uri="{BB962C8B-B14F-4D97-AF65-F5344CB8AC3E}">
        <p14:creationId xmlns:p14="http://schemas.microsoft.com/office/powerpoint/2010/main" val="162363751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858000"/>
          </a:xfrm>
        </p:spPr>
        <p:txBody>
          <a:bodyPr>
            <a:noAutofit/>
          </a:bodyPr>
          <a:lstStyle/>
          <a:p>
            <a:r>
              <a:rPr lang="en-US" sz="3200" b="1" dirty="0" smtClean="0">
                <a:latin typeface="Times New Roman" panose="02020603050405020304" pitchFamily="18" charset="0"/>
                <a:cs typeface="Times New Roman" panose="02020603050405020304" pitchFamily="18" charset="0"/>
              </a:rPr>
              <a:t>KYAMBOGO                    UNIVERSITY</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ea typeface="Calibri" panose="020F0502020204030204" pitchFamily="34" charset="0"/>
                <a:cs typeface="Times New Roman" panose="02020603050405020304" pitchFamily="18" charset="0"/>
              </a:rPr>
              <a:t>FACULTY  OF </a:t>
            </a: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ENGINEERING</a:t>
            </a:r>
            <a:br>
              <a:rPr lang="en-US" sz="3200" b="1" dirty="0" smtClean="0">
                <a:latin typeface="Times New Roman" panose="02020603050405020304" pitchFamily="18" charset="0"/>
                <a:ea typeface="Calibri" panose="020F0502020204030204" pitchFamily="34" charset="0"/>
                <a:cs typeface="Times New Roman" panose="02020603050405020304" pitchFamily="18" charset="0"/>
              </a:rPr>
            </a:br>
            <a:r>
              <a:rPr lang="en-US" sz="3000" b="1" dirty="0" smtClean="0">
                <a:latin typeface="Times New Roman" panose="02020603050405020304" pitchFamily="18" charset="0"/>
                <a:ea typeface="Calibri" panose="020F0502020204030204" pitchFamily="34" charset="0"/>
                <a:cs typeface="Times New Roman" panose="02020603050405020304" pitchFamily="18" charset="0"/>
              </a:rPr>
              <a:t>DEPARTMENT OF ELECTRICAL AND ELECTRONICS</a:t>
            </a: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
            </a:r>
            <a:br>
              <a:rPr lang="en-US" sz="3200" b="1" dirty="0" smtClean="0">
                <a:latin typeface="Times New Roman" panose="02020603050405020304" pitchFamily="18" charset="0"/>
                <a:ea typeface="Calibri" panose="020F0502020204030204" pitchFamily="34" charset="0"/>
                <a:cs typeface="Times New Roman" panose="02020603050405020304" pitchFamily="18" charset="0"/>
              </a:rPr>
            </a:b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BACHELOR OF ENGINEERING IN TELECOMMUNICATIONS ENGINEERING</a:t>
            </a: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
            </a:r>
            <a:br>
              <a:rPr lang="en-US" sz="3200" b="1" dirty="0" smtClean="0">
                <a:latin typeface="Times New Roman" panose="02020603050405020304" pitchFamily="18" charset="0"/>
                <a:ea typeface="Calibri" panose="020F0502020204030204" pitchFamily="34" charset="0"/>
                <a:cs typeface="Times New Roman" panose="02020603050405020304" pitchFamily="18" charset="0"/>
              </a:rPr>
            </a:b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
            </a:r>
            <a:br>
              <a:rPr lang="en-US" sz="2400" b="1" dirty="0" smtClean="0">
                <a:latin typeface="Times New Roman" panose="02020603050405020304" pitchFamily="18" charset="0"/>
                <a:ea typeface="Calibri" panose="020F0502020204030204" pitchFamily="34" charset="0"/>
                <a:cs typeface="Times New Roman" panose="02020603050405020304" pitchFamily="18" charset="0"/>
              </a:rPr>
            </a:b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FINAL YEAR PROJECT PRESENTATION SLIDES</a:t>
            </a:r>
            <a:r>
              <a:rPr lang="en-US" sz="3200" b="1" dirty="0" smtClean="0">
                <a:effectLst/>
                <a:latin typeface="Times New Roman" panose="02020603050405020304" pitchFamily="18" charset="0"/>
                <a:ea typeface="Calibri" panose="020F0502020204030204" pitchFamily="34" charset="0"/>
                <a:cs typeface="Times New Roman" panose="02020603050405020304" pitchFamily="18" charset="0"/>
              </a:rPr>
              <a:t/>
            </a:r>
            <a:br>
              <a:rPr lang="en-US" sz="3200" b="1" dirty="0" smtClean="0">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lang="en-US" sz="1600" b="1" dirty="0" smtClean="0">
                <a:latin typeface="Times New Roman" panose="02020603050405020304" pitchFamily="18" charset="0"/>
                <a:cs typeface="Times New Roman" panose="02020603050405020304" pitchFamily="18" charset="0"/>
                <a:sym typeface="+mn-ea"/>
              </a:rPr>
              <a:t>PRESENTED BY:</a:t>
            </a:r>
            <a:r>
              <a:rPr lang="en-US" sz="1600" b="1" dirty="0" smtClean="0">
                <a:latin typeface="Times New Roman" panose="02020603050405020304" pitchFamily="18" charset="0"/>
                <a:cs typeface="Times New Roman" panose="02020603050405020304" pitchFamily="18" charset="0"/>
              </a:rPr>
              <a:t/>
            </a:r>
            <a:br>
              <a:rPr lang="en-US" sz="16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sym typeface="+mn-ea"/>
              </a:rPr>
              <a:t>MBOGO ABDULWAHABU  19/U/ETD/18425/GV</a:t>
            </a:r>
            <a:r>
              <a:rPr lang="en-US" sz="3200" b="1" dirty="0">
                <a:latin typeface="Times New Roman" panose="02020603050405020304" pitchFamily="18" charset="0"/>
                <a:cs typeface="Times New Roman" panose="02020603050405020304" pitchFamily="18" charset="0"/>
                <a:sym typeface="+mn-ea"/>
              </a:rPr>
              <a:t/>
            </a:r>
            <a:br>
              <a:rPr lang="en-US" sz="3200" b="1" dirty="0">
                <a:latin typeface="Times New Roman" panose="02020603050405020304" pitchFamily="18" charset="0"/>
                <a:cs typeface="Times New Roman" panose="02020603050405020304" pitchFamily="18" charset="0"/>
                <a:sym typeface="+mn-ea"/>
              </a:rPr>
            </a:br>
            <a:r>
              <a:rPr lang="en-US" altLang="en-US" sz="3200" b="1" dirty="0" smtClean="0">
                <a:latin typeface="Times New Roman" panose="02020603050405020304" pitchFamily="18" charset="0"/>
                <a:cs typeface="Times New Roman" panose="02020603050405020304" pitchFamily="18" charset="0"/>
                <a:sym typeface="+mn-ea"/>
              </a:rPr>
              <a:t> KWOBA FREDRICK          </a:t>
            </a:r>
            <a:r>
              <a:rPr lang="" altLang="en-US" sz="3200" b="1" dirty="0" smtClean="0">
                <a:latin typeface="Times New Roman" panose="02020603050405020304" pitchFamily="18" charset="0"/>
                <a:cs typeface="Times New Roman" panose="02020603050405020304" pitchFamily="18" charset="0"/>
                <a:sym typeface="+mn-ea"/>
              </a:rPr>
              <a:t>18/U/ETE/10180/PE</a:t>
            </a:r>
            <a:br>
              <a:rPr lang="" altLang="en-US" sz="3200" b="1" dirty="0" smtClean="0">
                <a:latin typeface="Times New Roman" panose="02020603050405020304" pitchFamily="18" charset="0"/>
                <a:cs typeface="Times New Roman" panose="02020603050405020304" pitchFamily="18" charset="0"/>
                <a:sym typeface="+mn-ea"/>
              </a:rPr>
            </a:br>
            <a:r>
              <a:rPr lang="" altLang="en-US" sz="3200" b="1" dirty="0" smtClean="0">
                <a:latin typeface="Times New Roman" panose="02020603050405020304" pitchFamily="18" charset="0"/>
                <a:cs typeface="Times New Roman" panose="02020603050405020304" pitchFamily="18" charset="0"/>
                <a:sym typeface="+mn-ea"/>
              </a:rPr>
              <a:t/>
            </a:r>
            <a:br>
              <a:rPr lang="" altLang="en-US" sz="3200" b="1" dirty="0" smtClean="0">
                <a:latin typeface="Times New Roman" panose="02020603050405020304" pitchFamily="18" charset="0"/>
                <a:cs typeface="Times New Roman" panose="02020603050405020304" pitchFamily="18" charset="0"/>
                <a:sym typeface="+mn-ea"/>
              </a:rPr>
            </a:br>
            <a:r>
              <a:rPr lang="" altLang="en-US" sz="2400" b="1" dirty="0" smtClean="0">
                <a:latin typeface="Times New Roman" panose="02020603050405020304" pitchFamily="18" charset="0"/>
                <a:cs typeface="Times New Roman" panose="02020603050405020304" pitchFamily="18" charset="0"/>
                <a:sym typeface="+mn-ea"/>
              </a:rPr>
              <a:t>SUPERVISOR:MR.KAGUDDE ABBAS</a:t>
            </a:r>
            <a:r>
              <a:rPr lang="en-US" sz="3200" b="1" dirty="0" smtClean="0">
                <a:latin typeface="Times New Roman" panose="02020603050405020304" pitchFamily="18" charset="0"/>
                <a:cs typeface="Times New Roman" panose="02020603050405020304" pitchFamily="18" charset="0"/>
                <a:sym typeface="+mn-ea"/>
              </a:rPr>
              <a:t/>
            </a:r>
            <a:br>
              <a:rPr lang="en-US" sz="3200" b="1" dirty="0" smtClean="0">
                <a:latin typeface="Times New Roman" panose="02020603050405020304" pitchFamily="18" charset="0"/>
                <a:cs typeface="Times New Roman" panose="02020603050405020304" pitchFamily="18" charset="0"/>
                <a:sym typeface="+mn-ea"/>
              </a:rPr>
            </a:br>
            <a:endParaRPr lang="en-US" sz="3200" b="1" dirty="0">
              <a:latin typeface="Times New Roman" panose="02020603050405020304" pitchFamily="18" charset="0"/>
              <a:cs typeface="Times New Roman" panose="02020603050405020304" pitchFamily="18" charset="0"/>
            </a:endParaRPr>
          </a:p>
        </p:txBody>
      </p:sp>
      <p:pic>
        <p:nvPicPr>
          <p:cNvPr id="4" name="Picture 8"/>
          <p:cNvPicPr>
            <a:picLocks noChangeAspect="1" noChangeArrowheads="1"/>
          </p:cNvPicPr>
          <p:nvPr/>
        </p:nvPicPr>
        <p:blipFill>
          <a:blip r:embed="rId2"/>
          <a:srcRect/>
          <a:stretch>
            <a:fillRect/>
          </a:stretch>
        </p:blipFill>
        <p:spPr bwMode="auto">
          <a:xfrm>
            <a:off x="5146963" y="696155"/>
            <a:ext cx="1898072" cy="987616"/>
          </a:xfrm>
          <a:prstGeom prst="rect">
            <a:avLst/>
          </a:prstGeom>
          <a:noFill/>
        </p:spPr>
      </p:pic>
    </p:spTree>
    <p:extLst>
      <p:ext uri="{BB962C8B-B14F-4D97-AF65-F5344CB8AC3E}">
        <p14:creationId xmlns:p14="http://schemas.microsoft.com/office/powerpoint/2010/main" val="2044170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63130"/>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Methodology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20436"/>
            <a:ext cx="10515600" cy="5456527"/>
          </a:xfrm>
        </p:spPr>
        <p:txBody>
          <a:bodyPr>
            <a:normAutofit fontScale="92500" lnSpcReduction="10000"/>
          </a:bodyPr>
          <a:lstStyle/>
          <a:p>
            <a:pPr marL="1028700" lvl="1" indent="-571500">
              <a:buFont typeface="+mj-lt"/>
              <a:buAutoNum type="romanUcPeriod"/>
            </a:pPr>
            <a:r>
              <a:rPr lang="en-US" b="1" dirty="0" smtClean="0">
                <a:latin typeface="Times New Roman" panose="02020603050405020304" pitchFamily="18" charset="0"/>
                <a:cs typeface="Times New Roman" panose="02020603050405020304" pitchFamily="18" charset="0"/>
              </a:rPr>
              <a:t>To research on OFDM existing algorithms in DVB-T2</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We conducted a comprehensive literature review of existing OFDM algorithms used in DVB-T2.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Identified key features and specifications of DVB-T2 OFDM, such as modulation schemes, channel coding, and synchronization techniques.</a:t>
            </a:r>
          </a:p>
          <a:p>
            <a:pPr marL="0" indent="0">
              <a:buNone/>
            </a:pP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Analyzed the strengths and weaknesses of existing OFDM algorithms used in DVB-T2. </a:t>
            </a:r>
          </a:p>
          <a:p>
            <a:pPr marL="0" indent="0">
              <a:buNone/>
            </a:pP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Summarized the findings and insights gained from the literature review and used them to inform the development of the FBMC algorithm.</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7281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1999"/>
          </a:xfrm>
        </p:spPr>
        <p:txBody>
          <a:bodyPr/>
          <a:lstStyle/>
          <a:p>
            <a:pPr algn="ctr"/>
            <a:r>
              <a:rPr lang="en-US" b="1" dirty="0"/>
              <a:t>Methodology cont’d</a:t>
            </a:r>
            <a:endParaRPr lang="en-US" dirty="0"/>
          </a:p>
        </p:txBody>
      </p:sp>
      <p:sp>
        <p:nvSpPr>
          <p:cNvPr id="3" name="Content Placeholder 2"/>
          <p:cNvSpPr>
            <a:spLocks noGrp="1"/>
          </p:cNvSpPr>
          <p:nvPr>
            <p:ph idx="1"/>
          </p:nvPr>
        </p:nvSpPr>
        <p:spPr>
          <a:xfrm>
            <a:off x="-1" y="762000"/>
            <a:ext cx="12125325" cy="5414963"/>
          </a:xfrm>
        </p:spPr>
        <p:txBody>
          <a:bodyPr/>
          <a:lstStyle/>
          <a:p>
            <a:pPr marL="1028700" lvl="1" indent="-571500">
              <a:buFont typeface="+mj-lt"/>
              <a:buAutoNum type="romanUcPeriod" startAt="2"/>
            </a:pPr>
            <a:r>
              <a:rPr lang="en-US" b="1" dirty="0" smtClean="0"/>
              <a:t>To develop an FBMC algorithm</a:t>
            </a:r>
          </a:p>
          <a:p>
            <a:pPr>
              <a:lnSpc>
                <a:spcPct val="200000"/>
              </a:lnSpc>
            </a:pPr>
            <a:r>
              <a:rPr lang="en-US" sz="2400" dirty="0" smtClean="0">
                <a:latin typeface="Times New Roman" panose="02020603050405020304" pitchFamily="18" charset="0"/>
                <a:cs typeface="Times New Roman" panose="02020603050405020304" pitchFamily="18" charset="0"/>
              </a:rPr>
              <a:t>Defined </a:t>
            </a:r>
            <a:r>
              <a:rPr lang="en-US" sz="2400" dirty="0">
                <a:latin typeface="Times New Roman" panose="02020603050405020304" pitchFamily="18" charset="0"/>
                <a:cs typeface="Times New Roman" panose="02020603050405020304" pitchFamily="18" charset="0"/>
              </a:rPr>
              <a:t>the key specifications and requirements of the FBMC algorithm, that is modulation schemes, channel coding, and synchronization techniques </a:t>
            </a:r>
          </a:p>
          <a:p>
            <a:pPr>
              <a:lnSpc>
                <a:spcPct val="200000"/>
              </a:lnSpc>
            </a:pPr>
            <a:r>
              <a:rPr lang="en-US" sz="2400" dirty="0">
                <a:latin typeface="Times New Roman" panose="02020603050405020304" pitchFamily="18" charset="0"/>
                <a:cs typeface="Times New Roman" panose="02020603050405020304" pitchFamily="18" charset="0"/>
              </a:rPr>
              <a:t>Developed a theoretical framework for the FBMC algorithm, including mathematical models and simulations</a:t>
            </a:r>
          </a:p>
          <a:p>
            <a:pPr>
              <a:lnSpc>
                <a:spcPct val="200000"/>
              </a:lnSpc>
            </a:pPr>
            <a:r>
              <a:rPr lang="en-US" sz="2400" dirty="0">
                <a:latin typeface="Times New Roman" panose="02020603050405020304" pitchFamily="18" charset="0"/>
                <a:cs typeface="Times New Roman" panose="02020603050405020304" pitchFamily="18" charset="0"/>
              </a:rPr>
              <a:t>Implemented and tested the FBMC algorithm using a Matlab software</a:t>
            </a:r>
          </a:p>
          <a:p>
            <a:pPr>
              <a:lnSpc>
                <a:spcPct val="20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997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91" y="1"/>
            <a:ext cx="10515600" cy="914400"/>
          </a:xfrm>
        </p:spPr>
        <p:txBody>
          <a:bodyPr/>
          <a:lstStyle/>
          <a:p>
            <a:pPr algn="ctr"/>
            <a:r>
              <a:rPr lang="en-US" dirty="0">
                <a:latin typeface="Times New Roman" panose="02020603050405020304" pitchFamily="18" charset="0"/>
                <a:cs typeface="Times New Roman" panose="02020603050405020304" pitchFamily="18" charset="0"/>
              </a:rPr>
              <a:t>PSD,MSE and BER </a:t>
            </a:r>
            <a:r>
              <a:rPr lang="en-US" dirty="0" smtClean="0">
                <a:latin typeface="Times New Roman" panose="02020603050405020304" pitchFamily="18" charset="0"/>
                <a:cs typeface="Times New Roman" panose="02020603050405020304" pitchFamily="18" charset="0"/>
              </a:rPr>
              <a:t>measurements-OFDM</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0" y="1302326"/>
            <a:ext cx="8271164" cy="4696691"/>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352795271"/>
              </p:ext>
            </p:extLst>
          </p:nvPr>
        </p:nvGraphicFramePr>
        <p:xfrm>
          <a:off x="8700654" y="1689484"/>
          <a:ext cx="3357418" cy="2865120"/>
        </p:xfrm>
        <a:graphic>
          <a:graphicData uri="http://schemas.openxmlformats.org/drawingml/2006/table">
            <a:tbl>
              <a:tblPr firstRow="1" bandRow="1">
                <a:tableStyleId>{5C22544A-7EE6-4342-B048-85BDC9FD1C3A}</a:tableStyleId>
              </a:tblPr>
              <a:tblGrid>
                <a:gridCol w="1678709">
                  <a:extLst>
                    <a:ext uri="{9D8B030D-6E8A-4147-A177-3AD203B41FA5}">
                      <a16:colId xmlns:a16="http://schemas.microsoft.com/office/drawing/2014/main" val="218883727"/>
                    </a:ext>
                  </a:extLst>
                </a:gridCol>
                <a:gridCol w="1678709">
                  <a:extLst>
                    <a:ext uri="{9D8B030D-6E8A-4147-A177-3AD203B41FA5}">
                      <a16:colId xmlns:a16="http://schemas.microsoft.com/office/drawing/2014/main" val="2748548651"/>
                    </a:ext>
                  </a:extLst>
                </a:gridCol>
              </a:tblGrid>
              <a:tr h="370840">
                <a:tc>
                  <a:txBody>
                    <a:bodyPr/>
                    <a:lstStyle/>
                    <a:p>
                      <a:r>
                        <a:rPr lang="en-US" dirty="0" smtClean="0"/>
                        <a:t>parameter</a:t>
                      </a:r>
                      <a:endParaRPr lang="en-US" dirty="0"/>
                    </a:p>
                  </a:txBody>
                  <a:tcPr/>
                </a:tc>
                <a:tc>
                  <a:txBody>
                    <a:bodyPr/>
                    <a:lstStyle/>
                    <a:p>
                      <a:r>
                        <a:rPr lang="en-US" dirty="0" smtClean="0"/>
                        <a:t>value</a:t>
                      </a:r>
                      <a:endParaRPr lang="en-US" dirty="0"/>
                    </a:p>
                  </a:txBody>
                  <a:tcPr/>
                </a:tc>
                <a:extLst>
                  <a:ext uri="{0D108BD9-81ED-4DB2-BD59-A6C34878D82A}">
                    <a16:rowId xmlns:a16="http://schemas.microsoft.com/office/drawing/2014/main" val="2187261234"/>
                  </a:ext>
                </a:extLst>
              </a:tr>
              <a:tr h="370840">
                <a:tc>
                  <a:txBody>
                    <a:bodyPr/>
                    <a:lstStyle/>
                    <a:p>
                      <a:r>
                        <a:rPr lang="en-US" dirty="0" smtClean="0"/>
                        <a:t>Subcarriers</a:t>
                      </a:r>
                      <a:endParaRPr lang="en-US" dirty="0"/>
                    </a:p>
                  </a:txBody>
                  <a:tcPr/>
                </a:tc>
                <a:tc>
                  <a:txBody>
                    <a:bodyPr/>
                    <a:lstStyle/>
                    <a:p>
                      <a:r>
                        <a:rPr lang="en-US" dirty="0" smtClean="0"/>
                        <a:t>6817</a:t>
                      </a:r>
                      <a:endParaRPr lang="en-US" dirty="0"/>
                    </a:p>
                  </a:txBody>
                  <a:tcPr/>
                </a:tc>
                <a:extLst>
                  <a:ext uri="{0D108BD9-81ED-4DB2-BD59-A6C34878D82A}">
                    <a16:rowId xmlns:a16="http://schemas.microsoft.com/office/drawing/2014/main" val="405036915"/>
                  </a:ext>
                </a:extLst>
              </a:tr>
              <a:tr h="370840">
                <a:tc>
                  <a:txBody>
                    <a:bodyPr/>
                    <a:lstStyle/>
                    <a:p>
                      <a:r>
                        <a:rPr lang="en-US" dirty="0" smtClean="0"/>
                        <a:t>FFT size</a:t>
                      </a:r>
                      <a:endParaRPr lang="en-US" dirty="0"/>
                    </a:p>
                  </a:txBody>
                  <a:tcPr/>
                </a:tc>
                <a:tc>
                  <a:txBody>
                    <a:bodyPr/>
                    <a:lstStyle/>
                    <a:p>
                      <a:r>
                        <a:rPr lang="en-US" dirty="0" smtClean="0"/>
                        <a:t>8192</a:t>
                      </a:r>
                      <a:endParaRPr lang="en-US" dirty="0"/>
                    </a:p>
                  </a:txBody>
                  <a:tcPr/>
                </a:tc>
                <a:extLst>
                  <a:ext uri="{0D108BD9-81ED-4DB2-BD59-A6C34878D82A}">
                    <a16:rowId xmlns:a16="http://schemas.microsoft.com/office/drawing/2014/main" val="2612062220"/>
                  </a:ext>
                </a:extLst>
              </a:tr>
              <a:tr h="370840">
                <a:tc>
                  <a:txBody>
                    <a:bodyPr/>
                    <a:lstStyle/>
                    <a:p>
                      <a:r>
                        <a:rPr lang="en-US" dirty="0" smtClean="0"/>
                        <a:t>CP length</a:t>
                      </a:r>
                      <a:endParaRPr lang="en-US" dirty="0"/>
                    </a:p>
                  </a:txBody>
                  <a:tcPr/>
                </a:tc>
                <a:tc>
                  <a:txBody>
                    <a:bodyPr/>
                    <a:lstStyle/>
                    <a:p>
                      <a:r>
                        <a:rPr lang="en-US" dirty="0" smtClean="0"/>
                        <a:t>128</a:t>
                      </a:r>
                      <a:endParaRPr lang="en-US" dirty="0"/>
                    </a:p>
                  </a:txBody>
                  <a:tcPr/>
                </a:tc>
                <a:extLst>
                  <a:ext uri="{0D108BD9-81ED-4DB2-BD59-A6C34878D82A}">
                    <a16:rowId xmlns:a16="http://schemas.microsoft.com/office/drawing/2014/main" val="3764042615"/>
                  </a:ext>
                </a:extLst>
              </a:tr>
              <a:tr h="370840">
                <a:tc>
                  <a:txBody>
                    <a:bodyPr/>
                    <a:lstStyle/>
                    <a:p>
                      <a:r>
                        <a:rPr lang="en-US" dirty="0" smtClean="0"/>
                        <a:t>Modulation order</a:t>
                      </a:r>
                      <a:endParaRPr lang="en-US" dirty="0"/>
                    </a:p>
                  </a:txBody>
                  <a:tcPr/>
                </a:tc>
                <a:tc>
                  <a:txBody>
                    <a:bodyPr/>
                    <a:lstStyle/>
                    <a:p>
                      <a:r>
                        <a:rPr lang="en-US" dirty="0" smtClean="0"/>
                        <a:t>64</a:t>
                      </a:r>
                      <a:endParaRPr lang="en-US" dirty="0"/>
                    </a:p>
                  </a:txBody>
                  <a:tcPr/>
                </a:tc>
                <a:extLst>
                  <a:ext uri="{0D108BD9-81ED-4DB2-BD59-A6C34878D82A}">
                    <a16:rowId xmlns:a16="http://schemas.microsoft.com/office/drawing/2014/main" val="4095367060"/>
                  </a:ext>
                </a:extLst>
              </a:tr>
              <a:tr h="370840">
                <a:tc>
                  <a:txBody>
                    <a:bodyPr/>
                    <a:lstStyle/>
                    <a:p>
                      <a:r>
                        <a:rPr lang="en-US" dirty="0" smtClean="0"/>
                        <a:t>Code rate</a:t>
                      </a:r>
                      <a:endParaRPr lang="en-US" dirty="0"/>
                    </a:p>
                  </a:txBody>
                  <a:tcPr/>
                </a:tc>
                <a:tc>
                  <a:txBody>
                    <a:bodyPr/>
                    <a:lstStyle/>
                    <a:p>
                      <a:r>
                        <a:rPr lang="en-US" dirty="0" smtClean="0"/>
                        <a:t>3/5</a:t>
                      </a:r>
                      <a:endParaRPr lang="en-US" dirty="0"/>
                    </a:p>
                  </a:txBody>
                  <a:tcPr/>
                </a:tc>
                <a:extLst>
                  <a:ext uri="{0D108BD9-81ED-4DB2-BD59-A6C34878D82A}">
                    <a16:rowId xmlns:a16="http://schemas.microsoft.com/office/drawing/2014/main" val="2935592016"/>
                  </a:ext>
                </a:extLst>
              </a:tr>
              <a:tr h="370840">
                <a:tc>
                  <a:txBody>
                    <a:bodyPr/>
                    <a:lstStyle/>
                    <a:p>
                      <a:r>
                        <a:rPr lang="en-US" dirty="0" smtClean="0"/>
                        <a:t>FEC length</a:t>
                      </a:r>
                      <a:endParaRPr lang="en-US" dirty="0"/>
                    </a:p>
                  </a:txBody>
                  <a:tcPr/>
                </a:tc>
                <a:tc>
                  <a:txBody>
                    <a:bodyPr/>
                    <a:lstStyle/>
                    <a:p>
                      <a:r>
                        <a:rPr lang="en-US" dirty="0" smtClean="0"/>
                        <a:t>128</a:t>
                      </a:r>
                      <a:endParaRPr lang="en-US" dirty="0"/>
                    </a:p>
                  </a:txBody>
                  <a:tcPr/>
                </a:tc>
                <a:extLst>
                  <a:ext uri="{0D108BD9-81ED-4DB2-BD59-A6C34878D82A}">
                    <a16:rowId xmlns:a16="http://schemas.microsoft.com/office/drawing/2014/main" val="2949631959"/>
                  </a:ext>
                </a:extLst>
              </a:tr>
            </a:tbl>
          </a:graphicData>
        </a:graphic>
      </p:graphicFrame>
    </p:spTree>
    <p:extLst>
      <p:ext uri="{BB962C8B-B14F-4D97-AF65-F5344CB8AC3E}">
        <p14:creationId xmlns:p14="http://schemas.microsoft.com/office/powerpoint/2010/main" val="4125611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101890"/>
            <a:ext cx="10515600" cy="715530"/>
          </a:xfrm>
        </p:spPr>
        <p:txBody>
          <a:bodyPr/>
          <a:lstStyle/>
          <a:p>
            <a:pPr algn="ctr"/>
            <a:r>
              <a:rPr lang="en-US" dirty="0" smtClean="0">
                <a:latin typeface="Times New Roman" panose="02020603050405020304" pitchFamily="18" charset="0"/>
                <a:cs typeface="Times New Roman" panose="02020603050405020304" pitchFamily="18" charset="0"/>
              </a:rPr>
              <a:t>PSD,MSE and BER measurements-FBMC</a:t>
            </a:r>
            <a:endParaRPr lang="en-US" dirty="0"/>
          </a:p>
        </p:txBody>
      </p:sp>
      <p:pic>
        <p:nvPicPr>
          <p:cNvPr id="4" name="Content Placeholder 3"/>
          <p:cNvPicPr>
            <a:picLocks noGrp="1" noChangeAspect="1"/>
          </p:cNvPicPr>
          <p:nvPr>
            <p:ph idx="1"/>
          </p:nvPr>
        </p:nvPicPr>
        <p:blipFill>
          <a:blip r:embed="rId2"/>
          <a:stretch>
            <a:fillRect/>
          </a:stretch>
        </p:blipFill>
        <p:spPr>
          <a:xfrm>
            <a:off x="1" y="1191491"/>
            <a:ext cx="8562108" cy="566650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153374742"/>
              </p:ext>
            </p:extLst>
          </p:nvPr>
        </p:nvGraphicFramePr>
        <p:xfrm>
          <a:off x="8834582" y="1703339"/>
          <a:ext cx="3357418" cy="3134360"/>
        </p:xfrm>
        <a:graphic>
          <a:graphicData uri="http://schemas.openxmlformats.org/drawingml/2006/table">
            <a:tbl>
              <a:tblPr firstRow="1" bandRow="1">
                <a:tableStyleId>{5C22544A-7EE6-4342-B048-85BDC9FD1C3A}</a:tableStyleId>
              </a:tblPr>
              <a:tblGrid>
                <a:gridCol w="1678709">
                  <a:extLst>
                    <a:ext uri="{9D8B030D-6E8A-4147-A177-3AD203B41FA5}">
                      <a16:colId xmlns:a16="http://schemas.microsoft.com/office/drawing/2014/main" val="218883727"/>
                    </a:ext>
                  </a:extLst>
                </a:gridCol>
                <a:gridCol w="1678709">
                  <a:extLst>
                    <a:ext uri="{9D8B030D-6E8A-4147-A177-3AD203B41FA5}">
                      <a16:colId xmlns:a16="http://schemas.microsoft.com/office/drawing/2014/main" val="2748548651"/>
                    </a:ext>
                  </a:extLst>
                </a:gridCol>
              </a:tblGrid>
              <a:tr h="370840">
                <a:tc>
                  <a:txBody>
                    <a:bodyPr/>
                    <a:lstStyle/>
                    <a:p>
                      <a:r>
                        <a:rPr lang="en-US" dirty="0" smtClean="0"/>
                        <a:t>parameter</a:t>
                      </a:r>
                      <a:endParaRPr lang="en-US" dirty="0"/>
                    </a:p>
                  </a:txBody>
                  <a:tcPr/>
                </a:tc>
                <a:tc>
                  <a:txBody>
                    <a:bodyPr/>
                    <a:lstStyle/>
                    <a:p>
                      <a:r>
                        <a:rPr lang="en-US" dirty="0" smtClean="0"/>
                        <a:t>value</a:t>
                      </a:r>
                      <a:endParaRPr lang="en-US" dirty="0"/>
                    </a:p>
                  </a:txBody>
                  <a:tcPr/>
                </a:tc>
                <a:extLst>
                  <a:ext uri="{0D108BD9-81ED-4DB2-BD59-A6C34878D82A}">
                    <a16:rowId xmlns:a16="http://schemas.microsoft.com/office/drawing/2014/main" val="2187261234"/>
                  </a:ext>
                </a:extLst>
              </a:tr>
              <a:tr h="370840">
                <a:tc>
                  <a:txBody>
                    <a:bodyPr/>
                    <a:lstStyle/>
                    <a:p>
                      <a:r>
                        <a:rPr lang="en-US" dirty="0" smtClean="0"/>
                        <a:t>subcarrier</a:t>
                      </a:r>
                      <a:endParaRPr lang="en-US" dirty="0"/>
                    </a:p>
                  </a:txBody>
                  <a:tcPr/>
                </a:tc>
                <a:tc>
                  <a:txBody>
                    <a:bodyPr/>
                    <a:lstStyle/>
                    <a:p>
                      <a:r>
                        <a:rPr lang="en-US" dirty="0" smtClean="0"/>
                        <a:t>8192</a:t>
                      </a:r>
                      <a:endParaRPr lang="en-US" dirty="0"/>
                    </a:p>
                  </a:txBody>
                  <a:tcPr/>
                </a:tc>
                <a:extLst>
                  <a:ext uri="{0D108BD9-81ED-4DB2-BD59-A6C34878D82A}">
                    <a16:rowId xmlns:a16="http://schemas.microsoft.com/office/drawing/2014/main" val="405036915"/>
                  </a:ext>
                </a:extLst>
              </a:tr>
              <a:tr h="370840">
                <a:tc>
                  <a:txBody>
                    <a:bodyPr/>
                    <a:lstStyle/>
                    <a:p>
                      <a:r>
                        <a:rPr lang="en-US" dirty="0" smtClean="0"/>
                        <a:t>Modulation order</a:t>
                      </a:r>
                      <a:endParaRPr lang="en-US" dirty="0"/>
                    </a:p>
                  </a:txBody>
                  <a:tcPr/>
                </a:tc>
                <a:tc>
                  <a:txBody>
                    <a:bodyPr/>
                    <a:lstStyle/>
                    <a:p>
                      <a:r>
                        <a:rPr lang="en-US" dirty="0" smtClean="0"/>
                        <a:t>64</a:t>
                      </a:r>
                      <a:endParaRPr lang="en-US" dirty="0"/>
                    </a:p>
                  </a:txBody>
                  <a:tcPr/>
                </a:tc>
                <a:extLst>
                  <a:ext uri="{0D108BD9-81ED-4DB2-BD59-A6C34878D82A}">
                    <a16:rowId xmlns:a16="http://schemas.microsoft.com/office/drawing/2014/main" val="2612062220"/>
                  </a:ext>
                </a:extLst>
              </a:tr>
              <a:tr h="370840">
                <a:tc>
                  <a:txBody>
                    <a:bodyPr/>
                    <a:lstStyle/>
                    <a:p>
                      <a:r>
                        <a:rPr lang="en-US" dirty="0" smtClean="0"/>
                        <a:t>Overlapping factor</a:t>
                      </a:r>
                      <a:endParaRPr lang="en-US" dirty="0"/>
                    </a:p>
                  </a:txBody>
                  <a:tcPr/>
                </a:tc>
                <a:tc>
                  <a:txBody>
                    <a:bodyPr/>
                    <a:lstStyle/>
                    <a:p>
                      <a:r>
                        <a:rPr lang="en-US" dirty="0" smtClean="0"/>
                        <a:t>16</a:t>
                      </a:r>
                      <a:endParaRPr lang="en-US" dirty="0"/>
                    </a:p>
                  </a:txBody>
                  <a:tcPr/>
                </a:tc>
                <a:extLst>
                  <a:ext uri="{0D108BD9-81ED-4DB2-BD59-A6C34878D82A}">
                    <a16:rowId xmlns:a16="http://schemas.microsoft.com/office/drawing/2014/main" val="3764042615"/>
                  </a:ext>
                </a:extLst>
              </a:tr>
              <a:tr h="370840">
                <a:tc>
                  <a:txBody>
                    <a:bodyPr/>
                    <a:lstStyle/>
                    <a:p>
                      <a:r>
                        <a:rPr lang="en-US" dirty="0" smtClean="0"/>
                        <a:t>Filter length</a:t>
                      </a:r>
                      <a:endParaRPr lang="en-US" dirty="0"/>
                    </a:p>
                  </a:txBody>
                  <a:tcPr/>
                </a:tc>
                <a:tc>
                  <a:txBody>
                    <a:bodyPr/>
                    <a:lstStyle/>
                    <a:p>
                      <a:r>
                        <a:rPr lang="en-US" dirty="0" smtClean="0"/>
                        <a:t>256</a:t>
                      </a:r>
                      <a:endParaRPr lang="en-US" dirty="0"/>
                    </a:p>
                  </a:txBody>
                  <a:tcPr/>
                </a:tc>
                <a:extLst>
                  <a:ext uri="{0D108BD9-81ED-4DB2-BD59-A6C34878D82A}">
                    <a16:rowId xmlns:a16="http://schemas.microsoft.com/office/drawing/2014/main" val="4095367060"/>
                  </a:ext>
                </a:extLst>
              </a:tr>
              <a:tr h="370840">
                <a:tc>
                  <a:txBody>
                    <a:bodyPr/>
                    <a:lstStyle/>
                    <a:p>
                      <a:r>
                        <a:rPr lang="en-US" dirty="0" smtClean="0"/>
                        <a:t>Code rate</a:t>
                      </a:r>
                      <a:endParaRPr lang="en-US" dirty="0"/>
                    </a:p>
                  </a:txBody>
                  <a:tcPr/>
                </a:tc>
                <a:tc>
                  <a:txBody>
                    <a:bodyPr/>
                    <a:lstStyle/>
                    <a:p>
                      <a:r>
                        <a:rPr lang="en-US" dirty="0" smtClean="0"/>
                        <a:t>3/5</a:t>
                      </a:r>
                      <a:endParaRPr lang="en-US" dirty="0"/>
                    </a:p>
                  </a:txBody>
                  <a:tcPr/>
                </a:tc>
                <a:extLst>
                  <a:ext uri="{0D108BD9-81ED-4DB2-BD59-A6C34878D82A}">
                    <a16:rowId xmlns:a16="http://schemas.microsoft.com/office/drawing/2014/main" val="2935592016"/>
                  </a:ext>
                </a:extLst>
              </a:tr>
              <a:tr h="370840">
                <a:tc>
                  <a:txBody>
                    <a:bodyPr/>
                    <a:lstStyle/>
                    <a:p>
                      <a:r>
                        <a:rPr lang="en-US" dirty="0" smtClean="0"/>
                        <a:t>FEC length</a:t>
                      </a:r>
                      <a:endParaRPr lang="en-US" dirty="0"/>
                    </a:p>
                  </a:txBody>
                  <a:tcPr/>
                </a:tc>
                <a:tc>
                  <a:txBody>
                    <a:bodyPr/>
                    <a:lstStyle/>
                    <a:p>
                      <a:r>
                        <a:rPr lang="en-US" dirty="0" smtClean="0"/>
                        <a:t>128</a:t>
                      </a:r>
                      <a:endParaRPr lang="en-US" dirty="0"/>
                    </a:p>
                  </a:txBody>
                  <a:tcPr/>
                </a:tc>
                <a:extLst>
                  <a:ext uri="{0D108BD9-81ED-4DB2-BD59-A6C34878D82A}">
                    <a16:rowId xmlns:a16="http://schemas.microsoft.com/office/drawing/2014/main" val="2949631959"/>
                  </a:ext>
                </a:extLst>
              </a:tr>
            </a:tbl>
          </a:graphicData>
        </a:graphic>
      </p:graphicFrame>
    </p:spTree>
    <p:extLst>
      <p:ext uri="{BB962C8B-B14F-4D97-AF65-F5344CB8AC3E}">
        <p14:creationId xmlns:p14="http://schemas.microsoft.com/office/powerpoint/2010/main" val="2328364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789708"/>
          </a:xfrm>
        </p:spPr>
        <p:txBody>
          <a:bodyPr>
            <a:normAutofit/>
          </a:bodyPr>
          <a:lstStyle/>
          <a:p>
            <a:pPr algn="ctr"/>
            <a:r>
              <a:rPr lang="en-US" dirty="0" smtClean="0">
                <a:latin typeface="Times New Roman" panose="02020603050405020304" pitchFamily="18" charset="0"/>
                <a:cs typeface="Times New Roman" panose="02020603050405020304" pitchFamily="18" charset="0"/>
              </a:rPr>
              <a:t>Formulas For : BER, PSD, MSE And SNR</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9381" y="678873"/>
                <a:ext cx="11804073" cy="6026726"/>
              </a:xfrm>
            </p:spPr>
            <p:txBody>
              <a:bodyPr>
                <a:normAutofit fontScale="62500" lnSpcReduction="20000"/>
              </a:bodyPr>
              <a:lstStyle/>
              <a:p>
                <a:pPr marL="0" indent="0">
                  <a:buNone/>
                </a:pPr>
                <a:endParaRPr lang="en-US" sz="3300" dirty="0" smtClean="0">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r>
                      <a:rPr lang="en-US" sz="4200" b="0" i="1" smtClean="0">
                        <a:latin typeface="Cambria Math" panose="02040503050406030204" pitchFamily="18" charset="0"/>
                        <a:cs typeface="Times New Roman" panose="02020603050405020304" pitchFamily="18" charset="0"/>
                      </a:rPr>
                      <m:t>𝐵𝐸𝑅</m:t>
                    </m:r>
                    <m:r>
                      <a:rPr lang="en-US" sz="4200" b="0" i="1" smtClean="0">
                        <a:latin typeface="Cambria Math" panose="02040503050406030204" pitchFamily="18" charset="0"/>
                        <a:cs typeface="Times New Roman" panose="02020603050405020304" pitchFamily="18" charset="0"/>
                      </a:rPr>
                      <m:t>=</m:t>
                    </m:r>
                    <m:f>
                      <m:fPr>
                        <m:ctrlPr>
                          <a:rPr lang="en-US" sz="4200" b="1" i="1" dirty="0">
                            <a:latin typeface="Cambria Math" panose="02040503050406030204" pitchFamily="18" charset="0"/>
                          </a:rPr>
                        </m:ctrlPr>
                      </m:fPr>
                      <m:num>
                        <m:r>
                          <a:rPr lang="en-US" sz="4200" b="1" dirty="0">
                            <a:latin typeface="Cambria Math" panose="02040503050406030204" pitchFamily="18" charset="0"/>
                          </a:rPr>
                          <m:t>1</m:t>
                        </m:r>
                      </m:num>
                      <m:den>
                        <m:r>
                          <a:rPr lang="en-US" sz="4200" b="1" i="1" dirty="0">
                            <a:latin typeface="Cambria Math" panose="02040503050406030204" pitchFamily="18" charset="0"/>
                          </a:rPr>
                          <m:t>𝑁</m:t>
                        </m:r>
                        <m:r>
                          <a:rPr lang="en-US" sz="4200" b="1" dirty="0">
                            <a:latin typeface="Cambria Math" panose="02040503050406030204" pitchFamily="18" charset="0"/>
                          </a:rPr>
                          <m:t>_</m:t>
                        </m:r>
                        <m:r>
                          <a:rPr lang="en-US" sz="4200" i="1" dirty="0">
                            <a:latin typeface="Cambria Math" panose="02040503050406030204" pitchFamily="18" charset="0"/>
                          </a:rPr>
                          <m:t>𝑏𝑖𝑡𝑠</m:t>
                        </m:r>
                      </m:den>
                    </m:f>
                  </m:oMath>
                </a14:m>
                <a:r>
                  <a:rPr lang="en-US" sz="42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sz="4200" i="1" dirty="0" smtClean="0">
                            <a:latin typeface="Cambria Math" panose="02040503050406030204" pitchFamily="18" charset="0"/>
                          </a:rPr>
                        </m:ctrlPr>
                      </m:sSubSupPr>
                      <m:e>
                        <m:r>
                          <a:rPr lang="en-US" sz="4200" i="1" dirty="0" smtClean="0">
                            <a:latin typeface="Cambria Math" panose="02040503050406030204" pitchFamily="18" charset="0"/>
                          </a:rPr>
                          <m:t>𝛴</m:t>
                        </m:r>
                      </m:e>
                      <m:sub>
                        <m:r>
                          <a:rPr lang="en-US" sz="4200" b="0" i="1" dirty="0" smtClean="0">
                            <a:latin typeface="Cambria Math" panose="02040503050406030204" pitchFamily="18" charset="0"/>
                          </a:rPr>
                          <m:t>𝑖</m:t>
                        </m:r>
                        <m:r>
                          <a:rPr lang="en-US" sz="4200" b="0" i="1" dirty="0" smtClean="0">
                            <a:latin typeface="Cambria Math" panose="02040503050406030204" pitchFamily="18" charset="0"/>
                          </a:rPr>
                          <m:t>=1</m:t>
                        </m:r>
                      </m:sub>
                      <m:sup>
                        <m:r>
                          <a:rPr lang="en-US" sz="4200" i="1" dirty="0" smtClean="0">
                            <a:latin typeface="Cambria Math" panose="02040503050406030204" pitchFamily="18" charset="0"/>
                          </a:rPr>
                          <m:t>𝑁</m:t>
                        </m:r>
                        <m:r>
                          <a:rPr lang="en-US" sz="4200" b="0" i="1" dirty="0" smtClean="0">
                            <a:latin typeface="Cambria Math" panose="02040503050406030204" pitchFamily="18" charset="0"/>
                          </a:rPr>
                          <m:t>_</m:t>
                        </m:r>
                        <m:r>
                          <a:rPr lang="en-US" sz="4200" b="0" i="1" dirty="0" smtClean="0">
                            <a:latin typeface="Cambria Math" panose="02040503050406030204" pitchFamily="18" charset="0"/>
                          </a:rPr>
                          <m:t>𝑏𝑖𝑡𝑠</m:t>
                        </m:r>
                      </m:sup>
                    </m:sSubSup>
                  </m:oMath>
                </a14:m>
                <a:r>
                  <a:rPr lang="en-US" sz="42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4200" i="1" dirty="0">
                            <a:latin typeface="Cambria Math" panose="02040503050406030204" pitchFamily="18" charset="0"/>
                          </a:rPr>
                        </m:ctrlPr>
                      </m:sSubPr>
                      <m:e>
                        <m:r>
                          <a:rPr lang="en-US" sz="4200" i="1" dirty="0">
                            <a:latin typeface="Cambria Math" panose="02040503050406030204" pitchFamily="18" charset="0"/>
                          </a:rPr>
                          <m:t>𝑏</m:t>
                        </m:r>
                      </m:e>
                      <m:sub>
                        <m:r>
                          <a:rPr lang="en-US" sz="4200" i="1" dirty="0">
                            <a:latin typeface="Cambria Math" panose="02040503050406030204" pitchFamily="18" charset="0"/>
                          </a:rPr>
                          <m:t>𝑖</m:t>
                        </m:r>
                      </m:sub>
                    </m:sSub>
                    <m:r>
                      <a:rPr lang="en-US" sz="4200" i="1" dirty="0">
                        <a:latin typeface="Cambria Math" panose="02040503050406030204" pitchFamily="18" charset="0"/>
                      </a:rPr>
                      <m:t>−</m:t>
                    </m:r>
                    <m:sSub>
                      <m:sSubPr>
                        <m:ctrlPr>
                          <a:rPr lang="en-US" sz="4200" i="1" dirty="0">
                            <a:latin typeface="Cambria Math" panose="02040503050406030204" pitchFamily="18" charset="0"/>
                          </a:rPr>
                        </m:ctrlPr>
                      </m:sSubPr>
                      <m:e>
                        <m:r>
                          <a:rPr lang="en-US" sz="4200" i="1" dirty="0">
                            <a:latin typeface="Cambria Math" panose="02040503050406030204" pitchFamily="18" charset="0"/>
                          </a:rPr>
                          <m:t>𝑏</m:t>
                        </m:r>
                      </m:e>
                      <m:sub>
                        <m:sSub>
                          <m:sSubPr>
                            <m:ctrlPr>
                              <a:rPr lang="en-US" sz="4200" i="1" dirty="0">
                                <a:latin typeface="Cambria Math" panose="02040503050406030204" pitchFamily="18" charset="0"/>
                              </a:rPr>
                            </m:ctrlPr>
                          </m:sSubPr>
                          <m:e>
                            <m:r>
                              <a:rPr lang="en-US" sz="4200" b="0" i="1" dirty="0" smtClean="0">
                                <a:latin typeface="Cambria Math" panose="02040503050406030204" pitchFamily="18" charset="0"/>
                              </a:rPr>
                              <m:t>𝑅</m:t>
                            </m:r>
                          </m:e>
                          <m:sub>
                            <m:r>
                              <a:rPr lang="en-US" sz="4200" i="1" dirty="0">
                                <a:latin typeface="Cambria Math" panose="02040503050406030204" pitchFamily="18" charset="0"/>
                              </a:rPr>
                              <m:t>𝑖</m:t>
                            </m:r>
                          </m:sub>
                        </m:sSub>
                      </m:sub>
                    </m:sSub>
                  </m:oMath>
                </a14:m>
                <a:r>
                  <a:rPr lang="en-US" sz="4200" dirty="0" smtClean="0">
                    <a:latin typeface="Times New Roman" panose="02020603050405020304" pitchFamily="18" charset="0"/>
                    <a:cs typeface="Times New Roman" panose="02020603050405020304" pitchFamily="18" charset="0"/>
                  </a:rPr>
                  <a:t>)</a:t>
                </a:r>
              </a:p>
              <a:p>
                <a:pPr marL="0" indent="0">
                  <a:buNone/>
                </a:pPr>
                <a:r>
                  <a:rPr lang="en-US" sz="2900" dirty="0" smtClean="0">
                    <a:latin typeface="Times New Roman" panose="02020603050405020304" pitchFamily="18" charset="0"/>
                    <a:cs typeface="Times New Roman" panose="02020603050405020304" pitchFamily="18" charset="0"/>
                  </a:rPr>
                  <a:t>where </a:t>
                </a:r>
                <a:r>
                  <a:rPr lang="en-US" sz="2900" b="1" dirty="0" smtClean="0">
                    <a:latin typeface="Times New Roman" panose="02020603050405020304" pitchFamily="18" charset="0"/>
                    <a:cs typeface="Times New Roman" panose="02020603050405020304" pitchFamily="18" charset="0"/>
                  </a:rPr>
                  <a:t>N_bits</a:t>
                </a:r>
                <a:r>
                  <a:rPr lang="en-US" sz="2900" dirty="0" smtClean="0">
                    <a:latin typeface="Times New Roman" panose="02020603050405020304" pitchFamily="18" charset="0"/>
                    <a:cs typeface="Times New Roman" panose="02020603050405020304" pitchFamily="18" charset="0"/>
                  </a:rPr>
                  <a:t> is the total number of bits transmitted, </a:t>
                </a:r>
                <a14:m>
                  <m:oMath xmlns:m="http://schemas.openxmlformats.org/officeDocument/2006/math">
                    <m:sSub>
                      <m:sSubPr>
                        <m:ctrlPr>
                          <a:rPr lang="en-US" sz="2900" b="1" i="1" dirty="0">
                            <a:latin typeface="Cambria Math" panose="02040503050406030204" pitchFamily="18" charset="0"/>
                          </a:rPr>
                        </m:ctrlPr>
                      </m:sSubPr>
                      <m:e>
                        <m:r>
                          <a:rPr lang="en-US" sz="2900" b="1" i="1" dirty="0">
                            <a:latin typeface="Cambria Math" panose="02040503050406030204" pitchFamily="18" charset="0"/>
                          </a:rPr>
                          <m:t>𝒃</m:t>
                        </m:r>
                      </m:e>
                      <m:sub>
                        <m:r>
                          <a:rPr lang="en-US" sz="2900" b="1" i="1" dirty="0">
                            <a:latin typeface="Cambria Math" panose="02040503050406030204" pitchFamily="18" charset="0"/>
                          </a:rPr>
                          <m:t>𝒊</m:t>
                        </m:r>
                      </m:sub>
                    </m:sSub>
                  </m:oMath>
                </a14:m>
                <a:r>
                  <a:rPr lang="en-US" sz="2900" dirty="0" smtClean="0">
                    <a:latin typeface="Times New Roman" panose="02020603050405020304" pitchFamily="18" charset="0"/>
                    <a:cs typeface="Times New Roman" panose="02020603050405020304" pitchFamily="18" charset="0"/>
                  </a:rPr>
                  <a:t> is the i-th bit of the transmitted sequence, </a:t>
                </a:r>
                <a14:m>
                  <m:oMath xmlns:m="http://schemas.openxmlformats.org/officeDocument/2006/math">
                    <m:sSub>
                      <m:sSubPr>
                        <m:ctrlPr>
                          <a:rPr lang="en-US" sz="2900" b="1" i="1" dirty="0">
                            <a:latin typeface="Cambria Math" panose="02040503050406030204" pitchFamily="18" charset="0"/>
                          </a:rPr>
                        </m:ctrlPr>
                      </m:sSubPr>
                      <m:e>
                        <m:r>
                          <a:rPr lang="en-US" sz="2900" b="1" i="1" dirty="0">
                            <a:latin typeface="Cambria Math" panose="02040503050406030204" pitchFamily="18" charset="0"/>
                          </a:rPr>
                          <m:t>𝒃</m:t>
                        </m:r>
                      </m:e>
                      <m:sub>
                        <m:sSub>
                          <m:sSubPr>
                            <m:ctrlPr>
                              <a:rPr lang="en-US" sz="2900" b="1" i="1" dirty="0">
                                <a:latin typeface="Cambria Math" panose="02040503050406030204" pitchFamily="18" charset="0"/>
                              </a:rPr>
                            </m:ctrlPr>
                          </m:sSubPr>
                          <m:e>
                            <m:r>
                              <a:rPr lang="en-US" sz="2900" b="1" i="1" dirty="0" smtClean="0">
                                <a:latin typeface="Cambria Math" panose="02040503050406030204" pitchFamily="18" charset="0"/>
                              </a:rPr>
                              <m:t>𝑹</m:t>
                            </m:r>
                          </m:e>
                          <m:sub>
                            <m:r>
                              <a:rPr lang="en-US" sz="2900" b="1" i="1" dirty="0">
                                <a:latin typeface="Cambria Math" panose="02040503050406030204" pitchFamily="18" charset="0"/>
                              </a:rPr>
                              <m:t>𝒊</m:t>
                            </m:r>
                          </m:sub>
                        </m:sSub>
                      </m:sub>
                    </m:sSub>
                  </m:oMath>
                </a14:m>
                <a:r>
                  <a:rPr lang="en-US" sz="2900" dirty="0" smtClean="0">
                    <a:latin typeface="Times New Roman" panose="02020603050405020304" pitchFamily="18" charset="0"/>
                    <a:cs typeface="Times New Roman" panose="02020603050405020304" pitchFamily="18" charset="0"/>
                  </a:rPr>
                  <a:t> is the estimated i-th bit of the received sequence, and the summation is over all transmitted bits.</a:t>
                </a:r>
              </a:p>
              <a:p>
                <a:pPr marL="0" indent="0">
                  <a:buNone/>
                </a:pPr>
                <a:endParaRPr lang="en-US" sz="2900" dirty="0" smtClean="0">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4100" i="1">
                          <a:latin typeface="Cambria Math" panose="02040503050406030204" pitchFamily="18" charset="0"/>
                          <a:cs typeface="Times New Roman" panose="02020603050405020304" pitchFamily="18" charset="0"/>
                        </a:rPr>
                        <m:t>𝑃𝑆𝐷</m:t>
                      </m:r>
                      <m:d>
                        <m:dPr>
                          <m:ctrlPr>
                            <a:rPr lang="en-US" sz="4100" i="1">
                              <a:latin typeface="Cambria Math" panose="02040503050406030204" pitchFamily="18" charset="0"/>
                              <a:cs typeface="Times New Roman" panose="02020603050405020304" pitchFamily="18" charset="0"/>
                            </a:rPr>
                          </m:ctrlPr>
                        </m:dPr>
                        <m:e>
                          <m:r>
                            <a:rPr lang="en-US" sz="4100" i="1">
                              <a:latin typeface="Cambria Math" panose="02040503050406030204" pitchFamily="18" charset="0"/>
                              <a:cs typeface="Times New Roman" panose="02020603050405020304" pitchFamily="18" charset="0"/>
                            </a:rPr>
                            <m:t>𝑓</m:t>
                          </m:r>
                        </m:e>
                      </m:d>
                      <m:r>
                        <a:rPr lang="en-US" sz="4100" i="1">
                          <a:latin typeface="Cambria Math" panose="02040503050406030204" pitchFamily="18" charset="0"/>
                          <a:cs typeface="Times New Roman" panose="02020603050405020304" pitchFamily="18" charset="0"/>
                        </a:rPr>
                        <m:t>=</m:t>
                      </m:r>
                      <m:func>
                        <m:funcPr>
                          <m:ctrlPr>
                            <a:rPr lang="en-US" sz="4100" i="1" smtClean="0">
                              <a:latin typeface="Cambria Math" panose="02040503050406030204" pitchFamily="18" charset="0"/>
                              <a:cs typeface="Times New Roman" panose="02020603050405020304" pitchFamily="18" charset="0"/>
                            </a:rPr>
                          </m:ctrlPr>
                        </m:funcPr>
                        <m:fName>
                          <m:limLow>
                            <m:limLowPr>
                              <m:ctrlPr>
                                <a:rPr lang="en-US" sz="4100" i="1" smtClean="0">
                                  <a:latin typeface="Cambria Math" panose="02040503050406030204" pitchFamily="18" charset="0"/>
                                  <a:cs typeface="Times New Roman" panose="02020603050405020304" pitchFamily="18" charset="0"/>
                                </a:rPr>
                              </m:ctrlPr>
                            </m:limLowPr>
                            <m:e>
                              <m:r>
                                <m:rPr>
                                  <m:sty m:val="p"/>
                                </m:rPr>
                                <a:rPr lang="en-US" sz="4100" i="0" smtClean="0">
                                  <a:latin typeface="Cambria Math" panose="02040503050406030204" pitchFamily="18" charset="0"/>
                                  <a:cs typeface="Times New Roman" panose="02020603050405020304" pitchFamily="18" charset="0"/>
                                </a:rPr>
                                <m:t>lim</m:t>
                              </m:r>
                            </m:e>
                            <m:lim>
                              <m:r>
                                <a:rPr lang="en-US" sz="4100" b="0" i="1" smtClean="0">
                                  <a:latin typeface="Cambria Math" panose="02040503050406030204" pitchFamily="18" charset="0"/>
                                  <a:cs typeface="Times New Roman" panose="02020603050405020304" pitchFamily="18" charset="0"/>
                                </a:rPr>
                                <m:t>𝑇</m:t>
                              </m:r>
                              <m:r>
                                <a:rPr lang="en-US" sz="4100" i="1" smtClean="0">
                                  <a:latin typeface="Cambria Math" panose="02040503050406030204" pitchFamily="18" charset="0"/>
                                  <a:cs typeface="Times New Roman" panose="02020603050405020304" pitchFamily="18" charset="0"/>
                                </a:rPr>
                                <m:t>→∞</m:t>
                              </m:r>
                            </m:lim>
                          </m:limLow>
                        </m:fName>
                        <m:e>
                          <m:f>
                            <m:fPr>
                              <m:ctrlPr>
                                <a:rPr lang="en-US" sz="4100" i="1">
                                  <a:latin typeface="Cambria Math" panose="02040503050406030204" pitchFamily="18" charset="0"/>
                                  <a:cs typeface="Times New Roman" panose="02020603050405020304" pitchFamily="18" charset="0"/>
                                </a:rPr>
                              </m:ctrlPr>
                            </m:fPr>
                            <m:num>
                              <m:r>
                                <a:rPr lang="en-US" sz="4100" i="1">
                                  <a:latin typeface="Cambria Math" panose="02040503050406030204" pitchFamily="18" charset="0"/>
                                  <a:cs typeface="Times New Roman" panose="02020603050405020304" pitchFamily="18" charset="0"/>
                                </a:rPr>
                                <m:t>𝑋</m:t>
                              </m:r>
                              <m:d>
                                <m:dPr>
                                  <m:ctrlPr>
                                    <a:rPr lang="en-US" sz="4100" i="1">
                                      <a:latin typeface="Cambria Math" panose="02040503050406030204" pitchFamily="18" charset="0"/>
                                      <a:cs typeface="Times New Roman" panose="02020603050405020304" pitchFamily="18" charset="0"/>
                                    </a:rPr>
                                  </m:ctrlPr>
                                </m:dPr>
                                <m:e>
                                  <m:r>
                                    <a:rPr lang="en-US" sz="4100" i="1">
                                      <a:latin typeface="Cambria Math" panose="02040503050406030204" pitchFamily="18" charset="0"/>
                                      <a:cs typeface="Times New Roman" panose="02020603050405020304" pitchFamily="18" charset="0"/>
                                    </a:rPr>
                                    <m:t>𝑓</m:t>
                                  </m:r>
                                </m:e>
                              </m:d>
                              <m:r>
                                <a:rPr lang="en-US" sz="4100" b="0" i="1" smtClean="0">
                                  <a:latin typeface="Cambria Math" panose="02040503050406030204" pitchFamily="18" charset="0"/>
                                  <a:cs typeface="Times New Roman" panose="02020603050405020304" pitchFamily="18" charset="0"/>
                                </a:rPr>
                                <m:t>∗</m:t>
                              </m:r>
                              <m:r>
                                <a:rPr lang="en-US" sz="4100" i="1">
                                  <a:latin typeface="Cambria Math" panose="02040503050406030204" pitchFamily="18" charset="0"/>
                                  <a:cs typeface="Times New Roman" panose="02020603050405020304" pitchFamily="18" charset="0"/>
                                </a:rPr>
                                <m:t>𝑋</m:t>
                              </m:r>
                              <m:r>
                                <a:rPr lang="en-US" sz="4100" b="0" i="1" smtClean="0">
                                  <a:latin typeface="Cambria Math" panose="02040503050406030204" pitchFamily="18" charset="0"/>
                                  <a:cs typeface="Times New Roman" panose="02020603050405020304" pitchFamily="18" charset="0"/>
                                </a:rPr>
                                <m:t>′</m:t>
                              </m:r>
                              <m:r>
                                <a:rPr lang="en-US" sz="4100" i="1">
                                  <a:latin typeface="Cambria Math" panose="02040503050406030204" pitchFamily="18" charset="0"/>
                                  <a:cs typeface="Times New Roman" panose="02020603050405020304" pitchFamily="18" charset="0"/>
                                </a:rPr>
                                <m:t>(</m:t>
                              </m:r>
                              <m:r>
                                <a:rPr lang="en-US" sz="4100" i="1">
                                  <a:latin typeface="Cambria Math" panose="02040503050406030204" pitchFamily="18" charset="0"/>
                                  <a:cs typeface="Times New Roman" panose="02020603050405020304" pitchFamily="18" charset="0"/>
                                </a:rPr>
                                <m:t>𝑓</m:t>
                              </m:r>
                              <m:r>
                                <a:rPr lang="en-US" sz="4100" i="1">
                                  <a:latin typeface="Cambria Math" panose="02040503050406030204" pitchFamily="18" charset="0"/>
                                  <a:cs typeface="Times New Roman" panose="02020603050405020304" pitchFamily="18" charset="0"/>
                                </a:rPr>
                                <m:t>)</m:t>
                              </m:r>
                            </m:num>
                            <m:den>
                              <m:r>
                                <a:rPr lang="en-US" sz="4100" i="1">
                                  <a:latin typeface="Cambria Math" panose="02040503050406030204" pitchFamily="18" charset="0"/>
                                  <a:cs typeface="Times New Roman" panose="02020603050405020304" pitchFamily="18" charset="0"/>
                                </a:rPr>
                                <m:t>𝑇</m:t>
                              </m:r>
                            </m:den>
                          </m:f>
                        </m:e>
                      </m:func>
                    </m:oMath>
                  </m:oMathPara>
                </a14:m>
                <a:endParaRPr lang="en-US" sz="3900" dirty="0" smtClean="0">
                  <a:latin typeface="Times New Roman" panose="02020603050405020304" pitchFamily="18" charset="0"/>
                  <a:cs typeface="Times New Roman" panose="02020603050405020304" pitchFamily="18" charset="0"/>
                </a:endParaRPr>
              </a:p>
              <a:p>
                <a:pPr marL="0" indent="0">
                  <a:buNone/>
                </a:pPr>
                <a:r>
                  <a:rPr lang="en-US" sz="3100" dirty="0" smtClean="0">
                    <a:latin typeface="Times New Roman" panose="02020603050405020304" pitchFamily="18" charset="0"/>
                    <a:cs typeface="Times New Roman" panose="02020603050405020304" pitchFamily="18" charset="0"/>
                  </a:rPr>
                  <a:t>where </a:t>
                </a:r>
                <a14:m>
                  <m:oMath xmlns:m="http://schemas.openxmlformats.org/officeDocument/2006/math">
                    <m:r>
                      <a:rPr lang="en-US" sz="3100" b="1" i="1">
                        <a:latin typeface="Cambria Math" panose="02040503050406030204" pitchFamily="18" charset="0"/>
                        <a:cs typeface="Times New Roman" panose="02020603050405020304" pitchFamily="18" charset="0"/>
                      </a:rPr>
                      <m:t>𝑿</m:t>
                    </m:r>
                    <m:r>
                      <a:rPr lang="en-US" sz="3100" b="1" i="1">
                        <a:latin typeface="Cambria Math" panose="02040503050406030204" pitchFamily="18" charset="0"/>
                        <a:cs typeface="Times New Roman" panose="02020603050405020304" pitchFamily="18" charset="0"/>
                      </a:rPr>
                      <m:t>(</m:t>
                    </m:r>
                    <m:r>
                      <a:rPr lang="en-US" sz="3100" b="1" i="1">
                        <a:latin typeface="Cambria Math" panose="02040503050406030204" pitchFamily="18" charset="0"/>
                        <a:cs typeface="Times New Roman" panose="02020603050405020304" pitchFamily="18" charset="0"/>
                      </a:rPr>
                      <m:t>𝒇</m:t>
                    </m:r>
                    <m:r>
                      <a:rPr lang="en-US" sz="3100" b="1" i="1">
                        <a:latin typeface="Cambria Math" panose="02040503050406030204" pitchFamily="18" charset="0"/>
                        <a:cs typeface="Times New Roman" panose="02020603050405020304" pitchFamily="18" charset="0"/>
                      </a:rPr>
                      <m:t>) </m:t>
                    </m:r>
                  </m:oMath>
                </a14:m>
                <a:r>
                  <a:rPr lang="en-US" sz="3100" dirty="0" smtClean="0">
                    <a:latin typeface="Times New Roman" panose="02020603050405020304" pitchFamily="18" charset="0"/>
                    <a:cs typeface="Times New Roman" panose="02020603050405020304" pitchFamily="18" charset="0"/>
                  </a:rPr>
                  <a:t>is the Fourier transform of the transmitted signal </a:t>
                </a:r>
                <a:r>
                  <a:rPr lang="en-US" sz="3100" b="1" dirty="0" smtClean="0">
                    <a:latin typeface="Times New Roman" panose="02020603050405020304" pitchFamily="18" charset="0"/>
                    <a:cs typeface="Times New Roman" panose="02020603050405020304" pitchFamily="18" charset="0"/>
                  </a:rPr>
                  <a:t>x(t),  </a:t>
                </a:r>
                <a14:m>
                  <m:oMath xmlns:m="http://schemas.openxmlformats.org/officeDocument/2006/math">
                    <m:r>
                      <a:rPr lang="en-US" sz="3100" b="1" i="1">
                        <a:latin typeface="Cambria Math" panose="02040503050406030204" pitchFamily="18" charset="0"/>
                        <a:cs typeface="Times New Roman" panose="02020603050405020304" pitchFamily="18" charset="0"/>
                      </a:rPr>
                      <m:t>𝑿</m:t>
                    </m:r>
                    <m:r>
                      <a:rPr lang="en-US" sz="3100" b="1" i="1">
                        <a:latin typeface="Cambria Math" panose="02040503050406030204" pitchFamily="18" charset="0"/>
                        <a:cs typeface="Times New Roman" panose="02020603050405020304" pitchFamily="18" charset="0"/>
                      </a:rPr>
                      <m:t>′(</m:t>
                    </m:r>
                    <m:r>
                      <a:rPr lang="en-US" sz="3100" b="1" i="1">
                        <a:latin typeface="Cambria Math" panose="02040503050406030204" pitchFamily="18" charset="0"/>
                        <a:cs typeface="Times New Roman" panose="02020603050405020304" pitchFamily="18" charset="0"/>
                      </a:rPr>
                      <m:t>𝒇</m:t>
                    </m:r>
                    <m:r>
                      <a:rPr lang="en-US" sz="3100" b="1" i="1">
                        <a:latin typeface="Cambria Math" panose="02040503050406030204" pitchFamily="18" charset="0"/>
                        <a:cs typeface="Times New Roman" panose="02020603050405020304" pitchFamily="18" charset="0"/>
                      </a:rPr>
                      <m:t>)</m:t>
                    </m:r>
                  </m:oMath>
                </a14:m>
                <a:r>
                  <a:rPr lang="en-US" sz="3100" b="1" dirty="0" smtClean="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is the complex conjugate</a:t>
                </a:r>
              </a:p>
              <a:p>
                <a:pPr marL="0" indent="0">
                  <a:buNone/>
                </a:pPr>
                <a:r>
                  <a:rPr lang="en-US" sz="3100" b="1" i="1" dirty="0" smtClean="0">
                    <a:latin typeface="Times New Roman" panose="02020603050405020304" pitchFamily="18" charset="0"/>
                    <a:cs typeface="Times New Roman" panose="02020603050405020304" pitchFamily="18" charset="0"/>
                  </a:rPr>
                  <a:t>T</a:t>
                </a:r>
                <a:r>
                  <a:rPr lang="en-US" sz="3100" dirty="0" smtClean="0">
                    <a:latin typeface="Times New Roman" panose="02020603050405020304" pitchFamily="18" charset="0"/>
                    <a:cs typeface="Times New Roman" panose="02020603050405020304" pitchFamily="18" charset="0"/>
                  </a:rPr>
                  <a:t> is the period of transmission</a:t>
                </a:r>
              </a:p>
              <a:p>
                <a:pPr marL="0" indent="0">
                  <a:buNone/>
                </a:pPr>
                <a:endParaRPr lang="en-US" sz="44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4200" b="0" i="1" dirty="0" smtClean="0">
                          <a:latin typeface="Cambria Math" panose="02040503050406030204" pitchFamily="18" charset="0"/>
                        </a:rPr>
                        <m:t>𝑀𝑆𝐸</m:t>
                      </m:r>
                      <m:r>
                        <a:rPr lang="en-US" sz="4200" b="1" i="1" dirty="0" smtClean="0">
                          <a:latin typeface="Cambria Math" panose="02040503050406030204" pitchFamily="18" charset="0"/>
                        </a:rPr>
                        <m:t>=</m:t>
                      </m:r>
                      <m:f>
                        <m:fPr>
                          <m:ctrlPr>
                            <a:rPr lang="en-US" sz="4200" b="1" i="1" dirty="0">
                              <a:latin typeface="Cambria Math" panose="02040503050406030204" pitchFamily="18" charset="0"/>
                            </a:rPr>
                          </m:ctrlPr>
                        </m:fPr>
                        <m:num>
                          <m:r>
                            <a:rPr lang="en-US" sz="4200" b="1" dirty="0">
                              <a:latin typeface="Cambria Math" panose="02040503050406030204" pitchFamily="18" charset="0"/>
                            </a:rPr>
                            <m:t>1</m:t>
                          </m:r>
                        </m:num>
                        <m:den>
                          <m:r>
                            <a:rPr lang="en-US" sz="4200" b="1" i="1" dirty="0">
                              <a:latin typeface="Cambria Math" panose="02040503050406030204" pitchFamily="18" charset="0"/>
                            </a:rPr>
                            <m:t>𝑁</m:t>
                          </m:r>
                          <m:r>
                            <a:rPr lang="en-US" sz="4200" b="1" dirty="0">
                              <a:latin typeface="Cambria Math" panose="02040503050406030204" pitchFamily="18" charset="0"/>
                            </a:rPr>
                            <m:t>_</m:t>
                          </m:r>
                          <m:r>
                            <a:rPr lang="en-US" sz="4200" i="1" dirty="0">
                              <a:latin typeface="Cambria Math" panose="02040503050406030204" pitchFamily="18" charset="0"/>
                            </a:rPr>
                            <m:t>𝑏𝑖𝑡𝑠</m:t>
                          </m:r>
                        </m:den>
                      </m:f>
                      <m:r>
                        <m:rPr>
                          <m:nor/>
                        </m:rPr>
                        <a:rPr lang="en-US" sz="4200" dirty="0">
                          <a:latin typeface="Times New Roman" panose="02020603050405020304" pitchFamily="18" charset="0"/>
                          <a:cs typeface="Times New Roman" panose="02020603050405020304" pitchFamily="18" charset="0"/>
                        </a:rPr>
                        <m:t>∗</m:t>
                      </m:r>
                      <m:sSubSup>
                        <m:sSubSupPr>
                          <m:ctrlPr>
                            <a:rPr lang="en-US" sz="4200" i="1" dirty="0">
                              <a:latin typeface="Cambria Math" panose="02040503050406030204" pitchFamily="18" charset="0"/>
                            </a:rPr>
                          </m:ctrlPr>
                        </m:sSubSupPr>
                        <m:e>
                          <m:r>
                            <a:rPr lang="en-US" sz="4200" i="1" dirty="0">
                              <a:latin typeface="Cambria Math" panose="02040503050406030204" pitchFamily="18" charset="0"/>
                            </a:rPr>
                            <m:t>𝛴</m:t>
                          </m:r>
                        </m:e>
                        <m:sub>
                          <m:r>
                            <a:rPr lang="en-US" sz="4200" i="1" dirty="0">
                              <a:latin typeface="Cambria Math" panose="02040503050406030204" pitchFamily="18" charset="0"/>
                            </a:rPr>
                            <m:t>𝑖</m:t>
                          </m:r>
                          <m:r>
                            <a:rPr lang="en-US" sz="4200" b="0" i="1" dirty="0" smtClean="0">
                              <a:latin typeface="Cambria Math" panose="02040503050406030204" pitchFamily="18" charset="0"/>
                            </a:rPr>
                            <m:t>=1</m:t>
                          </m:r>
                        </m:sub>
                        <m:sup>
                          <m:r>
                            <a:rPr lang="en-US" sz="4200" i="1" dirty="0">
                              <a:latin typeface="Cambria Math" panose="02040503050406030204" pitchFamily="18" charset="0"/>
                            </a:rPr>
                            <m:t>𝑁</m:t>
                          </m:r>
                          <m:r>
                            <a:rPr lang="en-US" sz="4200" b="0" i="1" dirty="0" smtClean="0">
                              <a:latin typeface="Cambria Math" panose="02040503050406030204" pitchFamily="18" charset="0"/>
                            </a:rPr>
                            <m:t>_</m:t>
                          </m:r>
                          <m:r>
                            <a:rPr lang="en-US" sz="4200" b="0" i="1" dirty="0" smtClean="0">
                              <a:latin typeface="Cambria Math" panose="02040503050406030204" pitchFamily="18" charset="0"/>
                            </a:rPr>
                            <m:t>𝑏𝑖𝑡𝑠</m:t>
                          </m:r>
                        </m:sup>
                      </m:sSubSup>
                      <m:sSup>
                        <m:sSupPr>
                          <m:ctrlPr>
                            <a:rPr lang="en-US" sz="4200" i="1" dirty="0" smtClean="0">
                              <a:latin typeface="Cambria Math" panose="02040503050406030204" pitchFamily="18" charset="0"/>
                              <a:cs typeface="Times New Roman" panose="02020603050405020304" pitchFamily="18" charset="0"/>
                            </a:rPr>
                          </m:ctrlPr>
                        </m:sSupPr>
                        <m:e>
                          <m:r>
                            <m:rPr>
                              <m:nor/>
                            </m:rPr>
                            <a:rPr lang="en-US" sz="4200" dirty="0">
                              <a:latin typeface="Times New Roman" panose="02020603050405020304" pitchFamily="18" charset="0"/>
                              <a:cs typeface="Times New Roman" panose="02020603050405020304" pitchFamily="18" charset="0"/>
                            </a:rPr>
                            <m:t>(</m:t>
                          </m:r>
                          <m:sSub>
                            <m:sSubPr>
                              <m:ctrlPr>
                                <a:rPr lang="en-US" sz="4200" i="1" dirty="0">
                                  <a:latin typeface="Cambria Math" panose="02040503050406030204" pitchFamily="18" charset="0"/>
                                </a:rPr>
                              </m:ctrlPr>
                            </m:sSubPr>
                            <m:e>
                              <m:r>
                                <a:rPr lang="en-US" sz="4200" i="1" dirty="0">
                                  <a:latin typeface="Cambria Math" panose="02040503050406030204" pitchFamily="18" charset="0"/>
                                </a:rPr>
                                <m:t>𝑏</m:t>
                              </m:r>
                            </m:e>
                            <m:sub>
                              <m:r>
                                <a:rPr lang="en-US" sz="4200" i="1" dirty="0">
                                  <a:latin typeface="Cambria Math" panose="02040503050406030204" pitchFamily="18" charset="0"/>
                                </a:rPr>
                                <m:t>𝑖</m:t>
                              </m:r>
                            </m:sub>
                          </m:sSub>
                          <m:r>
                            <a:rPr lang="en-US" sz="4200" i="1" dirty="0">
                              <a:latin typeface="Cambria Math" panose="02040503050406030204" pitchFamily="18" charset="0"/>
                            </a:rPr>
                            <m:t>−</m:t>
                          </m:r>
                          <m:sSub>
                            <m:sSubPr>
                              <m:ctrlPr>
                                <a:rPr lang="en-US" sz="4200" i="1" dirty="0">
                                  <a:latin typeface="Cambria Math" panose="02040503050406030204" pitchFamily="18" charset="0"/>
                                </a:rPr>
                              </m:ctrlPr>
                            </m:sSubPr>
                            <m:e>
                              <m:r>
                                <a:rPr lang="en-US" sz="4200" i="1" dirty="0">
                                  <a:latin typeface="Cambria Math" panose="02040503050406030204" pitchFamily="18" charset="0"/>
                                </a:rPr>
                                <m:t>𝑏</m:t>
                              </m:r>
                            </m:e>
                            <m:sub>
                              <m:sSub>
                                <m:sSubPr>
                                  <m:ctrlPr>
                                    <a:rPr lang="en-US" sz="4200" i="1" dirty="0">
                                      <a:latin typeface="Cambria Math" panose="02040503050406030204" pitchFamily="18" charset="0"/>
                                    </a:rPr>
                                  </m:ctrlPr>
                                </m:sSubPr>
                                <m:e>
                                  <m:r>
                                    <a:rPr lang="en-US" sz="4200" b="0" i="1" dirty="0" smtClean="0">
                                      <a:latin typeface="Cambria Math" panose="02040503050406030204" pitchFamily="18" charset="0"/>
                                    </a:rPr>
                                    <m:t>𝑅</m:t>
                                  </m:r>
                                </m:e>
                                <m:sub>
                                  <m:r>
                                    <a:rPr lang="en-US" sz="4200" i="1" dirty="0">
                                      <a:latin typeface="Cambria Math" panose="02040503050406030204" pitchFamily="18" charset="0"/>
                                    </a:rPr>
                                    <m:t>𝑖</m:t>
                                  </m:r>
                                </m:sub>
                              </m:sSub>
                            </m:sub>
                          </m:sSub>
                          <m:r>
                            <m:rPr>
                              <m:nor/>
                            </m:rPr>
                            <a:rPr lang="en-US" sz="4200" dirty="0">
                              <a:latin typeface="Times New Roman" panose="02020603050405020304" pitchFamily="18" charset="0"/>
                              <a:cs typeface="Times New Roman" panose="02020603050405020304" pitchFamily="18" charset="0"/>
                            </a:rPr>
                            <m:t>)</m:t>
                          </m:r>
                        </m:e>
                        <m:sup>
                          <m:r>
                            <a:rPr lang="en-US" sz="4200" b="0" i="1" dirty="0" smtClean="0">
                              <a:latin typeface="Cambria Math" panose="02040503050406030204" pitchFamily="18" charset="0"/>
                              <a:cs typeface="Times New Roman" panose="02020603050405020304" pitchFamily="18" charset="0"/>
                            </a:rPr>
                            <m:t>2</m:t>
                          </m:r>
                        </m:sup>
                      </m:sSup>
                    </m:oMath>
                  </m:oMathPara>
                </a14:m>
                <a:endParaRPr lang="en-US" sz="4200" b="1" dirty="0" smtClean="0">
                  <a:latin typeface="Times New Roman" panose="02020603050405020304" pitchFamily="18" charset="0"/>
                  <a:cs typeface="Times New Roman" panose="02020603050405020304" pitchFamily="18" charset="0"/>
                </a:endParaRPr>
              </a:p>
              <a:p>
                <a:pPr marL="0" indent="0">
                  <a:buNone/>
                </a:pPr>
                <a:endParaRPr lang="en-US" sz="3900" b="1"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4200" b="0" i="1" smtClean="0">
                          <a:latin typeface="Cambria Math" panose="02040503050406030204" pitchFamily="18" charset="0"/>
                          <a:cs typeface="Times New Roman" panose="02020603050405020304" pitchFamily="18" charset="0"/>
                        </a:rPr>
                        <m:t>𝑆𝑁𝑅</m:t>
                      </m:r>
                      <m:r>
                        <a:rPr lang="en-US" sz="4200" b="0" i="1" smtClean="0">
                          <a:latin typeface="Cambria Math" panose="02040503050406030204" pitchFamily="18" charset="0"/>
                          <a:cs typeface="Times New Roman" panose="02020603050405020304" pitchFamily="18" charset="0"/>
                        </a:rPr>
                        <m:t>=10∗</m:t>
                      </m:r>
                      <m:func>
                        <m:funcPr>
                          <m:ctrlPr>
                            <a:rPr lang="en-US" sz="4200" i="1" dirty="0" smtClean="0">
                              <a:latin typeface="Cambria Math" panose="02040503050406030204" pitchFamily="18" charset="0"/>
                            </a:rPr>
                          </m:ctrlPr>
                        </m:funcPr>
                        <m:fName>
                          <m:sSub>
                            <m:sSubPr>
                              <m:ctrlPr>
                                <a:rPr lang="en-US" sz="4200" i="1" dirty="0" smtClean="0">
                                  <a:latin typeface="Cambria Math" panose="02040503050406030204" pitchFamily="18" charset="0"/>
                                </a:rPr>
                              </m:ctrlPr>
                            </m:sSubPr>
                            <m:e>
                              <m:r>
                                <m:rPr>
                                  <m:sty m:val="p"/>
                                </m:rPr>
                                <a:rPr lang="en-US" sz="4200" b="0" dirty="0" smtClean="0">
                                  <a:latin typeface="Cambria Math" panose="02040503050406030204" pitchFamily="18" charset="0"/>
                                </a:rPr>
                                <m:t>log</m:t>
                              </m:r>
                            </m:e>
                            <m:sub>
                              <m:r>
                                <a:rPr lang="en-US" sz="4200" b="0" i="0" dirty="0" smtClean="0">
                                  <a:latin typeface="Cambria Math" panose="02040503050406030204" pitchFamily="18" charset="0"/>
                                </a:rPr>
                                <m:t>10</m:t>
                              </m:r>
                            </m:sub>
                          </m:sSub>
                        </m:fName>
                        <m:e>
                          <m:f>
                            <m:fPr>
                              <m:ctrlPr>
                                <a:rPr lang="en-US" sz="4200" i="1" dirty="0" smtClean="0">
                                  <a:latin typeface="Cambria Math" panose="02040503050406030204" pitchFamily="18" charset="0"/>
                                </a:rPr>
                              </m:ctrlPr>
                            </m:fPr>
                            <m:num>
                              <m:r>
                                <a:rPr lang="en-US" sz="4200" b="0" i="1" dirty="0" smtClean="0">
                                  <a:latin typeface="Cambria Math" panose="02040503050406030204" pitchFamily="18" charset="0"/>
                                </a:rPr>
                                <m:t>𝑃</m:t>
                              </m:r>
                              <m:r>
                                <a:rPr lang="en-US" sz="4200" b="0" i="1" dirty="0" smtClean="0">
                                  <a:latin typeface="Cambria Math" panose="02040503050406030204" pitchFamily="18" charset="0"/>
                                </a:rPr>
                                <m:t>_</m:t>
                              </m:r>
                              <m:r>
                                <a:rPr lang="en-US" sz="4200" b="0" i="1" dirty="0" smtClean="0">
                                  <a:latin typeface="Cambria Math" panose="02040503050406030204" pitchFamily="18" charset="0"/>
                                </a:rPr>
                                <m:t>𝑠𝑖𝑔𝑛𝑎𝑙</m:t>
                              </m:r>
                            </m:num>
                            <m:den>
                              <m:r>
                                <a:rPr lang="en-US" sz="4200" b="0" i="1" dirty="0" smtClean="0">
                                  <a:latin typeface="Cambria Math" panose="02040503050406030204" pitchFamily="18" charset="0"/>
                                </a:rPr>
                                <m:t>𝑃</m:t>
                              </m:r>
                              <m:r>
                                <a:rPr lang="en-US" sz="4200" b="0" i="1" dirty="0" smtClean="0">
                                  <a:latin typeface="Cambria Math" panose="02040503050406030204" pitchFamily="18" charset="0"/>
                                </a:rPr>
                                <m:t>_</m:t>
                              </m:r>
                              <m:r>
                                <a:rPr lang="en-US" sz="4200" b="0" i="1" dirty="0" smtClean="0">
                                  <a:latin typeface="Cambria Math" panose="02040503050406030204" pitchFamily="18" charset="0"/>
                                </a:rPr>
                                <m:t>𝑛𝑜𝑖𝑠𝑒</m:t>
                              </m:r>
                            </m:den>
                          </m:f>
                        </m:e>
                      </m:func>
                    </m:oMath>
                  </m:oMathPara>
                </a14:m>
                <a:endParaRPr lang="en-US" sz="4200" dirty="0" smtClean="0">
                  <a:latin typeface="Times New Roman" panose="02020603050405020304" pitchFamily="18" charset="0"/>
                  <a:cs typeface="Times New Roman" panose="02020603050405020304" pitchFamily="18" charset="0"/>
                </a:endParaRPr>
              </a:p>
              <a:p>
                <a:pPr marL="0" indent="0">
                  <a:buNone/>
                </a:pPr>
                <a:r>
                  <a:rPr lang="en-US" sz="3200" dirty="0" smtClean="0">
                    <a:latin typeface="Times New Roman" panose="02020603050405020304" pitchFamily="18" charset="0"/>
                    <a:cs typeface="Times New Roman" panose="02020603050405020304" pitchFamily="18" charset="0"/>
                  </a:rPr>
                  <a:t>where </a:t>
                </a:r>
                <a14:m>
                  <m:oMath xmlns:m="http://schemas.openxmlformats.org/officeDocument/2006/math">
                    <m:r>
                      <a:rPr lang="en-US" sz="3200" b="1" i="1" dirty="0">
                        <a:latin typeface="Cambria Math" panose="02040503050406030204" pitchFamily="18" charset="0"/>
                      </a:rPr>
                      <m:t>𝑷</m:t>
                    </m:r>
                    <m:r>
                      <a:rPr lang="en-US" sz="3200" b="1" i="1" dirty="0">
                        <a:latin typeface="Cambria Math" panose="02040503050406030204" pitchFamily="18" charset="0"/>
                      </a:rPr>
                      <m:t>_</m:t>
                    </m:r>
                    <m:r>
                      <a:rPr lang="en-US" sz="3200" b="1" i="1" dirty="0">
                        <a:latin typeface="Cambria Math" panose="02040503050406030204" pitchFamily="18" charset="0"/>
                      </a:rPr>
                      <m:t>𝒔𝒊𝒈𝒏𝒂𝒍</m:t>
                    </m:r>
                  </m:oMath>
                </a14:m>
                <a:r>
                  <a:rPr lang="en-US" sz="3200" b="1"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is the power of the received signal and </a:t>
                </a:r>
                <a14:m>
                  <m:oMath xmlns:m="http://schemas.openxmlformats.org/officeDocument/2006/math">
                    <m:r>
                      <a:rPr lang="en-US" sz="3200" b="1" i="1" dirty="0">
                        <a:latin typeface="Cambria Math" panose="02040503050406030204" pitchFamily="18" charset="0"/>
                      </a:rPr>
                      <m:t>𝑷</m:t>
                    </m:r>
                    <m:r>
                      <a:rPr lang="en-US" sz="3200" b="1" i="1" dirty="0">
                        <a:latin typeface="Cambria Math" panose="02040503050406030204" pitchFamily="18" charset="0"/>
                      </a:rPr>
                      <m:t>_</m:t>
                    </m:r>
                    <m:r>
                      <a:rPr lang="en-US" sz="3200" b="1" i="1" dirty="0">
                        <a:latin typeface="Cambria Math" panose="02040503050406030204" pitchFamily="18" charset="0"/>
                      </a:rPr>
                      <m:t>𝒏𝒐𝒊𝒔𝒆</m:t>
                    </m:r>
                  </m:oMath>
                </a14:m>
                <a:r>
                  <a:rPr lang="en-US" sz="3200" b="1"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is the power of the noise in the received signal.</a:t>
                </a:r>
              </a:p>
              <a:p>
                <a:pPr marL="0" indent="0">
                  <a:buNone/>
                </a:pPr>
                <a:r>
                  <a:rPr lang="en-US" sz="3200" dirty="0" smtClean="0">
                    <a:latin typeface="Times New Roman" panose="02020603050405020304" pitchFamily="18" charset="0"/>
                    <a:cs typeface="Times New Roman" panose="02020603050405020304" pitchFamily="18" charset="0"/>
                  </a:rPr>
                  <a:t>All the calculations assume perfect synchronization, channel estimation, and equalization.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9381" y="678873"/>
                <a:ext cx="11804073" cy="6026726"/>
              </a:xfrm>
              <a:blipFill>
                <a:blip r:embed="rId2"/>
                <a:stretch>
                  <a:fillRect l="-568" r="-310" b="-809"/>
                </a:stretch>
              </a:blipFill>
            </p:spPr>
            <p:txBody>
              <a:bodyPr/>
              <a:lstStyle/>
              <a:p>
                <a:r>
                  <a:rPr lang="en-US">
                    <a:noFill/>
                  </a:rPr>
                  <a:t> </a:t>
                </a:r>
              </a:p>
            </p:txBody>
          </p:sp>
        </mc:Fallback>
      </mc:AlternateContent>
    </p:spTree>
    <p:extLst>
      <p:ext uri="{BB962C8B-B14F-4D97-AF65-F5344CB8AC3E}">
        <p14:creationId xmlns:p14="http://schemas.microsoft.com/office/powerpoint/2010/main" val="3814228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604693"/>
          </a:xfrm>
        </p:spPr>
        <p:txBody>
          <a:bodyPr>
            <a:noAutofit/>
          </a:bodyPr>
          <a:lstStyle/>
          <a:p>
            <a:pPr algn="ctr"/>
            <a:r>
              <a:rPr lang="en-US" b="1" dirty="0" smtClean="0">
                <a:latin typeface="Times New Roman" panose="02020603050405020304" pitchFamily="18" charset="0"/>
                <a:cs typeface="Times New Roman" panose="02020603050405020304" pitchFamily="18" charset="0"/>
              </a:rPr>
              <a:t>Results and Discussions</a:t>
            </a:r>
            <a:endParaRPr lang="en-US"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5745018" y="1648858"/>
            <a:ext cx="6253018" cy="4528105"/>
          </a:xfrm>
        </p:spPr>
        <p:txBody>
          <a:bodyPr>
            <a:normAutofit/>
          </a:bodyPr>
          <a:lstStyle/>
          <a:p>
            <a:r>
              <a:rPr lang="en-US" sz="2400" dirty="0">
                <a:latin typeface="Times New Roman" panose="02020603050405020304" pitchFamily="18" charset="0"/>
                <a:cs typeface="Times New Roman" panose="02020603050405020304" pitchFamily="18" charset="0"/>
              </a:rPr>
              <a:t>The plot shows that FBMC has a sharper cutoff and better spectral confinement compared to OFDM, which leads to higher spectral efficiency</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FBMC also has a lower out-of-band radiation compared to OFDM, which makes it more robust against interference and noise. </a:t>
            </a:r>
          </a:p>
        </p:txBody>
      </p:sp>
      <p:sp>
        <p:nvSpPr>
          <p:cNvPr id="5" name="TextBox 4"/>
          <p:cNvSpPr txBox="1"/>
          <p:nvPr/>
        </p:nvSpPr>
        <p:spPr>
          <a:xfrm>
            <a:off x="0" y="942109"/>
            <a:ext cx="5070764"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Power spectral density(PSD)</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0" y="1648858"/>
            <a:ext cx="5934075" cy="4528106"/>
          </a:xfrm>
          <a:prstGeom prst="rect">
            <a:avLst/>
          </a:prstGeom>
        </p:spPr>
      </p:pic>
    </p:spTree>
    <p:extLst>
      <p:ext uri="{BB962C8B-B14F-4D97-AF65-F5344CB8AC3E}">
        <p14:creationId xmlns:p14="http://schemas.microsoft.com/office/powerpoint/2010/main" val="1955571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64" y="1"/>
            <a:ext cx="12099636" cy="868217"/>
          </a:xfrm>
        </p:spPr>
        <p:txBody>
          <a:bodyPr>
            <a:normAutofit/>
          </a:bodyPr>
          <a:lstStyle/>
          <a:p>
            <a:pPr algn="ctr"/>
            <a:r>
              <a:rPr lang="en-US" b="1" dirty="0">
                <a:latin typeface="Times New Roman" panose="02020603050405020304" pitchFamily="18" charset="0"/>
                <a:cs typeface="Times New Roman" panose="02020603050405020304" pitchFamily="18" charset="0"/>
              </a:rPr>
              <a:t>R</a:t>
            </a:r>
            <a:r>
              <a:rPr lang="en-US" b="1" dirty="0" smtClean="0">
                <a:latin typeface="Times New Roman" panose="02020603050405020304" pitchFamily="18" charset="0"/>
                <a:cs typeface="Times New Roman" panose="02020603050405020304" pitchFamily="18" charset="0"/>
              </a:rPr>
              <a:t>esults and discussions</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0" y="2249272"/>
            <a:ext cx="5297632" cy="4608728"/>
          </a:xfrm>
          <a:prstGeom prst="rect">
            <a:avLst/>
          </a:prstGeom>
        </p:spPr>
      </p:pic>
      <p:sp>
        <p:nvSpPr>
          <p:cNvPr id="5" name="TextBox 4"/>
          <p:cNvSpPr txBox="1"/>
          <p:nvPr/>
        </p:nvSpPr>
        <p:spPr>
          <a:xfrm>
            <a:off x="226868" y="1690688"/>
            <a:ext cx="5070764"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Mean Square Error(MSE)</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098473" y="2355273"/>
            <a:ext cx="6539345"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Both curves show a decreasing trend as the SNR increases, which means that the error decreases as the signal becomes stronger relative to the noise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However, the slope of the FBMC curve is steeper than that of the OFDM curve, which indicates that FBMC is more resilient to noise than OFDM</a:t>
            </a:r>
          </a:p>
        </p:txBody>
      </p:sp>
    </p:spTree>
    <p:extLst>
      <p:ext uri="{BB962C8B-B14F-4D97-AF65-F5344CB8AC3E}">
        <p14:creationId xmlns:p14="http://schemas.microsoft.com/office/powerpoint/2010/main" val="3167468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59" y="83127"/>
            <a:ext cx="11975450" cy="775855"/>
          </a:xfrm>
        </p:spPr>
        <p:txBody>
          <a:bodyPr/>
          <a:lstStyle/>
          <a:p>
            <a:pPr algn="ctr"/>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esults and discussions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0" y="2023197"/>
            <a:ext cx="5356082" cy="4834803"/>
          </a:xfrm>
          <a:prstGeom prst="rect">
            <a:avLst/>
          </a:prstGeom>
        </p:spPr>
      </p:pic>
      <p:sp>
        <p:nvSpPr>
          <p:cNvPr id="5" name="TextBox 4"/>
          <p:cNvSpPr txBox="1"/>
          <p:nvPr/>
        </p:nvSpPr>
        <p:spPr>
          <a:xfrm>
            <a:off x="142659" y="1506022"/>
            <a:ext cx="4526323" cy="461665"/>
          </a:xfrm>
          <a:prstGeom prst="rect">
            <a:avLst/>
          </a:prstGeom>
          <a:no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Bit Error Rate(BER)</a:t>
            </a:r>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356082" y="2397270"/>
            <a:ext cx="6835918" cy="1754326"/>
          </a:xfrm>
          <a:prstGeom prst="rect">
            <a:avLst/>
          </a:prstGeom>
          <a:noFill/>
        </p:spPr>
        <p:txBody>
          <a:bodyPr wrap="square" rtlCol="0">
            <a:spAutoFit/>
          </a:bodyPr>
          <a:lstStyle/>
          <a:p>
            <a:pPr>
              <a:lnSpc>
                <a:spcPct val="150000"/>
              </a:lnSpc>
            </a:pPr>
            <a:r>
              <a:rPr lang="en-US" sz="2400" dirty="0" smtClean="0">
                <a:latin typeface="Times New Roman" panose="02020603050405020304" pitchFamily="18" charset="0"/>
                <a:cs typeface="Times New Roman" panose="02020603050405020304" pitchFamily="18" charset="0"/>
              </a:rPr>
              <a:t>For both cases SNR increases with a decrease in BER, </a:t>
            </a:r>
            <a:r>
              <a:rPr lang="en-US" sz="2400" dirty="0">
                <a:latin typeface="Times New Roman" panose="02020603050405020304" pitchFamily="18" charset="0"/>
                <a:cs typeface="Times New Roman" panose="02020603050405020304" pitchFamily="18" charset="0"/>
              </a:rPr>
              <a:t>However, the plot also shows that </a:t>
            </a:r>
            <a:r>
              <a:rPr lang="en-US" sz="2400" dirty="0" smtClean="0">
                <a:latin typeface="Times New Roman" panose="02020603050405020304" pitchFamily="18" charset="0"/>
                <a:cs typeface="Times New Roman" panose="02020603050405020304" pitchFamily="18" charset="0"/>
              </a:rPr>
              <a:t>FBMC </a:t>
            </a:r>
            <a:r>
              <a:rPr lang="en-US" sz="2400" dirty="0">
                <a:latin typeface="Times New Roman" panose="02020603050405020304" pitchFamily="18" charset="0"/>
                <a:cs typeface="Times New Roman" panose="02020603050405020304" pitchFamily="18" charset="0"/>
              </a:rPr>
              <a:t>has a </a:t>
            </a:r>
            <a:r>
              <a:rPr lang="en-US" sz="2400" dirty="0" smtClean="0">
                <a:latin typeface="Times New Roman" panose="02020603050405020304" pitchFamily="18" charset="0"/>
                <a:cs typeface="Times New Roman" panose="02020603050405020304" pitchFamily="18" charset="0"/>
              </a:rPr>
              <a:t>lower </a:t>
            </a:r>
            <a:r>
              <a:rPr lang="en-US" sz="2400" dirty="0">
                <a:latin typeface="Times New Roman" panose="02020603050405020304" pitchFamily="18" charset="0"/>
                <a:cs typeface="Times New Roman" panose="02020603050405020304" pitchFamily="18" charset="0"/>
              </a:rPr>
              <a:t>BER than </a:t>
            </a:r>
            <a:r>
              <a:rPr lang="en-US" sz="2400" dirty="0" smtClean="0">
                <a:latin typeface="Times New Roman" panose="02020603050405020304" pitchFamily="18" charset="0"/>
                <a:cs typeface="Times New Roman" panose="02020603050405020304" pitchFamily="18" charset="0"/>
              </a:rPr>
              <a:t>OFDM </a:t>
            </a:r>
            <a:r>
              <a:rPr lang="en-US" sz="2400" dirty="0">
                <a:latin typeface="Times New Roman" panose="02020603050405020304" pitchFamily="18" charset="0"/>
                <a:cs typeface="Times New Roman" panose="02020603050405020304" pitchFamily="18" charset="0"/>
              </a:rPr>
              <a:t>for the same </a:t>
            </a:r>
            <a:r>
              <a:rPr lang="en-US" sz="2400" dirty="0" smtClean="0">
                <a:latin typeface="Times New Roman" panose="02020603050405020304" pitchFamily="18" charset="0"/>
                <a:cs typeface="Times New Roman" panose="02020603050405020304" pitchFamily="18" charset="0"/>
              </a:rPr>
              <a:t>SNR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545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Conclusions and recommendations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57745"/>
            <a:ext cx="10515600" cy="5375563"/>
          </a:xfrm>
        </p:spPr>
        <p:txBody>
          <a:bodyPr>
            <a:noAutofit/>
          </a:bodyPr>
          <a:lstStyle/>
          <a:p>
            <a:r>
              <a:rPr lang="en-US" sz="2000" dirty="0">
                <a:latin typeface="Times New Roman" panose="02020603050405020304" pitchFamily="18" charset="0"/>
                <a:cs typeface="Times New Roman" panose="02020603050405020304" pitchFamily="18" charset="0"/>
              </a:rPr>
              <a:t>Based on the PSD, BER, and MSE results, we can draw the following conclusions and recommendations:</a:t>
            </a:r>
          </a:p>
          <a:p>
            <a:r>
              <a:rPr lang="en-US" sz="2000" dirty="0">
                <a:latin typeface="Times New Roman" panose="02020603050405020304" pitchFamily="18" charset="0"/>
                <a:cs typeface="Times New Roman" panose="02020603050405020304" pitchFamily="18" charset="0"/>
              </a:rPr>
              <a:t>PSD: The PSD plot shows that FBMC has lower out-of-band radiation compared to OFDM. This makes FBMC a more attractive option in scenarios where the spectrum is congested and interference needs to be minimized.</a:t>
            </a:r>
          </a:p>
          <a:p>
            <a:r>
              <a:rPr lang="en-US" sz="2000" dirty="0">
                <a:latin typeface="Times New Roman" panose="02020603050405020304" pitchFamily="18" charset="0"/>
                <a:cs typeface="Times New Roman" panose="02020603050405020304" pitchFamily="18" charset="0"/>
              </a:rPr>
              <a:t>BER: The BER curves show that FBMC performs better than OFDM in scenarios with higher SNR values. However, as the SNR decreases, the performance of FBMC starts to degrade, and OFDM becomes a better option.</a:t>
            </a:r>
          </a:p>
          <a:p>
            <a:r>
              <a:rPr lang="en-US" sz="2000" dirty="0">
                <a:latin typeface="Times New Roman" panose="02020603050405020304" pitchFamily="18" charset="0"/>
                <a:cs typeface="Times New Roman" panose="02020603050405020304" pitchFamily="18" charset="0"/>
              </a:rPr>
              <a:t>MSE: The MSE results indicate that FBMC has lower average error compared to OFDM. However, it should be noted that the performance difference between the two techniques is not significant, and other factors such as complexity and implementation constraints should also be considered when selecting a modulation technique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a:t>
            </a:r>
            <a:r>
              <a:rPr lang="en-US" sz="2000" dirty="0" smtClean="0">
                <a:latin typeface="Times New Roman" panose="02020603050405020304" pitchFamily="18" charset="0"/>
                <a:cs typeface="Times New Roman" panose="02020603050405020304" pitchFamily="18" charset="0"/>
              </a:rPr>
              <a:t>e </a:t>
            </a:r>
            <a:r>
              <a:rPr lang="en-US" sz="2000" dirty="0">
                <a:latin typeface="Times New Roman" panose="02020603050405020304" pitchFamily="18" charset="0"/>
                <a:cs typeface="Times New Roman" panose="02020603050405020304" pitchFamily="18" charset="0"/>
              </a:rPr>
              <a:t>noticed that the FBMC system performs better than the OFDM counterpart in the presence of the additive white Gaussian noise  provided respectively for propagation. This performance under the AWGN channel, with 64-QAM modulation are inherent standards of the DVB-T2 </a:t>
            </a:r>
            <a:r>
              <a:rPr lang="en-US" sz="2000" dirty="0" smtClean="0">
                <a:latin typeface="Times New Roman" panose="02020603050405020304" pitchFamily="18" charset="0"/>
                <a:cs typeface="Times New Roman" panose="02020603050405020304" pitchFamily="18" charset="0"/>
              </a:rPr>
              <a:t>standard.</a:t>
            </a:r>
          </a:p>
          <a:p>
            <a:r>
              <a:rPr lang="en-US" sz="2000" dirty="0" smtClean="0">
                <a:latin typeface="Times New Roman" panose="02020603050405020304" pitchFamily="18" charset="0"/>
                <a:cs typeface="Times New Roman" panose="02020603050405020304" pitchFamily="18" charset="0"/>
              </a:rPr>
              <a:t>FBMC </a:t>
            </a:r>
            <a:r>
              <a:rPr lang="en-US" sz="2000" dirty="0">
                <a:latin typeface="Times New Roman" panose="02020603050405020304" pitchFamily="18" charset="0"/>
                <a:cs typeface="Times New Roman" panose="02020603050405020304" pitchFamily="18" charset="0"/>
              </a:rPr>
              <a:t>technique is therefore an excellent waveform that could increase the DVB-T2 standard performance</a:t>
            </a:r>
          </a:p>
        </p:txBody>
      </p:sp>
    </p:spTree>
    <p:extLst>
      <p:ext uri="{BB962C8B-B14F-4D97-AF65-F5344CB8AC3E}">
        <p14:creationId xmlns:p14="http://schemas.microsoft.com/office/powerpoint/2010/main" val="2754319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691" y="365126"/>
            <a:ext cx="10975109" cy="770948"/>
          </a:xfrm>
        </p:spPr>
        <p:txBody>
          <a:bodyPr>
            <a:normAutofit/>
          </a:bodyPr>
          <a:lstStyle/>
          <a:p>
            <a:pPr algn="ctr"/>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13164"/>
            <a:ext cx="10515600" cy="4763799"/>
          </a:xfrm>
        </p:spPr>
        <p:txBody>
          <a:bodyPr>
            <a:noAutofit/>
          </a:bodyPr>
          <a:lstStyle/>
          <a:p>
            <a:pPr marL="0" indent="0">
              <a:buNone/>
            </a:pP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1</a:t>
            </a:r>
            <a:r>
              <a:rPr lang="en-US" sz="1800" dirty="0" smtClean="0">
                <a:latin typeface="Times New Roman" panose="02020603050405020304" pitchFamily="18" charset="0"/>
                <a:cs typeface="Times New Roman" panose="02020603050405020304" pitchFamily="18" charset="0"/>
              </a:rPr>
              <a:t>]	Li</a:t>
            </a:r>
            <a:r>
              <a:rPr lang="en-US" sz="1800" dirty="0">
                <a:latin typeface="Times New Roman" panose="02020603050405020304" pitchFamily="18" charset="0"/>
                <a:cs typeface="Times New Roman" panose="02020603050405020304" pitchFamily="18" charset="0"/>
              </a:rPr>
              <a:t>, L., Jiang, T., and </a:t>
            </a:r>
            <a:r>
              <a:rPr lang="en-US" sz="1800" dirty="0" err="1">
                <a:latin typeface="Times New Roman" panose="02020603050405020304" pitchFamily="18" charset="0"/>
                <a:cs typeface="Times New Roman" panose="02020603050405020304" pitchFamily="18" charset="0"/>
              </a:rPr>
              <a:t>Xiong</a:t>
            </a:r>
            <a:r>
              <a:rPr lang="en-US" sz="1800" dirty="0">
                <a:latin typeface="Times New Roman" panose="02020603050405020304" pitchFamily="18" charset="0"/>
                <a:cs typeface="Times New Roman" panose="02020603050405020304" pitchFamily="18" charset="0"/>
              </a:rPr>
              <a:t>, Z. (2015). FBMC Modulation for Future Wireless Systems: A </a:t>
            </a:r>
            <a:r>
              <a:rPr lang="en-US" sz="1800" dirty="0" smtClean="0">
                <a:latin typeface="Times New Roman" panose="02020603050405020304" pitchFamily="18" charset="0"/>
                <a:cs typeface="Times New Roman" panose="02020603050405020304" pitchFamily="18" charset="0"/>
              </a:rPr>
              <a:t>	Comprehensive </a:t>
            </a:r>
            <a:r>
              <a:rPr lang="en-US" sz="1800" dirty="0">
                <a:latin typeface="Times New Roman" panose="02020603050405020304" pitchFamily="18" charset="0"/>
                <a:cs typeface="Times New Roman" panose="02020603050405020304" pitchFamily="18" charset="0"/>
              </a:rPr>
              <a:t>Survey. IEEE </a:t>
            </a:r>
            <a:r>
              <a:rPr lang="en-US" sz="1800" dirty="0" smtClean="0">
                <a:latin typeface="Times New Roman" panose="02020603050405020304" pitchFamily="18" charset="0"/>
                <a:cs typeface="Times New Roman" panose="02020603050405020304" pitchFamily="18" charset="0"/>
              </a:rPr>
              <a:t>	Communications </a:t>
            </a:r>
            <a:r>
              <a:rPr lang="en-US" sz="1800" dirty="0">
                <a:latin typeface="Times New Roman" panose="02020603050405020304" pitchFamily="18" charset="0"/>
                <a:cs typeface="Times New Roman" panose="02020603050405020304" pitchFamily="18" charset="0"/>
              </a:rPr>
              <a:t>Surveys and Tutorials, 17(1), pp. 405-426.</a:t>
            </a:r>
          </a:p>
          <a:p>
            <a:pPr marL="0" indent="0">
              <a:buNone/>
            </a:pPr>
            <a:r>
              <a:rPr lang="en-US" sz="1800" dirty="0" smtClean="0">
                <a:latin typeface="Times New Roman" panose="02020603050405020304" pitchFamily="18" charset="0"/>
                <a:cs typeface="Times New Roman" panose="02020603050405020304" pitchFamily="18" charset="0"/>
              </a:rPr>
              <a:t>[2]	Bader</a:t>
            </a:r>
            <a:r>
              <a:rPr lang="en-US" sz="1800" dirty="0">
                <a:latin typeface="Times New Roman" panose="02020603050405020304" pitchFamily="18" charset="0"/>
                <a:cs typeface="Times New Roman" panose="02020603050405020304" pitchFamily="18" charset="0"/>
              </a:rPr>
              <a:t>, F. and </a:t>
            </a:r>
            <a:r>
              <a:rPr lang="en-US" sz="1800" dirty="0" err="1">
                <a:latin typeface="Times New Roman" panose="02020603050405020304" pitchFamily="18" charset="0"/>
                <a:cs typeface="Times New Roman" panose="02020603050405020304" pitchFamily="18" charset="0"/>
              </a:rPr>
              <a:t>Muta</a:t>
            </a:r>
            <a:r>
              <a:rPr lang="en-US" sz="1800" dirty="0">
                <a:latin typeface="Times New Roman" panose="02020603050405020304" pitchFamily="18" charset="0"/>
                <a:cs typeface="Times New Roman" panose="02020603050405020304" pitchFamily="18" charset="0"/>
              </a:rPr>
              <a:t>, O. (Eds.) (2018). Filter Bank Multicarrier Techniques for 5G Systems. Springer </a:t>
            </a:r>
            <a:r>
              <a:rPr lang="en-US" sz="1800" dirty="0" smtClean="0">
                <a:latin typeface="Times New Roman" panose="02020603050405020304" pitchFamily="18" charset="0"/>
                <a:cs typeface="Times New Roman" panose="02020603050405020304" pitchFamily="18" charset="0"/>
              </a:rPr>
              <a:t>	International </a:t>
            </a:r>
            <a:r>
              <a:rPr lang="en-US" sz="1800" dirty="0">
                <a:latin typeface="Times New Roman" panose="02020603050405020304" pitchFamily="18" charset="0"/>
                <a:cs typeface="Times New Roman" panose="02020603050405020304" pitchFamily="18" charset="0"/>
              </a:rPr>
              <a:t>Publishing.</a:t>
            </a:r>
          </a:p>
          <a:p>
            <a:pPr marL="0" indent="0">
              <a:buNone/>
            </a:pPr>
            <a:r>
              <a:rPr lang="en-US" sz="1800" dirty="0" smtClean="0">
                <a:latin typeface="Times New Roman" panose="02020603050405020304" pitchFamily="18" charset="0"/>
                <a:cs typeface="Times New Roman" panose="02020603050405020304" pitchFamily="18" charset="0"/>
              </a:rPr>
              <a:t>[3]	Zhang</a:t>
            </a:r>
            <a:r>
              <a:rPr lang="en-US" sz="1800" dirty="0">
                <a:latin typeface="Times New Roman" panose="02020603050405020304" pitchFamily="18" charset="0"/>
                <a:cs typeface="Times New Roman" panose="02020603050405020304" pitchFamily="18" charset="0"/>
              </a:rPr>
              <a:t>, H. and Tian, Y. (2017). Filter Bank Multicarrier and Its Applications in Communication </a:t>
            </a:r>
            <a:r>
              <a:rPr lang="en-US" sz="1800" dirty="0" smtClean="0">
                <a:latin typeface="Times New Roman" panose="02020603050405020304" pitchFamily="18" charset="0"/>
                <a:cs typeface="Times New Roman" panose="02020603050405020304" pitchFamily="18" charset="0"/>
              </a:rPr>
              <a:t>	Systems</a:t>
            </a:r>
            <a:r>
              <a:rPr lang="en-US" sz="1800" dirty="0">
                <a:latin typeface="Times New Roman" panose="02020603050405020304" pitchFamily="18" charset="0"/>
                <a:cs typeface="Times New Roman" panose="02020603050405020304" pitchFamily="18" charset="0"/>
              </a:rPr>
              <a:t>. John Wiley &amp; Sons.</a:t>
            </a:r>
          </a:p>
          <a:p>
            <a:pPr marL="0" indent="0">
              <a:buNone/>
            </a:pP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4</a:t>
            </a:r>
            <a:r>
              <a:rPr lang="en-US" sz="1800" dirty="0" smtClean="0">
                <a:latin typeface="Times New Roman" panose="02020603050405020304" pitchFamily="18" charset="0"/>
                <a:cs typeface="Times New Roman" panose="02020603050405020304" pitchFamily="18" charset="0"/>
              </a:rPr>
              <a:t>]	Ismail</a:t>
            </a:r>
            <a:r>
              <a:rPr lang="en-US" sz="1800" dirty="0">
                <a:latin typeface="Times New Roman" panose="02020603050405020304" pitchFamily="18" charset="0"/>
                <a:cs typeface="Times New Roman" panose="02020603050405020304" pitchFamily="18" charset="0"/>
              </a:rPr>
              <a:t>, A., El-Sayed, A., and El-</a:t>
            </a:r>
            <a:r>
              <a:rPr lang="en-US" sz="1800" dirty="0" err="1">
                <a:latin typeface="Times New Roman" panose="02020603050405020304" pitchFamily="18" charset="0"/>
                <a:cs typeface="Times New Roman" panose="02020603050405020304" pitchFamily="18" charset="0"/>
              </a:rPr>
              <a:t>Mahdy</a:t>
            </a:r>
            <a:r>
              <a:rPr lang="en-US" sz="1800" dirty="0">
                <a:latin typeface="Times New Roman" panose="02020603050405020304" pitchFamily="18" charset="0"/>
                <a:cs typeface="Times New Roman" panose="02020603050405020304" pitchFamily="18" charset="0"/>
              </a:rPr>
              <a:t>, A. (2017). Performance Comparison of DVB-T2 and OFDM </a:t>
            </a:r>
            <a:r>
              <a:rPr lang="en-US" sz="1800" dirty="0" smtClean="0">
                <a:latin typeface="Times New Roman" panose="02020603050405020304" pitchFamily="18" charset="0"/>
                <a:cs typeface="Times New Roman" panose="02020603050405020304" pitchFamily="18" charset="0"/>
              </a:rPr>
              <a:t>	Based </a:t>
            </a:r>
            <a:r>
              <a:rPr lang="en-US" sz="1800" dirty="0">
                <a:latin typeface="Times New Roman" panose="02020603050405020304" pitchFamily="18" charset="0"/>
                <a:cs typeface="Times New Roman" panose="02020603050405020304" pitchFamily="18" charset="0"/>
              </a:rPr>
              <a:t>Broadcasting Systems </a:t>
            </a:r>
            <a:r>
              <a:rPr lang="en-US" sz="1800" dirty="0" smtClean="0">
                <a:latin typeface="Times New Roman" panose="02020603050405020304" pitchFamily="18" charset="0"/>
                <a:cs typeface="Times New Roman" panose="02020603050405020304" pitchFamily="18" charset="0"/>
              </a:rPr>
              <a:t>	in </a:t>
            </a:r>
            <a:r>
              <a:rPr lang="en-US" sz="1800" dirty="0">
                <a:latin typeface="Times New Roman" panose="02020603050405020304" pitchFamily="18" charset="0"/>
                <a:cs typeface="Times New Roman" panose="02020603050405020304" pitchFamily="18" charset="0"/>
              </a:rPr>
              <a:t>the Presence of Impulsive Noise. Wireless Personal Communications, </a:t>
            </a:r>
            <a:r>
              <a:rPr lang="en-US" sz="1800" dirty="0" smtClean="0">
                <a:latin typeface="Times New Roman" panose="02020603050405020304" pitchFamily="18" charset="0"/>
                <a:cs typeface="Times New Roman" panose="02020603050405020304" pitchFamily="18" charset="0"/>
              </a:rPr>
              <a:t>	97(4</a:t>
            </a:r>
            <a:r>
              <a:rPr lang="en-US" sz="1800" dirty="0">
                <a:latin typeface="Times New Roman" panose="02020603050405020304" pitchFamily="18" charset="0"/>
                <a:cs typeface="Times New Roman" panose="02020603050405020304" pitchFamily="18" charset="0"/>
              </a:rPr>
              <a:t>), pp. 5811-5824</a:t>
            </a:r>
          </a:p>
          <a:p>
            <a:pPr marL="0" indent="0">
              <a:buNone/>
            </a:pPr>
            <a:r>
              <a:rPr lang="en-US" sz="1800" dirty="0" smtClean="0">
                <a:latin typeface="Times New Roman" panose="02020603050405020304" pitchFamily="18" charset="0"/>
                <a:cs typeface="Times New Roman" panose="02020603050405020304" pitchFamily="18" charset="0"/>
              </a:rPr>
              <a:t>[5]	.Next-generation </a:t>
            </a:r>
            <a:r>
              <a:rPr lang="en-US" sz="1800" dirty="0">
                <a:latin typeface="Times New Roman" panose="02020603050405020304" pitchFamily="18" charset="0"/>
                <a:cs typeface="Times New Roman" panose="02020603050405020304" pitchFamily="18" charset="0"/>
              </a:rPr>
              <a:t>digital television terrestrial broadcasting systems: </a:t>
            </a:r>
            <a:r>
              <a:rPr lang="en-US" sz="1800" dirty="0" smtClean="0">
                <a:latin typeface="Times New Roman" panose="02020603050405020304" pitchFamily="18" charset="0"/>
                <a:cs typeface="Times New Roman" panose="02020603050405020304" pitchFamily="18" charset="0"/>
              </a:rPr>
              <a:t>Key technologies </a:t>
            </a:r>
            <a:r>
              <a:rPr lang="en-US" sz="1800" dirty="0">
                <a:latin typeface="Times New Roman" panose="02020603050405020304" pitchFamily="18" charset="0"/>
                <a:cs typeface="Times New Roman" panose="02020603050405020304" pitchFamily="18" charset="0"/>
              </a:rPr>
              <a:t>and research </a:t>
            </a:r>
            <a:r>
              <a:rPr lang="en-US" sz="1800" dirty="0" smtClean="0">
                <a:latin typeface="Times New Roman" panose="02020603050405020304" pitchFamily="18" charset="0"/>
                <a:cs typeface="Times New Roman" panose="02020603050405020304" pitchFamily="18" charset="0"/>
              </a:rPr>
              <a:t>	trends</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[6]	 Comparative </a:t>
            </a:r>
            <a:r>
              <a:rPr lang="en-US" sz="1800" dirty="0">
                <a:latin typeface="Times New Roman" panose="02020603050405020304" pitchFamily="18" charset="0"/>
                <a:cs typeface="Times New Roman" panose="02020603050405020304" pitchFamily="18" charset="0"/>
              </a:rPr>
              <a:t>Analysis of FBMC and OFDM </a:t>
            </a:r>
            <a:r>
              <a:rPr lang="en-US" sz="1800" dirty="0" smtClean="0">
                <a:latin typeface="Times New Roman" panose="02020603050405020304" pitchFamily="18" charset="0"/>
                <a:cs typeface="Times New Roman" panose="02020603050405020304" pitchFamily="18" charset="0"/>
              </a:rPr>
              <a:t>Multicarrier Techniques </a:t>
            </a:r>
            <a:r>
              <a:rPr lang="en-US" sz="1800" dirty="0">
                <a:latin typeface="Times New Roman" panose="02020603050405020304" pitchFamily="18" charset="0"/>
                <a:cs typeface="Times New Roman" panose="02020603050405020304" pitchFamily="18" charset="0"/>
              </a:rPr>
              <a:t>for Wireless Communication </a:t>
            </a:r>
            <a:r>
              <a:rPr lang="en-US" sz="1800" dirty="0" smtClean="0">
                <a:latin typeface="Times New Roman" panose="02020603050405020304" pitchFamily="18" charset="0"/>
                <a:cs typeface="Times New Roman" panose="02020603050405020304" pitchFamily="18" charset="0"/>
              </a:rPr>
              <a:t>	Networks</a:t>
            </a:r>
          </a:p>
          <a:p>
            <a:pPr marL="0" indent="0">
              <a:buNone/>
            </a:pPr>
            <a:r>
              <a:rPr lang="en-US" sz="1800" dirty="0" smtClean="0">
                <a:latin typeface="Times New Roman" panose="02020603050405020304" pitchFamily="18" charset="0"/>
                <a:cs typeface="Times New Roman" panose="02020603050405020304" pitchFamily="18" charset="0"/>
              </a:rPr>
              <a:t>[7]. 	</a:t>
            </a:r>
            <a:r>
              <a:rPr lang="en-US" sz="1800" dirty="0" err="1" smtClean="0">
                <a:latin typeface="Times New Roman" panose="02020603050405020304" pitchFamily="18" charset="0"/>
                <a:cs typeface="Times New Roman" panose="02020603050405020304" pitchFamily="18" charset="0"/>
              </a:rPr>
              <a:t>Jingying</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Hu </a:t>
            </a:r>
            <a:r>
              <a:rPr lang="en-US" sz="1800" i="1" dirty="0">
                <a:latin typeface="Times New Roman" panose="02020603050405020304" pitchFamily="18" charset="0"/>
                <a:cs typeface="Times New Roman" panose="02020603050405020304" pitchFamily="18" charset="0"/>
              </a:rPr>
              <a:t>et al </a:t>
            </a:r>
            <a:r>
              <a:rPr lang="en-US" sz="1800" dirty="0">
                <a:latin typeface="Times New Roman" panose="02020603050405020304" pitchFamily="18" charset="0"/>
                <a:cs typeface="Times New Roman" panose="02020603050405020304" pitchFamily="18" charset="0"/>
              </a:rPr>
              <a:t>2019 </a:t>
            </a:r>
            <a:r>
              <a:rPr lang="en-US" sz="1800" i="1" dirty="0">
                <a:latin typeface="Times New Roman" panose="02020603050405020304" pitchFamily="18" charset="0"/>
                <a:cs typeface="Times New Roman" panose="02020603050405020304" pitchFamily="18" charset="0"/>
              </a:rPr>
              <a:t>IOP Conf. Ser.: Mater. Sci. Eng. </a:t>
            </a:r>
            <a:r>
              <a:rPr lang="en-US" sz="1800" dirty="0">
                <a:latin typeface="Times New Roman" panose="02020603050405020304" pitchFamily="18" charset="0"/>
                <a:cs typeface="Times New Roman" panose="02020603050405020304" pitchFamily="18" charset="0"/>
              </a:rPr>
              <a:t>677 </a:t>
            </a:r>
            <a:r>
              <a:rPr lang="en-US" sz="1800" dirty="0" smtClean="0">
                <a:latin typeface="Times New Roman" panose="02020603050405020304" pitchFamily="18" charset="0"/>
                <a:cs typeface="Times New Roman" panose="02020603050405020304" pitchFamily="18" charset="0"/>
              </a:rPr>
              <a:t>032001 Performance </a:t>
            </a:r>
            <a:r>
              <a:rPr lang="en-US" sz="1800" dirty="0">
                <a:latin typeface="Times New Roman" panose="02020603050405020304" pitchFamily="18" charset="0"/>
                <a:cs typeface="Times New Roman" panose="02020603050405020304" pitchFamily="18" charset="0"/>
              </a:rPr>
              <a:t>Analysis of OFDM </a:t>
            </a:r>
            <a:r>
              <a:rPr lang="en-US" sz="1800" dirty="0" smtClean="0">
                <a:latin typeface="Times New Roman" panose="02020603050405020304" pitchFamily="18" charset="0"/>
                <a:cs typeface="Times New Roman" panose="02020603050405020304" pitchFamily="18" charset="0"/>
              </a:rPr>
              <a:t>	and   FBMC</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[8]. 	Complexity </a:t>
            </a:r>
            <a:r>
              <a:rPr lang="en-US" sz="1800" dirty="0">
                <a:latin typeface="Times New Roman" panose="02020603050405020304" pitchFamily="18" charset="0"/>
                <a:cs typeface="Times New Roman" panose="02020603050405020304" pitchFamily="18" charset="0"/>
              </a:rPr>
              <a:t>analysis on 5G Candidate </a:t>
            </a:r>
            <a:r>
              <a:rPr lang="en-US" sz="1800" dirty="0" smtClean="0">
                <a:latin typeface="Times New Roman" panose="02020603050405020304" pitchFamily="18" charset="0"/>
                <a:cs typeface="Times New Roman" panose="02020603050405020304" pitchFamily="18" charset="0"/>
              </a:rPr>
              <a:t>waveforms for </a:t>
            </a:r>
            <a:r>
              <a:rPr lang="en-US" sz="1800" dirty="0">
                <a:latin typeface="Times New Roman" panose="02020603050405020304" pitchFamily="18" charset="0"/>
                <a:cs typeface="Times New Roman" panose="02020603050405020304" pitchFamily="18" charset="0"/>
              </a:rPr>
              <a:t>DVB-T2: A survey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536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bg1"/>
          </a:solidFill>
        </p:spPr>
        <p:txBody>
          <a:bodyPr/>
          <a:lstStyle/>
          <a:p>
            <a:pPr algn="ctr"/>
            <a:r>
              <a:rPr lang="en-US" dirty="0" smtClean="0">
                <a:latin typeface="Times New Roman" panose="02020603050405020304" pitchFamily="18" charset="0"/>
                <a:cs typeface="Times New Roman" panose="02020603050405020304" pitchFamily="18" charset="0"/>
              </a:rPr>
              <a:t>Project Title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solidFill>
            <a:schemeClr val="bg1"/>
          </a:solidFill>
        </p:spPr>
        <p:txBody>
          <a:bodyPr/>
          <a:lstStyle/>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A COMPARATIVE STUDY OF FBMC MODULATION TECHNIQUE  WITH NATIVE OFDM IN A DVB-T2 SYSTEM</a:t>
            </a:r>
            <a:endParaRPr lang="en-US" dirty="0"/>
          </a:p>
          <a:p>
            <a:pPr marL="0" indent="0">
              <a:buNone/>
            </a:pPr>
            <a:endParaRPr lang="en-US" dirty="0"/>
          </a:p>
        </p:txBody>
      </p:sp>
    </p:spTree>
    <p:extLst>
      <p:ext uri="{BB962C8B-B14F-4D97-AF65-F5344CB8AC3E}">
        <p14:creationId xmlns:p14="http://schemas.microsoft.com/office/powerpoint/2010/main" val="889887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40327"/>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6457516" y="845127"/>
            <a:ext cx="5831466" cy="6012873"/>
          </a:xfrm>
          <a:prstGeom prst="rect">
            <a:avLst/>
          </a:prstGeom>
        </p:spPr>
      </p:pic>
      <p:sp>
        <p:nvSpPr>
          <p:cNvPr id="7" name="TextBox 6"/>
          <p:cNvSpPr txBox="1"/>
          <p:nvPr/>
        </p:nvSpPr>
        <p:spPr>
          <a:xfrm>
            <a:off x="249382" y="545067"/>
            <a:ext cx="4862945" cy="369332"/>
          </a:xfrm>
          <a:prstGeom prst="rect">
            <a:avLst/>
          </a:prstGeom>
          <a:noFill/>
        </p:spPr>
        <p:txBody>
          <a:bodyPr wrap="square" rtlCol="0">
            <a:spAutoFit/>
          </a:bodyPr>
          <a:lstStyle/>
          <a:p>
            <a:pPr algn="ctr"/>
            <a:r>
              <a:rPr lang="en-US" b="1" dirty="0" smtClean="0"/>
              <a:t>GENERIC MULTI-CARRIER SYSTEM</a:t>
            </a:r>
            <a:endParaRPr lang="en-US" b="1" dirty="0"/>
          </a:p>
        </p:txBody>
      </p:sp>
      <p:sp>
        <p:nvSpPr>
          <p:cNvPr id="8" name="TextBox 7"/>
          <p:cNvSpPr txBox="1"/>
          <p:nvPr/>
        </p:nvSpPr>
        <p:spPr>
          <a:xfrm>
            <a:off x="7079673" y="448086"/>
            <a:ext cx="4862945" cy="369332"/>
          </a:xfrm>
          <a:prstGeom prst="rect">
            <a:avLst/>
          </a:prstGeom>
          <a:noFill/>
        </p:spPr>
        <p:txBody>
          <a:bodyPr wrap="square" rtlCol="0">
            <a:spAutoFit/>
          </a:bodyPr>
          <a:lstStyle/>
          <a:p>
            <a:pPr algn="ctr"/>
            <a:r>
              <a:rPr lang="en-US" b="1" dirty="0" smtClean="0"/>
              <a:t>WHY MULTICARRIER SCHEMES</a:t>
            </a:r>
            <a:endParaRPr lang="en-US" b="1" dirty="0"/>
          </a:p>
        </p:txBody>
      </p:sp>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Lst>
          </a:blip>
          <a:stretch>
            <a:fillRect/>
          </a:stretch>
        </p:blipFill>
        <p:spPr>
          <a:xfrm>
            <a:off x="0" y="1607127"/>
            <a:ext cx="6457516" cy="4571996"/>
          </a:xfrm>
          <a:prstGeom prst="rect">
            <a:avLst/>
          </a:prstGeom>
        </p:spPr>
      </p:pic>
    </p:spTree>
    <p:extLst>
      <p:ext uri="{BB962C8B-B14F-4D97-AF65-F5344CB8AC3E}">
        <p14:creationId xmlns:p14="http://schemas.microsoft.com/office/powerpoint/2010/main" val="1911918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192000" cy="914399"/>
          </a:xfrm>
        </p:spPr>
        <p:txBody>
          <a:bodyPr/>
          <a:lstStyle/>
          <a:p>
            <a:pPr algn="ctr"/>
            <a:r>
              <a:rPr lang="en-US"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5456" y="914400"/>
            <a:ext cx="11961090" cy="5632311"/>
          </a:xfrm>
          <a:prstGeom prst="rect">
            <a:avLst/>
          </a:prstGeom>
          <a:noFill/>
        </p:spPr>
        <p:txBody>
          <a:bodyPr wrap="square" rtlCol="0">
            <a:spAutoFit/>
          </a:bodyPr>
          <a:lstStyle/>
          <a:p>
            <a:pPr lvl="0" eaLnBrk="0" fontAlgn="base" hangingPunct="0">
              <a:lnSpc>
                <a:spcPct val="200000"/>
              </a:lnSpc>
              <a:spcBef>
                <a:spcPct val="0"/>
              </a:spcBef>
              <a:spcAft>
                <a:spcPct val="0"/>
              </a:spcAft>
            </a:pPr>
            <a:r>
              <a:rPr lang="en-US" sz="2000" dirty="0" smtClean="0">
                <a:latin typeface="Times New Roman" panose="02020603050405020304" pitchFamily="18" charset="0"/>
                <a:cs typeface="Times New Roman" panose="02020603050405020304" pitchFamily="18" charset="0"/>
              </a:rPr>
              <a:t>	In wireless communications, OFDM being by far the most adopted scheme, has continuously proved its </a:t>
            </a:r>
            <a:r>
              <a:rPr lang="en-US" sz="2000" dirty="0" smtClean="0">
                <a:latin typeface="Times New Roman" panose="02020603050405020304" pitchFamily="18" charset="0"/>
                <a:cs typeface="Times New Roman" panose="02020603050405020304" pitchFamily="18" charset="0"/>
              </a:rPr>
              <a:t>compatibility with the existing systems, low complexity but there is still need for increased data rates, lesser error transmissions and low out of </a:t>
            </a:r>
            <a:r>
              <a:rPr lang="en-US" sz="2000" smtClean="0">
                <a:latin typeface="Times New Roman" panose="02020603050405020304" pitchFamily="18" charset="0"/>
                <a:cs typeface="Times New Roman" panose="02020603050405020304" pitchFamily="18" charset="0"/>
              </a:rPr>
              <a:t>band emissions</a:t>
            </a:r>
          </a:p>
          <a:p>
            <a:pPr lvl="0" eaLnBrk="0" fontAlgn="base" hangingPunct="0">
              <a:lnSpc>
                <a:spcPct val="200000"/>
              </a:lnSpc>
              <a:spcBef>
                <a:spcPct val="0"/>
              </a:spcBef>
              <a:spcAft>
                <a:spcPct val="0"/>
              </a:spcAft>
            </a:pPr>
            <a:endParaRPr lang="en-US" sz="2000" b="1" dirty="0" smtClean="0">
              <a:latin typeface="Times New Roman" panose="02020603050405020304" pitchFamily="18" charset="0"/>
              <a:cs typeface="Times New Roman" panose="02020603050405020304" pitchFamily="18" charset="0"/>
            </a:endParaRPr>
          </a:p>
          <a:p>
            <a:pPr lvl="0" eaLnBrk="0" fontAlgn="base" hangingPunct="0">
              <a:lnSpc>
                <a:spcPct val="200000"/>
              </a:lnSpc>
              <a:spcBef>
                <a:spcPct val="0"/>
              </a:spcBef>
              <a:spcAft>
                <a:spcPct val="0"/>
              </a:spcAft>
            </a:pPr>
            <a:r>
              <a:rPr lang="en-US" sz="2000" dirty="0" smtClean="0">
                <a:latin typeface="Times New Roman" panose="02020603050405020304" pitchFamily="18" charset="0"/>
                <a:cs typeface="Times New Roman" panose="02020603050405020304" pitchFamily="18" charset="0"/>
              </a:rPr>
              <a:t>	Several researches have proved that FBMC provides better performance in wireless communications due to its proper spectral containment of signals and the effective use of the spectrum as the  CP is unnecessary </a:t>
            </a:r>
            <a:r>
              <a:rPr lang="en-US" sz="2000" b="1" dirty="0" smtClean="0">
                <a:latin typeface="Times New Roman" panose="02020603050405020304" pitchFamily="18" charset="0"/>
                <a:cs typeface="Times New Roman" panose="02020603050405020304" pitchFamily="18" charset="0"/>
              </a:rPr>
              <a:t> </a:t>
            </a:r>
          </a:p>
          <a:p>
            <a:pPr lvl="0" eaLnBrk="0" fontAlgn="base" hangingPunct="0">
              <a:lnSpc>
                <a:spcPct val="200000"/>
              </a:lnSpc>
              <a:spcBef>
                <a:spcPct val="0"/>
              </a:spcBef>
              <a:spcAft>
                <a:spcPct val="0"/>
              </a:spcAft>
            </a:pPr>
            <a:endParaRPr lang="en-US" sz="2000" b="1" dirty="0" smtClean="0">
              <a:latin typeface="Times New Roman" panose="02020603050405020304" pitchFamily="18" charset="0"/>
              <a:cs typeface="Times New Roman" panose="02020603050405020304" pitchFamily="18" charset="0"/>
            </a:endParaRPr>
          </a:p>
          <a:p>
            <a:pPr lvl="0" eaLnBrk="0" fontAlgn="base" hangingPunct="0">
              <a:lnSpc>
                <a:spcPct val="200000"/>
              </a:lnSpc>
              <a:spcBef>
                <a:spcPct val="0"/>
              </a:spcBef>
              <a:spcAft>
                <a:spcPct val="0"/>
              </a:spcAft>
            </a:pPr>
            <a:r>
              <a:rPr lang="en-US" sz="2000" dirty="0" smtClean="0">
                <a:latin typeface="Times New Roman" panose="02020603050405020304" pitchFamily="18" charset="0"/>
                <a:cs typeface="Times New Roman" panose="02020603050405020304" pitchFamily="18" charset="0"/>
              </a:rPr>
              <a:t>	This study </a:t>
            </a:r>
            <a:r>
              <a:rPr lang="en-US" sz="2000" dirty="0">
                <a:latin typeface="Times New Roman" panose="02020603050405020304" pitchFamily="18" charset="0"/>
                <a:cs typeface="Times New Roman" panose="02020603050405020304" pitchFamily="18" charset="0"/>
              </a:rPr>
              <a:t>aims to investigate whether FBMC can </a:t>
            </a:r>
            <a:r>
              <a:rPr lang="en-US" sz="2000" dirty="0" smtClean="0">
                <a:latin typeface="Times New Roman" panose="02020603050405020304" pitchFamily="18" charset="0"/>
                <a:cs typeface="Times New Roman" panose="02020603050405020304" pitchFamily="18" charset="0"/>
              </a:rPr>
              <a:t>be a better alternative to OFDM specifically in DVB-T2 </a:t>
            </a:r>
            <a:r>
              <a:rPr lang="en-US" sz="2000" dirty="0">
                <a:latin typeface="Times New Roman" panose="02020603050405020304" pitchFamily="18" charset="0"/>
                <a:cs typeface="Times New Roman" panose="02020603050405020304" pitchFamily="18" charset="0"/>
              </a:rPr>
              <a:t>systems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by evaluating its performance using </a:t>
            </a:r>
            <a:r>
              <a:rPr lang="en-US" sz="2000" dirty="0" smtClean="0">
                <a:latin typeface="Times New Roman" panose="02020603050405020304" pitchFamily="18" charset="0"/>
                <a:cs typeface="Times New Roman" panose="02020603050405020304" pitchFamily="18" charset="0"/>
              </a:rPr>
              <a:t>parameters,</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SNR, </a:t>
            </a:r>
            <a:r>
              <a:rPr lang="en-US" sz="2000" dirty="0">
                <a:latin typeface="Times New Roman" panose="02020603050405020304" pitchFamily="18" charset="0"/>
                <a:cs typeface="Times New Roman" panose="02020603050405020304" pitchFamily="18" charset="0"/>
              </a:rPr>
              <a:t>MSE, PSD, and BER. </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511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8189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O</a:t>
            </a:r>
            <a:r>
              <a:rPr lang="en-US" b="1" dirty="0" smtClean="0">
                <a:latin typeface="Times New Roman" panose="02020603050405020304" pitchFamily="18" charset="0"/>
                <a:cs typeface="Times New Roman" panose="02020603050405020304" pitchFamily="18" charset="0"/>
              </a:rPr>
              <a:t>bjectives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81890"/>
            <a:ext cx="12192000" cy="6276109"/>
          </a:xfrm>
        </p:spPr>
        <p:txBody>
          <a:bodyPr>
            <a:normAutofit fontScale="70000" lnSpcReduction="20000"/>
          </a:bodyPr>
          <a:lstStyle/>
          <a:p>
            <a:pPr marL="0" indent="0">
              <a:lnSpc>
                <a:spcPct val="200000"/>
              </a:lnSpc>
              <a:buNone/>
            </a:pPr>
            <a:r>
              <a:rPr lang="en-US" sz="4600" b="1" dirty="0" smtClean="0">
                <a:latin typeface="Times New Roman" panose="02020603050405020304" pitchFamily="18" charset="0"/>
                <a:cs typeface="Times New Roman" panose="02020603050405020304" pitchFamily="18" charset="0"/>
              </a:rPr>
              <a:t>Main objective</a:t>
            </a:r>
          </a:p>
          <a:p>
            <a:pPr marL="0" indent="0">
              <a:lnSpc>
                <a:spcPct val="20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 altLang="en-US" sz="3400" dirty="0" smtClean="0">
                <a:latin typeface="Times New Roman" panose="02020603050405020304" pitchFamily="18" charset="0"/>
                <a:cs typeface="Times New Roman" panose="02020603050405020304" pitchFamily="18" charset="0"/>
              </a:rPr>
              <a:t>To study the </a:t>
            </a:r>
            <a:r>
              <a:rPr lang="" altLang="en-US" sz="3400" dirty="0">
                <a:latin typeface="Times New Roman" panose="02020603050405020304" pitchFamily="18" charset="0"/>
                <a:cs typeface="Times New Roman" panose="02020603050405020304" pitchFamily="18" charset="0"/>
              </a:rPr>
              <a:t>perfomance </a:t>
            </a:r>
            <a:r>
              <a:rPr lang="" altLang="en-US" sz="3400" dirty="0" smtClean="0">
                <a:latin typeface="Times New Roman" panose="02020603050405020304" pitchFamily="18" charset="0"/>
                <a:cs typeface="Times New Roman" panose="02020603050405020304" pitchFamily="18" charset="0"/>
              </a:rPr>
              <a:t> of FBMC modulation technique in </a:t>
            </a:r>
            <a:r>
              <a:rPr lang="" altLang="en-US" sz="3400" dirty="0">
                <a:latin typeface="Times New Roman" panose="02020603050405020304" pitchFamily="18" charset="0"/>
                <a:cs typeface="Times New Roman" panose="02020603050405020304" pitchFamily="18" charset="0"/>
              </a:rPr>
              <a:t>a </a:t>
            </a:r>
            <a:r>
              <a:rPr lang="" altLang="en-US" sz="3400" dirty="0" smtClean="0">
                <a:latin typeface="Times New Roman" panose="02020603050405020304" pitchFamily="18" charset="0"/>
                <a:cs typeface="Times New Roman" panose="02020603050405020304" pitchFamily="18" charset="0"/>
              </a:rPr>
              <a:t>DVB-T2 system</a:t>
            </a:r>
          </a:p>
          <a:p>
            <a:pPr marL="0" indent="0">
              <a:lnSpc>
                <a:spcPct val="200000"/>
              </a:lnSpc>
              <a:buNone/>
            </a:pPr>
            <a:r>
              <a:rPr lang="en-US" sz="4600" b="1" dirty="0" smtClean="0">
                <a:latin typeface="Times New Roman" panose="02020603050405020304" pitchFamily="18" charset="0"/>
                <a:cs typeface="Times New Roman" panose="02020603050405020304" pitchFamily="18" charset="0"/>
              </a:rPr>
              <a:t>S</a:t>
            </a:r>
            <a:r>
              <a:rPr lang="" sz="4600" b="1" dirty="0" smtClean="0">
                <a:latin typeface="Times New Roman" panose="02020603050405020304" pitchFamily="18" charset="0"/>
                <a:cs typeface="Times New Roman" panose="02020603050405020304" pitchFamily="18" charset="0"/>
              </a:rPr>
              <a:t>pecific objectives</a:t>
            </a:r>
          </a:p>
          <a:p>
            <a:pPr>
              <a:lnSpc>
                <a:spcPct val="200000"/>
              </a:lnSpc>
              <a:buFont typeface="Wingdings" panose="05000000000000000000" pitchFamily="2" charset="2"/>
              <a:buChar char="Ø"/>
            </a:pPr>
            <a:r>
              <a:rPr lang="" altLang="en-US" sz="3400" dirty="0" smtClean="0">
                <a:latin typeface="Times New Roman" panose="02020603050405020304" pitchFamily="18" charset="0"/>
                <a:cs typeface="Times New Roman" panose="02020603050405020304" pitchFamily="18" charset="0"/>
              </a:rPr>
              <a:t>To research on OFDM existing algorithm in DVB-T2</a:t>
            </a:r>
          </a:p>
          <a:p>
            <a:pPr>
              <a:lnSpc>
                <a:spcPct val="200000"/>
              </a:lnSpc>
              <a:buFont typeface="Wingdings" panose="05000000000000000000" pitchFamily="2" charset="2"/>
              <a:buChar char="Ø"/>
            </a:pPr>
            <a:r>
              <a:rPr lang="" altLang="en-US" sz="3400" dirty="0" smtClean="0">
                <a:latin typeface="Times New Roman" panose="02020603050405020304" pitchFamily="18" charset="0"/>
                <a:cs typeface="Times New Roman" panose="02020603050405020304" pitchFamily="18" charset="0"/>
              </a:rPr>
              <a:t>To </a:t>
            </a:r>
            <a:r>
              <a:rPr lang="" altLang="en-US" sz="3400" dirty="0">
                <a:latin typeface="Times New Roman" panose="02020603050405020304" pitchFamily="18" charset="0"/>
                <a:cs typeface="Times New Roman" panose="02020603050405020304" pitchFamily="18" charset="0"/>
              </a:rPr>
              <a:t>develop an FBMC algorithm</a:t>
            </a:r>
          </a:p>
          <a:p>
            <a:pPr>
              <a:lnSpc>
                <a:spcPct val="200000"/>
              </a:lnSpc>
              <a:buFont typeface="Wingdings" panose="05000000000000000000" pitchFamily="2" charset="2"/>
              <a:buChar char="Ø"/>
            </a:pPr>
            <a:r>
              <a:rPr lang="" altLang="en-US" sz="3400" dirty="0" smtClean="0">
                <a:latin typeface="Times New Roman" panose="02020603050405020304" pitchFamily="18" charset="0"/>
                <a:cs typeface="Times New Roman" panose="02020603050405020304" pitchFamily="18" charset="0"/>
              </a:rPr>
              <a:t>To simulate OFDM and FBMC algorithms</a:t>
            </a:r>
          </a:p>
          <a:p>
            <a:pPr>
              <a:lnSpc>
                <a:spcPct val="200000"/>
              </a:lnSpc>
              <a:buFont typeface="Wingdings" panose="05000000000000000000" pitchFamily="2" charset="2"/>
              <a:buChar char="Ø"/>
            </a:pPr>
            <a:r>
              <a:rPr lang="" altLang="en-US" sz="3400" dirty="0" smtClean="0">
                <a:latin typeface="Times New Roman" panose="02020603050405020304" pitchFamily="18" charset="0"/>
                <a:cs typeface="Times New Roman" panose="02020603050405020304" pitchFamily="18" charset="0"/>
              </a:rPr>
              <a:t>To </a:t>
            </a:r>
            <a:r>
              <a:rPr lang="" altLang="en-US" sz="3400" dirty="0">
                <a:latin typeface="Times New Roman" panose="02020603050405020304" pitchFamily="18" charset="0"/>
                <a:cs typeface="Times New Roman" panose="02020603050405020304" pitchFamily="18" charset="0"/>
              </a:rPr>
              <a:t>compare OFDM and the developed FBMC </a:t>
            </a:r>
            <a:r>
              <a:rPr lang="" altLang="en-US" sz="3400" dirty="0" smtClean="0">
                <a:latin typeface="Times New Roman" panose="02020603050405020304" pitchFamily="18" charset="0"/>
                <a:cs typeface="Times New Roman" panose="02020603050405020304" pitchFamily="18" charset="0"/>
              </a:rPr>
              <a:t>algorithms</a:t>
            </a:r>
            <a:endParaRPr lang="" altLang="en-US" sz="3400" dirty="0">
              <a:latin typeface="Times New Roman" panose="02020603050405020304" pitchFamily="18" charset="0"/>
              <a:cs typeface="Times New Roman" panose="02020603050405020304" pitchFamily="18" charset="0"/>
            </a:endParaRPr>
          </a:p>
          <a:p>
            <a:pPr marL="0" indent="0">
              <a:lnSpc>
                <a:spcPct val="200000"/>
              </a:lnSpc>
              <a:buNone/>
            </a:pPr>
            <a:endParaRPr lang="" sz="3300" dirty="0" smtClean="0">
              <a:latin typeface="Times New Roman" panose="02020603050405020304" pitchFamily="18" charset="0"/>
              <a:cs typeface="Times New Roman" panose="02020603050405020304" pitchFamily="18" charset="0"/>
            </a:endParaRPr>
          </a:p>
          <a:p>
            <a:pPr marL="0" indent="0">
              <a:lnSpc>
                <a:spcPct val="200000"/>
              </a:lnSpc>
              <a:buNone/>
            </a:pPr>
            <a:endParaRPr lang="en-US" sz="2400" dirty="0" smtClean="0">
              <a:latin typeface="Times New Roman" panose="02020603050405020304" pitchFamily="18" charset="0"/>
              <a:cs typeface="Times New Roman" panose="02020603050405020304" pitchFamily="18" charset="0"/>
            </a:endParaRPr>
          </a:p>
          <a:p>
            <a:pPr>
              <a:lnSpc>
                <a:spcPct val="200000"/>
              </a:lnSpc>
            </a:pPr>
            <a:endParaRPr lang="en-US" sz="2400" dirty="0">
              <a:latin typeface="Times New Roman" panose="02020603050405020304" pitchFamily="18" charset="0"/>
              <a:cs typeface="Times New Roman" panose="02020603050405020304" pitchFamily="18" charset="0"/>
            </a:endParaRPr>
          </a:p>
          <a:p>
            <a:pPr>
              <a:lnSpc>
                <a:spcPct val="20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029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15744"/>
            <a:ext cx="10515600" cy="563130"/>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Literature Review</a:t>
            </a:r>
            <a:endParaRPr lang="en-US" sz="32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838201" y="671237"/>
            <a:ext cx="10515600"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700" dirty="0">
                <a:latin typeface="Times New Roman" panose="02020603050405020304" pitchFamily="18" charset="0"/>
                <a:cs typeface="Times New Roman" panose="02020603050405020304" pitchFamily="18" charset="0"/>
              </a:rPr>
              <a:t>Performance analysis of FBMC and OFDM in communication systems" by S. Khan et al. (2022) provides a comprehensive performance analysis of FBMC and OFDM techniques in different communication systems. The study concludes that FBMC has a better spectral efficiency and higher resilience to multipath fading compared to OFDM</a:t>
            </a:r>
            <a:r>
              <a:rPr lang="en-US" sz="1700" dirty="0" smtClean="0">
                <a:latin typeface="Times New Roman" panose="02020603050405020304" pitchFamily="18" charset="0"/>
                <a:cs typeface="Times New Roman" panose="02020603050405020304" pitchFamily="18" charset="0"/>
              </a:rPr>
              <a:t>.</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"Performance Comparison of OFDM and FBMC Techniques for DVB-T2 Standard" by R. K. Singh and A. Kumar (2021) compares the performance of OFDM and FBMC modulation techniques in the DVB-T2 standard. The study concludes that FBMC outperforms OFDM in terms of BER and PSD, particularly in low signal-to-noise ratio (SNR) </a:t>
            </a:r>
            <a:r>
              <a:rPr lang="en-US" sz="1700" dirty="0" smtClean="0">
                <a:latin typeface="Times New Roman" panose="02020603050405020304" pitchFamily="18" charset="0"/>
                <a:cs typeface="Times New Roman" panose="02020603050405020304" pitchFamily="18" charset="0"/>
              </a:rPr>
              <a:t>scenarios</a:t>
            </a:r>
          </a:p>
          <a:p>
            <a:r>
              <a:rPr lang="en-US" sz="1700" dirty="0" smtClean="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"Performance Comparison of FBMC and OFDM for Cognitive Radio Networks" by M. </a:t>
            </a:r>
            <a:r>
              <a:rPr lang="en-US" sz="1700" dirty="0" err="1">
                <a:latin typeface="Times New Roman" panose="02020603050405020304" pitchFamily="18" charset="0"/>
                <a:cs typeface="Times New Roman" panose="02020603050405020304" pitchFamily="18" charset="0"/>
              </a:rPr>
              <a:t>Alizadeh</a:t>
            </a:r>
            <a:r>
              <a:rPr lang="en-US" sz="1700" dirty="0">
                <a:latin typeface="Times New Roman" panose="02020603050405020304" pitchFamily="18" charset="0"/>
                <a:cs typeface="Times New Roman" panose="02020603050405020304" pitchFamily="18" charset="0"/>
              </a:rPr>
              <a:t> and S. M. S. </a:t>
            </a:r>
            <a:r>
              <a:rPr lang="en-US" sz="1700" dirty="0" err="1">
                <a:latin typeface="Times New Roman" panose="02020603050405020304" pitchFamily="18" charset="0"/>
                <a:cs typeface="Times New Roman" panose="02020603050405020304" pitchFamily="18" charset="0"/>
              </a:rPr>
              <a:t>Movahhedinia</a:t>
            </a:r>
            <a:r>
              <a:rPr lang="en-US" sz="1700" dirty="0">
                <a:latin typeface="Times New Roman" panose="02020603050405020304" pitchFamily="18" charset="0"/>
                <a:cs typeface="Times New Roman" panose="02020603050405020304" pitchFamily="18" charset="0"/>
              </a:rPr>
              <a:t> (2020) compares the performance of FBMC and OFDM modulation techniques in Cognitive Radio Networks (CRNs). The study concludes that FBMC outperforms OFDM in terms of BER and PSD, particularly in crowded spectrum scenarios</a:t>
            </a:r>
            <a:r>
              <a:rPr lang="en-US" sz="1700" dirty="0" smtClean="0">
                <a:latin typeface="Times New Roman" panose="02020603050405020304" pitchFamily="18" charset="0"/>
                <a:cs typeface="Times New Roman" panose="02020603050405020304" pitchFamily="18" charset="0"/>
              </a:rPr>
              <a:t>.</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"Performance Analysis of OFDM and FBMC Techniques in Wireless Communications" by M. A. Al-</a:t>
            </a:r>
            <a:r>
              <a:rPr lang="en-US" sz="1700" dirty="0" err="1">
                <a:latin typeface="Times New Roman" panose="02020603050405020304" pitchFamily="18" charset="0"/>
                <a:cs typeface="Times New Roman" panose="02020603050405020304" pitchFamily="18" charset="0"/>
              </a:rPr>
              <a:t>Aboodi</a:t>
            </a:r>
            <a:r>
              <a:rPr lang="en-US" sz="1700" dirty="0">
                <a:latin typeface="Times New Roman" panose="02020603050405020304" pitchFamily="18" charset="0"/>
                <a:cs typeface="Times New Roman" panose="02020603050405020304" pitchFamily="18" charset="0"/>
              </a:rPr>
              <a:t> et al. (2019) provides a performance analysis of OFDM and FBMC techniques in wireless communication systems. The study concludes that FBMC has better spectral efficiency and higher resilience to frequency-selective fading compared to OFDM</a:t>
            </a:r>
            <a:r>
              <a:rPr lang="en-US" sz="1700" dirty="0" smtClean="0">
                <a:latin typeface="Times New Roman" panose="02020603050405020304" pitchFamily="18" charset="0"/>
                <a:cs typeface="Times New Roman" panose="02020603050405020304" pitchFamily="18" charset="0"/>
              </a:rPr>
              <a:t>.</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"Performance Comparison of FBMC and OFDM in MIMO Systems" by W. </a:t>
            </a:r>
            <a:r>
              <a:rPr lang="en-US" sz="1700" dirty="0" err="1">
                <a:latin typeface="Times New Roman" panose="02020603050405020304" pitchFamily="18" charset="0"/>
                <a:cs typeface="Times New Roman" panose="02020603050405020304" pitchFamily="18" charset="0"/>
              </a:rPr>
              <a:t>Jia</a:t>
            </a:r>
            <a:r>
              <a:rPr lang="en-US" sz="1700" dirty="0">
                <a:latin typeface="Times New Roman" panose="02020603050405020304" pitchFamily="18" charset="0"/>
                <a:cs typeface="Times New Roman" panose="02020603050405020304" pitchFamily="18" charset="0"/>
              </a:rPr>
              <a:t> et al. (2018) compares the performance of FBMC and OFDM modulation techniques in Multiple-Input Multiple-Output (MIMO) systems. The study concludes that FBMC outperforms OFDM in terms of MSE, particularly in high mobility scenarios</a:t>
            </a:r>
            <a:r>
              <a:rPr lang="en-US" sz="1700" dirty="0" smtClean="0">
                <a:latin typeface="Times New Roman" panose="02020603050405020304" pitchFamily="18" charset="0"/>
                <a:cs typeface="Times New Roman" panose="02020603050405020304" pitchFamily="18" charset="0"/>
              </a:rPr>
              <a:t>.</a:t>
            </a:r>
          </a:p>
        </p:txBody>
      </p:sp>
      <p:sp>
        <p:nvSpPr>
          <p:cNvPr id="5" name="AutoShape 2" descr="data:image/svg+xml,%3csvg%20xmlns=%27http://www.w3.org/2000/svg%27%20version=%271.1%27%20width=%2730%27%20height=%2730%27/%3e"/>
          <p:cNvSpPr>
            <a:spLocks noChangeAspect="1" noChangeArrowheads="1"/>
          </p:cNvSpPr>
          <p:nvPr/>
        </p:nvSpPr>
        <p:spPr bwMode="auto">
          <a:xfrm>
            <a:off x="155575" y="-17065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3" descr="kwoba fredrick"/>
          <p:cNvSpPr>
            <a:spLocks noChangeAspect="1" noChangeArrowheads="1"/>
          </p:cNvSpPr>
          <p:nvPr/>
        </p:nvSpPr>
        <p:spPr bwMode="auto">
          <a:xfrm>
            <a:off x="285750" y="-17065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data:image/svg+xml,%3csvg%20xmlns=%27http://www.w3.org/2000/svg%27%20version=%271.1%27%20width=%2730%27%20height=%2730%27/%3e"/>
          <p:cNvSpPr>
            <a:spLocks noChangeAspect="1" noChangeArrowheads="1"/>
          </p:cNvSpPr>
          <p:nvPr/>
        </p:nvSpPr>
        <p:spPr bwMode="auto">
          <a:xfrm>
            <a:off x="158750" y="2916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kwoba fredrick"/>
          <p:cNvSpPr>
            <a:spLocks noChangeAspect="1" noChangeArrowheads="1"/>
          </p:cNvSpPr>
          <p:nvPr/>
        </p:nvSpPr>
        <p:spPr bwMode="auto">
          <a:xfrm>
            <a:off x="292100" y="2916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9502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Justification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200000"/>
              </a:lnSpc>
              <a:buFont typeface="Wingdings" panose="05000000000000000000" pitchFamily="2" charset="2"/>
              <a:buChar char="Ø"/>
            </a:pPr>
            <a:r>
              <a:rPr lang="" altLang="en-US" sz="2400" dirty="0" smtClean="0">
                <a:latin typeface="Times New Roman" panose="02020603050405020304" pitchFamily="18" charset="0"/>
                <a:cs typeface="Times New Roman" panose="02020603050405020304" pitchFamily="18" charset="0"/>
              </a:rPr>
              <a:t> FBMC </a:t>
            </a:r>
            <a:r>
              <a:rPr lang="" altLang="en-US" sz="2400" dirty="0">
                <a:latin typeface="Times New Roman" panose="02020603050405020304" pitchFamily="18" charset="0"/>
                <a:cs typeface="Times New Roman" panose="02020603050405020304" pitchFamily="18" charset="0"/>
              </a:rPr>
              <a:t>uses </a:t>
            </a:r>
            <a:r>
              <a:rPr lang="" altLang="en-US" sz="2400" dirty="0" smtClean="0">
                <a:latin typeface="Times New Roman" panose="02020603050405020304" pitchFamily="18" charset="0"/>
                <a:cs typeface="Times New Roman" panose="02020603050405020304" pitchFamily="18" charset="0"/>
              </a:rPr>
              <a:t>technique </a:t>
            </a:r>
            <a:r>
              <a:rPr lang="" altLang="en-US" sz="2400" dirty="0">
                <a:latin typeface="Times New Roman" panose="02020603050405020304" pitchFamily="18" charset="0"/>
                <a:cs typeface="Times New Roman" panose="02020603050405020304" pitchFamily="18" charset="0"/>
              </a:rPr>
              <a:t>and it allows pulse shaping filters</a:t>
            </a:r>
          </a:p>
          <a:p>
            <a:pPr>
              <a:lnSpc>
                <a:spcPct val="200000"/>
              </a:lnSpc>
              <a:buFont typeface="Wingdings" panose="05000000000000000000" pitchFamily="2" charset="2"/>
              <a:buChar char="Ø"/>
            </a:pPr>
            <a:r>
              <a:rPr lang="" altLang="en-US" sz="2400" dirty="0" smtClean="0">
                <a:latin typeface="Times New Roman" panose="02020603050405020304" pitchFamily="18" charset="0"/>
                <a:cs typeface="Times New Roman" panose="02020603050405020304" pitchFamily="18" charset="0"/>
              </a:rPr>
              <a:t> FBMC </a:t>
            </a:r>
            <a:r>
              <a:rPr lang="" altLang="en-US" sz="2400" dirty="0">
                <a:latin typeface="Times New Roman" panose="02020603050405020304" pitchFamily="18" charset="0"/>
                <a:cs typeface="Times New Roman" panose="02020603050405020304" pitchFamily="18" charset="0"/>
              </a:rPr>
              <a:t>has higher side lobe decay compared to OFDM</a:t>
            </a:r>
          </a:p>
          <a:p>
            <a:pPr>
              <a:lnSpc>
                <a:spcPct val="200000"/>
              </a:lnSpc>
              <a:buFont typeface="Wingdings" panose="05000000000000000000" pitchFamily="2" charset="2"/>
              <a:buChar char="Ø"/>
            </a:pPr>
            <a:r>
              <a:rPr lang="" altLang="en-US" sz="2400" dirty="0" smtClean="0">
                <a:latin typeface="Times New Roman" panose="02020603050405020304" pitchFamily="18" charset="0"/>
                <a:cs typeface="Times New Roman" panose="02020603050405020304" pitchFamily="18" charset="0"/>
              </a:rPr>
              <a:t> It </a:t>
            </a:r>
            <a:r>
              <a:rPr lang="" altLang="en-US" sz="2400" dirty="0">
                <a:latin typeface="Times New Roman" panose="02020603050405020304" pitchFamily="18" charset="0"/>
                <a:cs typeface="Times New Roman" panose="02020603050405020304" pitchFamily="18" charset="0"/>
              </a:rPr>
              <a:t>has high bandwidth efficiency</a:t>
            </a:r>
          </a:p>
          <a:p>
            <a:pPr>
              <a:lnSpc>
                <a:spcPct val="200000"/>
              </a:lnSpc>
              <a:buFont typeface="Wingdings" panose="05000000000000000000" pitchFamily="2" charset="2"/>
              <a:buChar char="Ø"/>
            </a:pPr>
            <a:r>
              <a:rPr lang="" altLang="en-US" sz="2400" dirty="0" smtClean="0">
                <a:latin typeface="Times New Roman" panose="02020603050405020304" pitchFamily="18" charset="0"/>
                <a:cs typeface="Times New Roman" panose="02020603050405020304" pitchFamily="18" charset="0"/>
              </a:rPr>
              <a:t> Suitable </a:t>
            </a:r>
            <a:r>
              <a:rPr lang="" altLang="en-US" sz="2400" dirty="0">
                <a:latin typeface="Times New Roman" panose="02020603050405020304" pitchFamily="18" charset="0"/>
                <a:cs typeface="Times New Roman" panose="02020603050405020304" pitchFamily="18" charset="0"/>
              </a:rPr>
              <a:t>for fragmenOQAM modulation ted spectrum for Co-ordinated multipoint</a:t>
            </a:r>
          </a:p>
          <a:p>
            <a:pPr>
              <a:lnSpc>
                <a:spcPct val="200000"/>
              </a:lnSpc>
              <a:buFont typeface="Wingdings" panose="05000000000000000000" pitchFamily="2" charset="2"/>
              <a:buChar char="Ø"/>
            </a:pPr>
            <a:r>
              <a:rPr lang="" altLang="en-US" sz="2400" dirty="0" smtClean="0">
                <a:latin typeface="Times New Roman" panose="02020603050405020304" pitchFamily="18" charset="0"/>
                <a:cs typeface="Times New Roman" panose="02020603050405020304" pitchFamily="18" charset="0"/>
              </a:rPr>
              <a:t> FBMC </a:t>
            </a:r>
            <a:r>
              <a:rPr lang="" altLang="en-US" sz="2400" dirty="0">
                <a:latin typeface="Times New Roman" panose="02020603050405020304" pitchFamily="18" charset="0"/>
                <a:cs typeface="Times New Roman" panose="02020603050405020304" pitchFamily="18" charset="0"/>
              </a:rPr>
              <a:t>is suitable in scenarios which require high mobility than OFDM</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967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18835"/>
          </a:xfrm>
        </p:spPr>
        <p:txBody>
          <a:bodyPr>
            <a:noAutofit/>
          </a:bodyPr>
          <a:lstStyle/>
          <a:p>
            <a:pPr algn="ctr"/>
            <a:r>
              <a:rPr lang="en-US" b="1" dirty="0" smtClean="0">
                <a:latin typeface="Times New Roman" panose="02020603050405020304" pitchFamily="18" charset="0"/>
                <a:cs typeface="Times New Roman" panose="02020603050405020304" pitchFamily="18" charset="0"/>
              </a:rPr>
              <a:t>Significance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55" y="729673"/>
            <a:ext cx="12044218" cy="6040582"/>
          </a:xfrm>
        </p:spPr>
        <p:txBody>
          <a:bodyPr>
            <a:normAutofit fontScale="92500" lnSpcReduction="20000"/>
          </a:bodyPr>
          <a:lstStyle/>
          <a:p>
            <a:pPr marL="0" indent="0">
              <a:lnSpc>
                <a:spcPct val="200000"/>
              </a:lnSpc>
              <a:buNone/>
            </a:pPr>
            <a:r>
              <a:rPr lang="en-US" sz="2400" dirty="0" smtClean="0">
                <a:latin typeface="Times New Roman" panose="02020603050405020304" pitchFamily="18" charset="0"/>
                <a:cs typeface="Times New Roman" panose="02020603050405020304" pitchFamily="18" charset="0"/>
              </a:rPr>
              <a:t>Once the technique is implemented in DVB-T2, the following can be achieved</a:t>
            </a:r>
          </a:p>
          <a:p>
            <a:pPr>
              <a:lnSpc>
                <a:spcPct val="200000"/>
              </a:lnSpc>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DVB-T2 systems, FBMC can be used to achieve higher data rates and better performance, especially in environments with severe multipath fading.</a:t>
            </a:r>
          </a:p>
          <a:p>
            <a:pPr>
              <a:lnSpc>
                <a:spcPct val="200000"/>
              </a:lnSpc>
            </a:pPr>
            <a:r>
              <a:rPr lang="en-US" sz="2400" dirty="0">
                <a:latin typeface="Times New Roman" panose="02020603050405020304" pitchFamily="18" charset="0"/>
                <a:cs typeface="Times New Roman" panose="02020603050405020304" pitchFamily="18" charset="0"/>
              </a:rPr>
              <a:t>FBMC provides more flexibility in channel allocation and waveform design, which is useful in dynamic spectrum access scenarios.</a:t>
            </a:r>
          </a:p>
          <a:p>
            <a:pPr>
              <a:lnSpc>
                <a:spcPct val="200000"/>
              </a:lnSpc>
            </a:pPr>
            <a:r>
              <a:rPr lang="en-US" sz="2400" dirty="0">
                <a:latin typeface="Times New Roman" panose="02020603050405020304" pitchFamily="18" charset="0"/>
                <a:cs typeface="Times New Roman" panose="02020603050405020304" pitchFamily="18" charset="0"/>
              </a:rPr>
              <a:t>FBMC-based DVB-T2 systems have the potential to deliver better quality of service, especially for mobile TV applications.</a:t>
            </a:r>
          </a:p>
          <a:p>
            <a:pPr>
              <a:lnSpc>
                <a:spcPct val="200000"/>
              </a:lnSpc>
            </a:pPr>
            <a:r>
              <a:rPr lang="en-US" sz="2400" dirty="0">
                <a:latin typeface="Times New Roman" panose="02020603050405020304" pitchFamily="18" charset="0"/>
                <a:cs typeface="Times New Roman" panose="02020603050405020304" pitchFamily="18" charset="0"/>
              </a:rPr>
              <a:t>Overall, FBMC is a promising technology for future wireless communication systems, including DVB-T2 systems.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522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58981"/>
          </a:xfrm>
        </p:spPr>
        <p:txBody>
          <a:bodyPr>
            <a:normAutofit/>
          </a:bodyPr>
          <a:lstStyle/>
          <a:p>
            <a:pPr algn="ctr"/>
            <a:r>
              <a:rPr lang="en-US" b="1" dirty="0" smtClean="0"/>
              <a:t>Scope of the project</a:t>
            </a:r>
            <a:endParaRPr lang="en-US" b="1" dirty="0"/>
          </a:p>
        </p:txBody>
      </p:sp>
      <p:sp>
        <p:nvSpPr>
          <p:cNvPr id="4" name="Rectangle 3"/>
          <p:cNvSpPr/>
          <p:nvPr/>
        </p:nvSpPr>
        <p:spPr>
          <a:xfrm>
            <a:off x="0" y="858982"/>
            <a:ext cx="12192000" cy="3785652"/>
          </a:xfrm>
          <a:prstGeom prst="rect">
            <a:avLst/>
          </a:prstGeom>
        </p:spPr>
        <p:txBody>
          <a:bodyPr wrap="square">
            <a:spAutoFit/>
          </a:bodyPr>
          <a:lstStyle/>
          <a:p>
            <a:pPr>
              <a:lnSpc>
                <a:spcPct val="200000"/>
              </a:lnSpc>
            </a:pPr>
            <a:r>
              <a:rPr lang="en-US" sz="2400" dirty="0" smtClean="0">
                <a:solidFill>
                  <a:srgbClr val="374151"/>
                </a:solidFill>
                <a:latin typeface="Times New Roman" panose="02020603050405020304" pitchFamily="18" charset="0"/>
                <a:cs typeface="Times New Roman" panose="02020603050405020304" pitchFamily="18" charset="0"/>
              </a:rPr>
              <a:t>	Conducting </a:t>
            </a:r>
            <a:r>
              <a:rPr lang="en-US" sz="2400" dirty="0">
                <a:solidFill>
                  <a:srgbClr val="374151"/>
                </a:solidFill>
                <a:latin typeface="Times New Roman" panose="02020603050405020304" pitchFamily="18" charset="0"/>
                <a:cs typeface="Times New Roman" panose="02020603050405020304" pitchFamily="18" charset="0"/>
              </a:rPr>
              <a:t>a comparative study between FBMC and OFDM in DVB-T2 systems using simulation tools. The study </a:t>
            </a:r>
            <a:r>
              <a:rPr lang="en-US" sz="2400" dirty="0" smtClean="0">
                <a:solidFill>
                  <a:srgbClr val="374151"/>
                </a:solidFill>
                <a:latin typeface="Times New Roman" panose="02020603050405020304" pitchFamily="18" charset="0"/>
                <a:cs typeface="Times New Roman" panose="02020603050405020304" pitchFamily="18" charset="0"/>
              </a:rPr>
              <a:t> focuses </a:t>
            </a:r>
            <a:r>
              <a:rPr lang="en-US" sz="2400" dirty="0">
                <a:solidFill>
                  <a:srgbClr val="374151"/>
                </a:solidFill>
                <a:latin typeface="Times New Roman" panose="02020603050405020304" pitchFamily="18" charset="0"/>
                <a:cs typeface="Times New Roman" panose="02020603050405020304" pitchFamily="18" charset="0"/>
              </a:rPr>
              <a:t>on evaluating the performance of FBMC in terms </a:t>
            </a:r>
            <a:r>
              <a:rPr lang="en-US" sz="2400" dirty="0" smtClean="0">
                <a:solidFill>
                  <a:srgbClr val="374151"/>
                </a:solidFill>
                <a:latin typeface="Times New Roman" panose="02020603050405020304" pitchFamily="18" charset="0"/>
                <a:cs typeface="Times New Roman" panose="02020603050405020304" pitchFamily="18" charset="0"/>
              </a:rPr>
              <a:t>of SNR, </a:t>
            </a:r>
            <a:r>
              <a:rPr lang="en-US" sz="2400" dirty="0">
                <a:solidFill>
                  <a:srgbClr val="374151"/>
                </a:solidFill>
                <a:latin typeface="Times New Roman" panose="02020603050405020304" pitchFamily="18" charset="0"/>
                <a:cs typeface="Times New Roman" panose="02020603050405020304" pitchFamily="18" charset="0"/>
              </a:rPr>
              <a:t>MSE, PSD, and BER and comparing it with that of OFDM. </a:t>
            </a:r>
            <a:endParaRPr lang="en-US" sz="2400" dirty="0" smtClean="0">
              <a:solidFill>
                <a:srgbClr val="374151"/>
              </a:solidFill>
              <a:latin typeface="Times New Roman" panose="02020603050405020304" pitchFamily="18" charset="0"/>
              <a:cs typeface="Times New Roman" panose="02020603050405020304" pitchFamily="18" charset="0"/>
            </a:endParaRPr>
          </a:p>
          <a:p>
            <a:pPr>
              <a:lnSpc>
                <a:spcPct val="200000"/>
              </a:lnSpc>
            </a:pPr>
            <a:r>
              <a:rPr lang="en-US" sz="2400" dirty="0" smtClean="0">
                <a:solidFill>
                  <a:srgbClr val="374151"/>
                </a:solidFill>
                <a:latin typeface="Times New Roman" panose="02020603050405020304" pitchFamily="18" charset="0"/>
                <a:cs typeface="Times New Roman" panose="02020603050405020304" pitchFamily="18" charset="0"/>
              </a:rPr>
              <a:t>	The </a:t>
            </a:r>
            <a:r>
              <a:rPr lang="en-US" sz="2400" dirty="0">
                <a:solidFill>
                  <a:srgbClr val="374151"/>
                </a:solidFill>
                <a:latin typeface="Times New Roman" panose="02020603050405020304" pitchFamily="18" charset="0"/>
                <a:cs typeface="Times New Roman" panose="02020603050405020304" pitchFamily="18" charset="0"/>
              </a:rPr>
              <a:t>project </a:t>
            </a:r>
            <a:r>
              <a:rPr lang="en-US" sz="2400" dirty="0" smtClean="0">
                <a:solidFill>
                  <a:srgbClr val="374151"/>
                </a:solidFill>
                <a:latin typeface="Times New Roman" panose="02020603050405020304" pitchFamily="18" charset="0"/>
                <a:cs typeface="Times New Roman" panose="02020603050405020304" pitchFamily="18" charset="0"/>
              </a:rPr>
              <a:t> </a:t>
            </a:r>
            <a:r>
              <a:rPr lang="en-US" sz="2400" dirty="0">
                <a:solidFill>
                  <a:srgbClr val="374151"/>
                </a:solidFill>
                <a:latin typeface="Times New Roman" panose="02020603050405020304" pitchFamily="18" charset="0"/>
                <a:cs typeface="Times New Roman" panose="02020603050405020304" pitchFamily="18" charset="0"/>
              </a:rPr>
              <a:t>also </a:t>
            </a:r>
            <a:r>
              <a:rPr lang="en-US" sz="2400" dirty="0" smtClean="0">
                <a:solidFill>
                  <a:srgbClr val="374151"/>
                </a:solidFill>
                <a:latin typeface="Times New Roman" panose="02020603050405020304" pitchFamily="18" charset="0"/>
                <a:cs typeface="Times New Roman" panose="02020603050405020304" pitchFamily="18" charset="0"/>
              </a:rPr>
              <a:t>analyzes </a:t>
            </a:r>
            <a:r>
              <a:rPr lang="en-US" sz="2400" dirty="0">
                <a:solidFill>
                  <a:srgbClr val="374151"/>
                </a:solidFill>
                <a:latin typeface="Times New Roman" panose="02020603050405020304" pitchFamily="18" charset="0"/>
                <a:cs typeface="Times New Roman" panose="02020603050405020304" pitchFamily="18" charset="0"/>
              </a:rPr>
              <a:t>the advantages and limitations of FBMC and determine if it can be a better alternative to OFDM in DVB-T2 systems</a:t>
            </a:r>
            <a:r>
              <a:rPr lang="en-US" dirty="0" smtClean="0">
                <a:solidFill>
                  <a:srgbClr val="374151"/>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646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5052</TotalTime>
  <Words>1796</Words>
  <Application>Microsoft Office PowerPoint</Application>
  <PresentationFormat>Widescreen</PresentationFormat>
  <Paragraphs>134</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Times New Roman</vt:lpstr>
      <vt:lpstr>Wingdings</vt:lpstr>
      <vt:lpstr>Office Theme</vt:lpstr>
      <vt:lpstr>KYAMBOGO                    UNIVERSITY FACULTY  OF ENGINEERING DEPARTMENT OF ELECTRICAL AND ELECTRONICS BACHELOR OF ENGINEERING IN TELECOMMUNICATIONS ENGINEERING  FINAL YEAR PROJECT PRESENTATION SLIDES  PRESENTED BY: MBOGO ABDULWAHABU  19/U/ETD/18425/GV  KWOBA FREDRICK          18/U/ETE/10180/PE  SUPERVISOR:MR.KAGUDDE ABBAS </vt:lpstr>
      <vt:lpstr>Project Title</vt:lpstr>
      <vt:lpstr>INTRODUCTION</vt:lpstr>
      <vt:lpstr>Problem Statement</vt:lpstr>
      <vt:lpstr>Objectives</vt:lpstr>
      <vt:lpstr>Literature Review</vt:lpstr>
      <vt:lpstr>Justification</vt:lpstr>
      <vt:lpstr>Significance</vt:lpstr>
      <vt:lpstr>Scope of the project</vt:lpstr>
      <vt:lpstr>Methodology</vt:lpstr>
      <vt:lpstr>Methodology cont’d</vt:lpstr>
      <vt:lpstr>PSD,MSE and BER measurements-OFDM</vt:lpstr>
      <vt:lpstr>PSD,MSE and BER measurements-FBMC</vt:lpstr>
      <vt:lpstr>Formulas For : BER, PSD, MSE And SNR</vt:lpstr>
      <vt:lpstr>Results and Discussions</vt:lpstr>
      <vt:lpstr>Results and discussions</vt:lpstr>
      <vt:lpstr>Results and discussions</vt:lpstr>
      <vt:lpstr>Conclusions and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KYAMBOGO            UNIVERSITY FACULTY  OF ENGINEERING  A STUDY OF FBMC MODULATION TECHNIQUE IN DVB-T2 IN COMPARISON WITH THE NATIVE OFDM MODULATION TECHNIQUE BASED ON MSE, PSD AND BER  PRESENTED BY: MBOGO ABDULWAHABU         19/U/ETD/18425/GV           KWOBA FREDRICK                   18/U/ETE/10180/PE</dc:title>
  <dc:creator>OUMASONS</dc:creator>
  <cp:lastModifiedBy>OUMASONS</cp:lastModifiedBy>
  <cp:revision>178</cp:revision>
  <dcterms:created xsi:type="dcterms:W3CDTF">2023-03-10T02:36:58Z</dcterms:created>
  <dcterms:modified xsi:type="dcterms:W3CDTF">2023-03-21T09:03:40Z</dcterms:modified>
</cp:coreProperties>
</file>