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1" r:id="rId5"/>
    <p:sldId id="260" r:id="rId6"/>
    <p:sldId id="266" r:id="rId7"/>
    <p:sldId id="267" r:id="rId8"/>
    <p:sldId id="263" r:id="rId9"/>
    <p:sldId id="264" r:id="rId10"/>
    <p:sldId id="265"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1" autoAdjust="0"/>
    <p:restoredTop sz="94660"/>
  </p:normalViewPr>
  <p:slideViewPr>
    <p:cSldViewPr>
      <p:cViewPr varScale="1">
        <p:scale>
          <a:sx n="69" d="100"/>
          <a:sy n="69" d="100"/>
        </p:scale>
        <p:origin x="127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167CC-D462-4093-B16E-489D83CE3E89}" type="datetimeFigureOut">
              <a:rPr lang="en-US" smtClean="0"/>
              <a:t>6/14/2022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A77315-16A0-4F75-9DF9-EBB51EC7D013}" type="slidenum">
              <a:rPr lang="en-US" smtClean="0"/>
              <a:t>‹#›</a:t>
            </a:fld>
            <a:endParaRPr lang="en-US" dirty="0"/>
          </a:p>
        </p:txBody>
      </p:sp>
    </p:spTree>
    <p:extLst>
      <p:ext uri="{BB962C8B-B14F-4D97-AF65-F5344CB8AC3E}">
        <p14:creationId xmlns:p14="http://schemas.microsoft.com/office/powerpoint/2010/main" val="401511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077200" cy="6019799"/>
          </a:xfrm>
        </p:spPr>
        <p:txBody>
          <a:bodyPr>
            <a:normAutofit/>
          </a:bodyPr>
          <a:lstStyle/>
          <a:p>
            <a:r>
              <a:rPr lang="en-US" sz="3100" b="1" dirty="0" smtClean="0">
                <a:latin typeface="Times New Roman" panose="02020603050405020304" pitchFamily="18" charset="0"/>
                <a:cs typeface="Times New Roman" panose="02020603050405020304" pitchFamily="18" charset="0"/>
              </a:rPr>
              <a:t>KYAMBOGO                             UNIVERSITY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DEPARTMENT OF ELECTRICAL AND ELECTRONICS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BACHELOR OF ENGINEERING IN TELECOMMUNICATIONS ENGINEERING</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GROUP MEMBERS(YEAR III)</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03967698"/>
              </p:ext>
            </p:extLst>
          </p:nvPr>
        </p:nvGraphicFramePr>
        <p:xfrm>
          <a:off x="1524000" y="4572000"/>
          <a:ext cx="6705600" cy="169678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599506">
                <a:tc>
                  <a:txBody>
                    <a:bodyPr/>
                    <a:lstStyle/>
                    <a:p>
                      <a:r>
                        <a:rPr lang="en-US" dirty="0" smtClean="0"/>
                        <a:t>S/N</a:t>
                      </a:r>
                      <a:endParaRPr lang="en-US" dirty="0"/>
                    </a:p>
                  </a:txBody>
                  <a:tcPr/>
                </a:tc>
                <a:tc>
                  <a:txBody>
                    <a:bodyPr/>
                    <a:lstStyle/>
                    <a:p>
                      <a:r>
                        <a:rPr lang="en-US" dirty="0" smtClean="0"/>
                        <a:t>NAME</a:t>
                      </a:r>
                      <a:endParaRPr lang="en-US" dirty="0"/>
                    </a:p>
                  </a:txBody>
                  <a:tcPr/>
                </a:tc>
                <a:tc>
                  <a:txBody>
                    <a:bodyPr/>
                    <a:lstStyle/>
                    <a:p>
                      <a:r>
                        <a:rPr lang="en-US" dirty="0" smtClean="0"/>
                        <a:t>REGISTRATION NUMBER</a:t>
                      </a:r>
                      <a:endParaRPr lang="en-US" dirty="0"/>
                    </a:p>
                  </a:txBody>
                  <a:tcPr/>
                </a:tc>
                <a:extLst>
                  <a:ext uri="{0D108BD9-81ED-4DB2-BD59-A6C34878D82A}">
                    <a16:rowId xmlns:a16="http://schemas.microsoft.com/office/drawing/2014/main" val="10000"/>
                  </a:ext>
                </a:extLst>
              </a:tr>
              <a:tr h="364700">
                <a:tc>
                  <a:txBody>
                    <a:bodyPr/>
                    <a:lstStyle/>
                    <a:p>
                      <a:r>
                        <a:rPr lang="en-US" dirty="0" smtClean="0"/>
                        <a:t>1</a:t>
                      </a:r>
                      <a:endParaRPr lang="en-US" dirty="0"/>
                    </a:p>
                  </a:txBody>
                  <a:tcPr/>
                </a:tc>
                <a:tc>
                  <a:txBody>
                    <a:bodyPr/>
                    <a:lstStyle/>
                    <a:p>
                      <a:r>
                        <a:rPr lang="en-US" dirty="0" smtClean="0"/>
                        <a:t>KWOBA FREDRICK</a:t>
                      </a:r>
                      <a:endParaRPr lang="en-US" dirty="0"/>
                    </a:p>
                  </a:txBody>
                  <a:tcPr/>
                </a:tc>
                <a:tc>
                  <a:txBody>
                    <a:bodyPr/>
                    <a:lstStyle/>
                    <a:p>
                      <a:r>
                        <a:rPr lang="en-US" dirty="0" smtClean="0"/>
                        <a:t>18/U/ETE/10180/PE</a:t>
                      </a:r>
                      <a:endParaRPr lang="en-US" dirty="0"/>
                    </a:p>
                  </a:txBody>
                  <a:tcPr/>
                </a:tc>
                <a:extLst>
                  <a:ext uri="{0D108BD9-81ED-4DB2-BD59-A6C34878D82A}">
                    <a16:rowId xmlns:a16="http://schemas.microsoft.com/office/drawing/2014/main" val="10001"/>
                  </a:ext>
                </a:extLst>
              </a:tr>
              <a:tr h="364700">
                <a:tc>
                  <a:txBody>
                    <a:bodyPr/>
                    <a:lstStyle/>
                    <a:p>
                      <a:r>
                        <a:rPr lang="en-US" dirty="0" smtClean="0"/>
                        <a:t>2</a:t>
                      </a:r>
                      <a:endParaRPr lang="en-US" dirty="0"/>
                    </a:p>
                  </a:txBody>
                  <a:tcPr/>
                </a:tc>
                <a:tc>
                  <a:txBody>
                    <a:bodyPr/>
                    <a:lstStyle/>
                    <a:p>
                      <a:r>
                        <a:rPr lang="en-US" dirty="0" smtClean="0"/>
                        <a:t>SSOZI JOSEPH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18/U/ETE/10199/PE</a:t>
                      </a:r>
                    </a:p>
                  </a:txBody>
                  <a:tcPr/>
                </a:tc>
                <a:extLst>
                  <a:ext uri="{0D108BD9-81ED-4DB2-BD59-A6C34878D82A}">
                    <a16:rowId xmlns:a16="http://schemas.microsoft.com/office/drawing/2014/main" val="10002"/>
                  </a:ext>
                </a:extLst>
              </a:tr>
              <a:tr h="364700">
                <a:tc>
                  <a:txBody>
                    <a:bodyPr/>
                    <a:lstStyle/>
                    <a:p>
                      <a:r>
                        <a:rPr lang="en-US" dirty="0" smtClean="0"/>
                        <a:t>3</a:t>
                      </a:r>
                      <a:endParaRPr lang="en-US" dirty="0"/>
                    </a:p>
                  </a:txBody>
                  <a:tcPr/>
                </a:tc>
                <a:tc>
                  <a:txBody>
                    <a:bodyPr/>
                    <a:lstStyle/>
                    <a:p>
                      <a:r>
                        <a:rPr lang="en-US" dirty="0" smtClean="0"/>
                        <a:t>OKIROR MOSES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19/U/ETE/17732/PE</a:t>
                      </a:r>
                    </a:p>
                  </a:txBody>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726D6F7D-9795-47F7-8B07-5A0841DEC75C}"/>
              </a:ext>
            </a:extLst>
          </p:cNvPr>
          <p:cNvPicPr/>
          <p:nvPr/>
        </p:nvPicPr>
        <p:blipFill>
          <a:blip r:embed="rId2"/>
          <a:srcRect/>
          <a:stretch>
            <a:fillRect/>
          </a:stretch>
        </p:blipFill>
        <p:spPr bwMode="auto">
          <a:xfrm>
            <a:off x="3581400" y="872613"/>
            <a:ext cx="2514600" cy="1295400"/>
          </a:xfrm>
          <a:prstGeom prst="rect">
            <a:avLst/>
          </a:prstGeom>
          <a:noFill/>
          <a:ln w="9525">
            <a:noFill/>
            <a:miter lim="800000"/>
            <a:headEnd/>
            <a:tailEnd/>
          </a:ln>
        </p:spPr>
      </p:pic>
    </p:spTree>
    <p:extLst>
      <p:ext uri="{BB962C8B-B14F-4D97-AF65-F5344CB8AC3E}">
        <p14:creationId xmlns:p14="http://schemas.microsoft.com/office/powerpoint/2010/main" val="144080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Tools, equipment and software to be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Equipment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Transducers(camera and a microphone)</a:t>
            </a:r>
          </a:p>
          <a:p>
            <a:r>
              <a:rPr lang="en-US" dirty="0" smtClean="0">
                <a:latin typeface="Times New Roman" panose="02020603050405020304" pitchFamily="18" charset="0"/>
                <a:cs typeface="Times New Roman" panose="02020603050405020304" pitchFamily="18" charset="0"/>
              </a:rPr>
              <a:t>A flash or an SD card</a:t>
            </a:r>
          </a:p>
          <a:p>
            <a:r>
              <a:rPr lang="en-US" dirty="0" smtClean="0">
                <a:latin typeface="Times New Roman" panose="02020603050405020304" pitchFamily="18" charset="0"/>
                <a:cs typeface="Times New Roman" panose="02020603050405020304" pitchFamily="18" charset="0"/>
              </a:rPr>
              <a:t>Capacitors, resistors for the filter circuit</a:t>
            </a:r>
          </a:p>
          <a:p>
            <a:r>
              <a:rPr lang="en-US" dirty="0" smtClean="0">
                <a:latin typeface="Times New Roman" panose="02020603050405020304" pitchFamily="18" charset="0"/>
                <a:cs typeface="Times New Roman" panose="02020603050405020304" pitchFamily="18" charset="0"/>
              </a:rPr>
              <a:t>Power source(mains or the battery)</a:t>
            </a: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Buttons</a:t>
            </a:r>
          </a:p>
          <a:p>
            <a:r>
              <a:rPr lang="en-US" dirty="0" smtClean="0">
                <a:latin typeface="Times New Roman" panose="02020603050405020304" pitchFamily="18" charset="0"/>
                <a:cs typeface="Times New Roman" panose="02020603050405020304" pitchFamily="18" charset="0"/>
              </a:rPr>
              <a:t>Computer</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Software</a:t>
            </a:r>
          </a:p>
          <a:p>
            <a:r>
              <a:rPr lang="en-US" dirty="0" smtClean="0">
                <a:latin typeface="Times New Roman" panose="02020603050405020304" pitchFamily="18" charset="0"/>
                <a:cs typeface="Times New Roman" panose="02020603050405020304" pitchFamily="18" charset="0"/>
              </a:rPr>
              <a:t>Xampp server</a:t>
            </a:r>
          </a:p>
          <a:p>
            <a:r>
              <a:rPr lang="en-US" dirty="0" smtClean="0">
                <a:latin typeface="Times New Roman" panose="02020603050405020304" pitchFamily="18" charset="0"/>
                <a:cs typeface="Times New Roman" panose="02020603050405020304" pitchFamily="18" charset="0"/>
              </a:rPr>
              <a:t>Text editor</a:t>
            </a:r>
          </a:p>
          <a:p>
            <a:pPr marL="0" indent="0">
              <a:buNone/>
            </a:pPr>
            <a:r>
              <a:rPr lang="en-US" b="1" dirty="0" smtClean="0">
                <a:latin typeface="Times New Roman" panose="02020603050405020304" pitchFamily="18" charset="0"/>
                <a:cs typeface="Times New Roman" panose="02020603050405020304" pitchFamily="18" charset="0"/>
              </a:rPr>
              <a:t>Programming languages</a:t>
            </a:r>
          </a:p>
          <a:p>
            <a:r>
              <a:rPr lang="en-US" dirty="0" smtClean="0">
                <a:latin typeface="Times New Roman" panose="02020603050405020304" pitchFamily="18" charset="0"/>
                <a:cs typeface="Times New Roman" panose="02020603050405020304" pitchFamily="18" charset="0"/>
              </a:rPr>
              <a:t>PHP</a:t>
            </a:r>
          </a:p>
          <a:p>
            <a:r>
              <a:rPr lang="en-US" dirty="0" smtClean="0">
                <a:latin typeface="Times New Roman" panose="02020603050405020304" pitchFamily="18" charset="0"/>
                <a:cs typeface="Times New Roman" panose="02020603050405020304" pitchFamily="18" charset="0"/>
              </a:rPr>
              <a:t>MYSQLI database</a:t>
            </a:r>
          </a:p>
          <a:p>
            <a:r>
              <a:rPr lang="en-US" dirty="0" smtClean="0">
                <a:latin typeface="Times New Roman" panose="02020603050405020304" pitchFamily="18" charset="0"/>
                <a:cs typeface="Times New Roman" panose="02020603050405020304" pitchFamily="18" charset="0"/>
              </a:rPr>
              <a:t>CSS</a:t>
            </a:r>
          </a:p>
          <a:p>
            <a:r>
              <a:rPr lang="en-US" dirty="0" smtClean="0">
                <a:latin typeface="Times New Roman" panose="02020603050405020304" pitchFamily="18" charset="0"/>
                <a:cs typeface="Times New Roman" panose="02020603050405020304" pitchFamily="18" charset="0"/>
              </a:rPr>
              <a:t>HTML</a:t>
            </a:r>
          </a:p>
          <a:p>
            <a:r>
              <a:rPr lang="en-US" dirty="0" smtClean="0">
                <a:latin typeface="Times New Roman" panose="02020603050405020304" pitchFamily="18" charset="0"/>
                <a:cs typeface="Times New Roman" panose="02020603050405020304" pitchFamily="18" charset="0"/>
              </a:rPr>
              <a:t>JavaScript</a:t>
            </a:r>
          </a:p>
          <a:p>
            <a:r>
              <a:rPr lang="en-US" dirty="0" smtClean="0">
                <a:latin typeface="Times New Roman" panose="02020603050405020304" pitchFamily="18" charset="0"/>
                <a:cs typeface="Times New Roman" panose="02020603050405020304" pitchFamily="18" charset="0"/>
              </a:rPr>
              <a:t>Ajax</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55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smtClean="0"/>
              <a:t>Results and discussions</a:t>
            </a:r>
            <a:endParaRPr lang="en-US" dirty="0"/>
          </a:p>
        </p:txBody>
      </p:sp>
      <p:sp>
        <p:nvSpPr>
          <p:cNvPr id="3" name="Subtitle 2"/>
          <p:cNvSpPr>
            <a:spLocks noGrp="1"/>
          </p:cNvSpPr>
          <p:nvPr>
            <p:ph type="subTitle" idx="1"/>
          </p:nvPr>
        </p:nvSpPr>
        <p:spPr>
          <a:xfrm>
            <a:off x="685800" y="2133600"/>
            <a:ext cx="7086600" cy="3505200"/>
          </a:xfrm>
        </p:spPr>
        <p:txBody>
          <a:bodyPr>
            <a:normAutofit/>
          </a:bodyPr>
          <a:lstStyle/>
          <a:p>
            <a:pPr algn="l"/>
            <a:r>
              <a:rPr lang="en-US" dirty="0" smtClean="0">
                <a:solidFill>
                  <a:schemeClr val="tx1"/>
                </a:solidFill>
              </a:rPr>
              <a:t>      The online platform was able to register new users, provide different user privileges, upload, avail lecture materials and track students attendance. </a:t>
            </a:r>
            <a:endParaRPr lang="en-US" dirty="0">
              <a:solidFill>
                <a:schemeClr val="tx1"/>
              </a:solidFill>
            </a:endParaRPr>
          </a:p>
        </p:txBody>
      </p:sp>
    </p:spTree>
    <p:extLst>
      <p:ext uri="{BB962C8B-B14F-4D97-AF65-F5344CB8AC3E}">
        <p14:creationId xmlns:p14="http://schemas.microsoft.com/office/powerpoint/2010/main" val="116738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&amp; Recommendations</a:t>
            </a:r>
            <a:endParaRPr lang="en-US" dirty="0"/>
          </a:p>
        </p:txBody>
      </p:sp>
      <p:sp>
        <p:nvSpPr>
          <p:cNvPr id="3" name="Content Placeholder 2"/>
          <p:cNvSpPr>
            <a:spLocks noGrp="1"/>
          </p:cNvSpPr>
          <p:nvPr>
            <p:ph idx="1"/>
          </p:nvPr>
        </p:nvSpPr>
        <p:spPr/>
        <p:txBody>
          <a:bodyPr/>
          <a:lstStyle/>
          <a:p>
            <a:r>
              <a:rPr lang="en-US" dirty="0" smtClean="0"/>
              <a:t>The project worked as expected since the main objective was to provide lecture materials to students facing unplanned circumstances.</a:t>
            </a:r>
            <a:endParaRPr lang="en-US" dirty="0"/>
          </a:p>
        </p:txBody>
      </p:sp>
    </p:spTree>
    <p:extLst>
      <p:ext uri="{BB962C8B-B14F-4D97-AF65-F5344CB8AC3E}">
        <p14:creationId xmlns:p14="http://schemas.microsoft.com/office/powerpoint/2010/main" val="323083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dirty="0" err="1" smtClean="0"/>
              <a:t>Mysql</a:t>
            </a:r>
            <a:r>
              <a:rPr lang="en-US" dirty="0" smtClean="0"/>
              <a:t> documentation</a:t>
            </a:r>
          </a:p>
          <a:p>
            <a:r>
              <a:rPr lang="en-US" dirty="0" err="1" smtClean="0"/>
              <a:t>Php</a:t>
            </a:r>
            <a:r>
              <a:rPr lang="en-US" dirty="0" smtClean="0"/>
              <a:t> documentation</a:t>
            </a:r>
          </a:p>
          <a:p>
            <a:r>
              <a:rPr lang="en-US" dirty="0" smtClean="0"/>
              <a:t> </a:t>
            </a:r>
            <a:r>
              <a:rPr lang="en-US" dirty="0"/>
              <a:t>Electronic devices and circuit theory </a:t>
            </a:r>
            <a:r>
              <a:rPr lang="en-US" dirty="0" smtClean="0"/>
              <a:t>by </a:t>
            </a:r>
            <a:r>
              <a:rPr lang="en-US" dirty="0"/>
              <a:t>Robert L. </a:t>
            </a:r>
            <a:r>
              <a:rPr lang="en-US" dirty="0" err="1"/>
              <a:t>Boylestad</a:t>
            </a:r>
            <a:r>
              <a:rPr lang="en-US" dirty="0"/>
              <a:t>, Louis </a:t>
            </a:r>
            <a:r>
              <a:rPr lang="en-US" dirty="0" err="1"/>
              <a:t>Nashelsky</a:t>
            </a:r>
            <a:r>
              <a:rPr lang="en-US" dirty="0"/>
              <a:t>.—11th </a:t>
            </a:r>
            <a:r>
              <a:rPr lang="en-US" dirty="0" smtClean="0"/>
              <a:t>edition</a:t>
            </a:r>
          </a:p>
          <a:p>
            <a:endParaRPr lang="en-US" dirty="0"/>
          </a:p>
        </p:txBody>
      </p:sp>
    </p:spTree>
    <p:extLst>
      <p:ext uri="{BB962C8B-B14F-4D97-AF65-F5344CB8AC3E}">
        <p14:creationId xmlns:p14="http://schemas.microsoft.com/office/powerpoint/2010/main" val="10394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TITLE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latin typeface="Times New Roman" panose="02020603050405020304" pitchFamily="18" charset="0"/>
                <a:cs typeface="Times New Roman" panose="02020603050405020304" pitchFamily="18" charset="0"/>
              </a:rPr>
              <a:t> An e-learning project for the working class students and students who are victims of unplanned circumstances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4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number of students miss out on attending lectures at different universities in Uganda due to situations that make them victims of unplanned </a:t>
            </a:r>
            <a:r>
              <a:rPr lang="en-US" sz="2000" dirty="0" smtClean="0">
                <a:latin typeface="Times New Roman" panose="02020603050405020304" pitchFamily="18" charset="0"/>
                <a:cs typeface="Times New Roman" panose="02020603050405020304" pitchFamily="18" charset="0"/>
              </a:rPr>
              <a:t>circumstances</a:t>
            </a:r>
          </a:p>
          <a:p>
            <a:pPr marL="0" indent="0">
              <a:buNone/>
            </a:pPr>
            <a:r>
              <a:rPr lang="en-US" sz="2000" dirty="0" smtClean="0">
                <a:latin typeface="Times New Roman" panose="02020603050405020304" pitchFamily="18" charset="0"/>
                <a:cs typeface="Times New Roman" panose="02020603050405020304" pitchFamily="18" charset="0"/>
              </a:rPr>
              <a:t>       So there is need to provide a solution to reduce the number of students who miss out on a given lecture,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So </a:t>
            </a:r>
            <a:r>
              <a:rPr lang="en-US" sz="2000" dirty="0" smtClean="0">
                <a:latin typeface="Times New Roman" panose="02020603050405020304" pitchFamily="18" charset="0"/>
                <a:cs typeface="Times New Roman" panose="02020603050405020304" pitchFamily="18" charset="0"/>
              </a:rPr>
              <a:t>we were able to come up with an idea of creating a systems comprising </a:t>
            </a:r>
            <a:r>
              <a:rPr lang="en-US" sz="2000" dirty="0">
                <a:solidFill>
                  <a:prstClr val="black"/>
                </a:solidFill>
                <a:latin typeface="Times New Roman" panose="02020603050405020304" pitchFamily="18" charset="0"/>
                <a:cs typeface="Times New Roman" panose="02020603050405020304" pitchFamily="18" charset="0"/>
              </a:rPr>
              <a:t>a recording device for recording </a:t>
            </a:r>
            <a:r>
              <a:rPr lang="en-US" sz="2000" dirty="0" smtClean="0">
                <a:solidFill>
                  <a:prstClr val="black"/>
                </a:solidFill>
                <a:latin typeface="Times New Roman" panose="02020603050405020304" pitchFamily="18" charset="0"/>
                <a:cs typeface="Times New Roman" panose="02020603050405020304" pitchFamily="18" charset="0"/>
              </a:rPr>
              <a:t>lectures and </a:t>
            </a:r>
            <a:r>
              <a:rPr lang="en-US" sz="2000" dirty="0" smtClean="0">
                <a:latin typeface="Times New Roman" panose="02020603050405020304" pitchFamily="18" charset="0"/>
                <a:cs typeface="Times New Roman" panose="02020603050405020304" pitchFamily="18" charset="0"/>
              </a:rPr>
              <a:t>an </a:t>
            </a:r>
            <a:r>
              <a:rPr lang="en-US" sz="2000" dirty="0" smtClean="0">
                <a:latin typeface="Times New Roman" panose="02020603050405020304" pitchFamily="18" charset="0"/>
                <a:cs typeface="Times New Roman" panose="02020603050405020304" pitchFamily="18" charset="0"/>
              </a:rPr>
              <a:t>online platform, where victims of conditions at hand will access the content after providing genuine reasons </a:t>
            </a:r>
            <a:r>
              <a:rPr lang="en-US" sz="2000" dirty="0" smtClean="0">
                <a:latin typeface="Times New Roman" panose="02020603050405020304" pitchFamily="18" charset="0"/>
                <a:cs typeface="Times New Roman" panose="02020603050405020304" pitchFamily="18" charset="0"/>
              </a:rPr>
              <a:t>for being absent to their respective coordinators who then grant them access to the  created online platform. Hence </a:t>
            </a:r>
            <a:r>
              <a:rPr lang="en-US" sz="2000" dirty="0" smtClean="0">
                <a:latin typeface="Times New Roman" panose="02020603050405020304" pitchFamily="18" charset="0"/>
                <a:cs typeface="Times New Roman" panose="02020603050405020304" pitchFamily="18" charset="0"/>
              </a:rPr>
              <a:t>allowing students attendance to be taken effectively, while also availing lectures to victims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9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The current </a:t>
            </a:r>
            <a:r>
              <a:rPr lang="en-US" dirty="0" smtClean="0"/>
              <a:t> mechanisms for delivering lectures and the online </a:t>
            </a:r>
            <a:r>
              <a:rPr lang="en-US" dirty="0" smtClean="0"/>
              <a:t>learning system ‘ODEL’ is a real time system, whereby for a person to use it, he/she must attend lessons whenever they are being conducted in real time. Hence many students miss out their lectures due to </a:t>
            </a:r>
            <a:r>
              <a:rPr lang="en-US" dirty="0" smtClean="0"/>
              <a:t>the challenges at hand and differences </a:t>
            </a:r>
            <a:r>
              <a:rPr lang="en-US" dirty="0" smtClean="0"/>
              <a:t>in the network connectivity around the country.</a:t>
            </a:r>
          </a:p>
          <a:p>
            <a:pPr marL="0" indent="0">
              <a:buNone/>
            </a:pPr>
            <a:r>
              <a:rPr lang="en-US" dirty="0" smtClean="0"/>
              <a:t>    Whenever attendance for lectures is being taken, students who are victims of unplanned circumstances are not put into consideration, but with this system, after  students giving  genuine reasons and providing concrete evidence, they will not only be allowed to access the lectures footages but also their attendances will be </a:t>
            </a:r>
            <a:r>
              <a:rPr lang="en-US" dirty="0" smtClean="0"/>
              <a:t>taken.</a:t>
            </a:r>
            <a:endParaRPr lang="en-US" dirty="0" smtClean="0"/>
          </a:p>
        </p:txBody>
      </p:sp>
    </p:spTree>
    <p:extLst>
      <p:ext uri="{BB962C8B-B14F-4D97-AF65-F5344CB8AC3E}">
        <p14:creationId xmlns:p14="http://schemas.microsoft.com/office/powerpoint/2010/main" val="182266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Main objectives</a:t>
            </a:r>
          </a:p>
          <a:p>
            <a:r>
              <a:rPr lang="en-US" dirty="0" smtClean="0">
                <a:latin typeface="Times New Roman" panose="02020603050405020304" pitchFamily="18" charset="0"/>
                <a:cs typeface="Times New Roman" panose="02020603050405020304" pitchFamily="18" charset="0"/>
              </a:rPr>
              <a:t>To design and implement  an E-learning system to help the working class students and students who are victims of unplanned circumstances </a:t>
            </a:r>
          </a:p>
          <a:p>
            <a:pPr marL="0" indent="0">
              <a:buNone/>
            </a:pPr>
            <a:r>
              <a:rPr lang="en-US" b="1" dirty="0" smtClean="0">
                <a:latin typeface="Times New Roman" panose="02020603050405020304" pitchFamily="18" charset="0"/>
                <a:cs typeface="Times New Roman" panose="02020603050405020304" pitchFamily="18" charset="0"/>
              </a:rPr>
              <a:t>Specific objectives</a:t>
            </a:r>
          </a:p>
          <a:p>
            <a:r>
              <a:rPr lang="en-US" dirty="0" smtClean="0">
                <a:latin typeface="Times New Roman" panose="02020603050405020304" pitchFamily="18" charset="0"/>
                <a:cs typeface="Times New Roman" panose="02020603050405020304" pitchFamily="18" charset="0"/>
              </a:rPr>
              <a:t>To design and implement a video recording device capable of filtering the captured audio/voice</a:t>
            </a:r>
          </a:p>
          <a:p>
            <a:r>
              <a:rPr lang="en-US" dirty="0" smtClean="0">
                <a:latin typeface="Times New Roman" panose="02020603050405020304" pitchFamily="18" charset="0"/>
                <a:cs typeface="Times New Roman" panose="02020603050405020304" pitchFamily="18" charset="0"/>
              </a:rPr>
              <a:t>To design </a:t>
            </a:r>
            <a:r>
              <a:rPr lang="en-US" dirty="0" smtClean="0">
                <a:latin typeface="Times New Roman" panose="02020603050405020304" pitchFamily="18" charset="0"/>
                <a:cs typeface="Times New Roman" panose="02020603050405020304" pitchFamily="18" charset="0"/>
              </a:rPr>
              <a:t>an online platform </a:t>
            </a:r>
            <a:r>
              <a:rPr lang="en-US" dirty="0" smtClean="0">
                <a:latin typeface="Times New Roman" panose="02020603050405020304" pitchFamily="18" charset="0"/>
                <a:cs typeface="Times New Roman" panose="02020603050405020304" pitchFamily="18" charset="0"/>
              </a:rPr>
              <a:t>to which the recorded footage will be uploaded and stored</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2777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ustification</a:t>
            </a:r>
            <a:endParaRPr lang="en-US" dirty="0"/>
          </a:p>
        </p:txBody>
      </p:sp>
      <p:sp>
        <p:nvSpPr>
          <p:cNvPr id="3" name="Content Placeholder 2"/>
          <p:cNvSpPr>
            <a:spLocks noGrp="1"/>
          </p:cNvSpPr>
          <p:nvPr>
            <p:ph idx="1"/>
          </p:nvPr>
        </p:nvSpPr>
        <p:spPr/>
        <p:txBody>
          <a:bodyPr/>
          <a:lstStyle/>
          <a:p>
            <a:r>
              <a:rPr lang="en-US" dirty="0" smtClean="0"/>
              <a:t>Accessibility. Students of unplanned circumstances will be able to access the lecture materials from anywhere</a:t>
            </a:r>
            <a:endParaRPr lang="en-US" dirty="0"/>
          </a:p>
        </p:txBody>
      </p:sp>
    </p:spTree>
    <p:extLst>
      <p:ext uri="{BB962C8B-B14F-4D97-AF65-F5344CB8AC3E}">
        <p14:creationId xmlns:p14="http://schemas.microsoft.com/office/powerpoint/2010/main" val="328510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project is expected to be of great importance to generally students in times of unplanned circumstances </a:t>
            </a:r>
            <a:r>
              <a:rPr lang="en-US" dirty="0"/>
              <a:t>,</a:t>
            </a:r>
            <a:r>
              <a:rPr lang="en-US" dirty="0" smtClean="0"/>
              <a:t>with </a:t>
            </a:r>
            <a:r>
              <a:rPr lang="en-US" dirty="0" smtClean="0"/>
              <a:t>the proof they give to the coordinator , their attendance will be guaranteed since attendance is </a:t>
            </a:r>
            <a:r>
              <a:rPr lang="en-US" dirty="0" smtClean="0"/>
              <a:t>an important </a:t>
            </a:r>
            <a:r>
              <a:rPr lang="en-US" dirty="0" smtClean="0"/>
              <a:t>parameter when evaluating the final score of students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also aims to curb the problem of lack of standard lecture </a:t>
            </a:r>
            <a:r>
              <a:rPr lang="en-US" dirty="0" smtClean="0">
                <a:latin typeface="Times New Roman" panose="02020603050405020304" pitchFamily="18" charset="0"/>
                <a:cs typeface="Times New Roman" panose="02020603050405020304" pitchFamily="18" charset="0"/>
              </a:rPr>
              <a:t>material provided online on different platforms like you-tube that students refer </a:t>
            </a:r>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during revision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837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 of the study and justification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Scope of study</a:t>
            </a:r>
          </a:p>
          <a:p>
            <a:r>
              <a:rPr lang="en-US" dirty="0" smtClean="0">
                <a:latin typeface="Times New Roman" panose="02020603050405020304" pitchFamily="18" charset="0"/>
                <a:cs typeface="Times New Roman" panose="02020603050405020304" pitchFamily="18" charset="0"/>
              </a:rPr>
              <a:t>The E-learning system as per now is meant to help only students in higher institutions of learning who missed lectures in only accessing lecture </a:t>
            </a:r>
            <a:r>
              <a:rPr lang="en-US" dirty="0" smtClean="0">
                <a:latin typeface="Times New Roman" panose="02020603050405020304" pitchFamily="18" charset="0"/>
                <a:cs typeface="Times New Roman" panose="02020603050405020304" pitchFamily="18" charset="0"/>
              </a:rPr>
              <a:t>footages but </a:t>
            </a:r>
            <a:r>
              <a:rPr lang="en-US" dirty="0" smtClean="0">
                <a:latin typeface="Times New Roman" panose="02020603050405020304" pitchFamily="18" charset="0"/>
                <a:cs typeface="Times New Roman" panose="02020603050405020304" pitchFamily="18" charset="0"/>
              </a:rPr>
              <a:t>with an extensive revision of the system, it can be tailored to help out other categories of students including those in secondary and primary learning institutions</a:t>
            </a:r>
          </a:p>
        </p:txBody>
      </p:sp>
    </p:spTree>
    <p:extLst>
      <p:ext uri="{BB962C8B-B14F-4D97-AF65-F5344CB8AC3E}">
        <p14:creationId xmlns:p14="http://schemas.microsoft.com/office/powerpoint/2010/main" val="186393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This  project came to be a success, through research on different internet platforms, through consultation from different personals with more knowledge on such projects</a:t>
            </a:r>
          </a:p>
          <a:p>
            <a:r>
              <a:rPr lang="en-US" dirty="0" smtClean="0">
                <a:latin typeface="Times New Roman" panose="02020603050405020304" pitchFamily="18" charset="0"/>
                <a:cs typeface="Times New Roman" panose="02020603050405020304" pitchFamily="18" charset="0"/>
              </a:rPr>
              <a:t>In the task of availing the </a:t>
            </a:r>
            <a:r>
              <a:rPr lang="en-US" dirty="0" smtClean="0">
                <a:latin typeface="Times New Roman" panose="02020603050405020304" pitchFamily="18" charset="0"/>
                <a:cs typeface="Times New Roman" panose="02020603050405020304" pitchFamily="18" charset="0"/>
              </a:rPr>
              <a:t>lecture </a:t>
            </a:r>
            <a:r>
              <a:rPr lang="en-US" dirty="0" smtClean="0">
                <a:latin typeface="Times New Roman" panose="02020603050405020304" pitchFamily="18" charset="0"/>
                <a:cs typeface="Times New Roman" panose="02020603050405020304" pitchFamily="18" charset="0"/>
              </a:rPr>
              <a:t>footage to students who need it, the following procedures </a:t>
            </a:r>
            <a:r>
              <a:rPr lang="en-US" dirty="0" smtClean="0">
                <a:latin typeface="Times New Roman" panose="02020603050405020304" pitchFamily="18" charset="0"/>
                <a:cs typeface="Times New Roman" panose="02020603050405020304" pitchFamily="18" charset="0"/>
              </a:rPr>
              <a:t>were </a:t>
            </a:r>
            <a:r>
              <a:rPr lang="en-US" dirty="0" smtClean="0">
                <a:latin typeface="Times New Roman" panose="02020603050405020304" pitchFamily="18" charset="0"/>
                <a:cs typeface="Times New Roman" panose="02020603050405020304" pitchFamily="18" charset="0"/>
              </a:rPr>
              <a:t>undertaken;</a:t>
            </a:r>
          </a:p>
          <a:p>
            <a:pPr marL="971550" lvl="1" indent="-571500">
              <a:buFont typeface="+mj-lt"/>
              <a:buAutoNum type="arabicPeriod"/>
            </a:pPr>
            <a:r>
              <a:rPr lang="en-US" dirty="0" smtClean="0">
                <a:latin typeface="Times New Roman" panose="02020603050405020304" pitchFamily="18" charset="0"/>
                <a:cs typeface="Times New Roman" panose="02020603050405020304" pitchFamily="18" charset="0"/>
              </a:rPr>
              <a:t>Taking the video and audio footage of the lecturer teaching</a:t>
            </a:r>
          </a:p>
          <a:p>
            <a:pPr marL="971550" lvl="1" indent="-571500">
              <a:buFont typeface="+mj-lt"/>
              <a:buAutoNum type="arabicPeriod"/>
            </a:pPr>
            <a:r>
              <a:rPr lang="en-US" dirty="0" smtClean="0">
                <a:latin typeface="Times New Roman" panose="02020603050405020304" pitchFamily="18" charset="0"/>
                <a:cs typeface="Times New Roman" panose="02020603050405020304" pitchFamily="18" charset="0"/>
              </a:rPr>
              <a:t>Filtering the audio to reduce noise to a low level</a:t>
            </a:r>
          </a:p>
          <a:p>
            <a:pPr marL="971550" lvl="1" indent="-571500">
              <a:buFont typeface="+mj-lt"/>
              <a:buAutoNum type="arabicPeriod"/>
            </a:pPr>
            <a:r>
              <a:rPr lang="en-US" dirty="0" smtClean="0">
                <a:latin typeface="Times New Roman" panose="02020603050405020304" pitchFamily="18" charset="0"/>
                <a:cs typeface="Times New Roman" panose="02020603050405020304" pitchFamily="18" charset="0"/>
              </a:rPr>
              <a:t>Storing of the footage to a storage medium such as a flash, an SD card etc.</a:t>
            </a:r>
          </a:p>
          <a:p>
            <a:pPr marL="971550" lvl="1" indent="-571500">
              <a:buFont typeface="+mj-lt"/>
              <a:buAutoNum type="arabicPeriod"/>
            </a:pPr>
            <a:r>
              <a:rPr lang="en-US" dirty="0" smtClean="0">
                <a:latin typeface="Times New Roman" panose="02020603050405020304" pitchFamily="18" charset="0"/>
                <a:cs typeface="Times New Roman" panose="02020603050405020304" pitchFamily="18" charset="0"/>
              </a:rPr>
              <a:t>Uploading the footage to a platform well established to make sure that only right people access the lecture footages</a:t>
            </a:r>
          </a:p>
          <a:p>
            <a:pPr marL="971550" lvl="1" indent="-571500">
              <a:buFont typeface="+mj-lt"/>
              <a:buAutoNum type="arabicPeriod"/>
            </a:pPr>
            <a:r>
              <a:rPr lang="en-US" dirty="0" smtClean="0">
                <a:latin typeface="Times New Roman" panose="02020603050405020304" pitchFamily="18" charset="0"/>
                <a:cs typeface="Times New Roman" panose="02020603050405020304" pitchFamily="18" charset="0"/>
              </a:rPr>
              <a:t>Finally, allowing victims to access the content only after presenting genuine reasons for their absenteeism</a:t>
            </a:r>
          </a:p>
        </p:txBody>
      </p:sp>
    </p:spTree>
    <p:extLst>
      <p:ext uri="{BB962C8B-B14F-4D97-AF65-F5344CB8AC3E}">
        <p14:creationId xmlns:p14="http://schemas.microsoft.com/office/powerpoint/2010/main" val="268743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756</Words>
  <Application>Microsoft Office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KYAMBOGO                             UNIVERSITY DEPARTMENT OF ELECTRICAL AND ELECTRONICS BACHELOR OF ENGINEERING IN TELECOMMUNICATIONS ENGINEERING GROUP MEMBERS(YEAR III) </vt:lpstr>
      <vt:lpstr>PROJECT TITLE</vt:lpstr>
      <vt:lpstr>BACKGROUND</vt:lpstr>
      <vt:lpstr>Problem Statement</vt:lpstr>
      <vt:lpstr>Objectives</vt:lpstr>
      <vt:lpstr>Justification</vt:lpstr>
      <vt:lpstr>Significance of the Study</vt:lpstr>
      <vt:lpstr>Scope of the study and justification</vt:lpstr>
      <vt:lpstr>Methodology</vt:lpstr>
      <vt:lpstr>Tools, equipment and software to be used</vt:lpstr>
      <vt:lpstr>Results and discussions</vt:lpstr>
      <vt:lpstr>Conclusions &amp;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KYAMBOGO UNIVERSITY DEPARTMENT OF ELECTRICAL AND ELECTRONICS PROJECT TITLE</dc:title>
  <dc:creator>TOSHIBA</dc:creator>
  <cp:lastModifiedBy>TOSHIBA</cp:lastModifiedBy>
  <cp:revision>180</cp:revision>
  <dcterms:created xsi:type="dcterms:W3CDTF">2006-08-16T00:00:00Z</dcterms:created>
  <dcterms:modified xsi:type="dcterms:W3CDTF">2022-06-14T18:20:14Z</dcterms:modified>
</cp:coreProperties>
</file>