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69"/>
  </p:notesMasterIdLst>
  <p:sldIdLst>
    <p:sldId id="256" r:id="rId5"/>
    <p:sldId id="259" r:id="rId6"/>
    <p:sldId id="260" r:id="rId7"/>
    <p:sldId id="331" r:id="rId8"/>
    <p:sldId id="332" r:id="rId9"/>
    <p:sldId id="333" r:id="rId10"/>
    <p:sldId id="261" r:id="rId11"/>
    <p:sldId id="299" r:id="rId12"/>
    <p:sldId id="262" r:id="rId13"/>
    <p:sldId id="263" r:id="rId14"/>
    <p:sldId id="301" r:id="rId15"/>
    <p:sldId id="264" r:id="rId16"/>
    <p:sldId id="304" r:id="rId17"/>
    <p:sldId id="265" r:id="rId18"/>
    <p:sldId id="266" r:id="rId19"/>
    <p:sldId id="293" r:id="rId20"/>
    <p:sldId id="305" r:id="rId21"/>
    <p:sldId id="276" r:id="rId22"/>
    <p:sldId id="277" r:id="rId23"/>
    <p:sldId id="278" r:id="rId24"/>
    <p:sldId id="270" r:id="rId25"/>
    <p:sldId id="279" r:id="rId26"/>
    <p:sldId id="280" r:id="rId27"/>
    <p:sldId id="308" r:id="rId28"/>
    <p:sldId id="309" r:id="rId29"/>
    <p:sldId id="281" r:id="rId30"/>
    <p:sldId id="282" r:id="rId31"/>
    <p:sldId id="283" r:id="rId32"/>
    <p:sldId id="284" r:id="rId33"/>
    <p:sldId id="269" r:id="rId34"/>
    <p:sldId id="285" r:id="rId35"/>
    <p:sldId id="286" r:id="rId36"/>
    <p:sldId id="287" r:id="rId37"/>
    <p:sldId id="288" r:id="rId38"/>
    <p:sldId id="267" r:id="rId39"/>
    <p:sldId id="289" r:id="rId40"/>
    <p:sldId id="290" r:id="rId41"/>
    <p:sldId id="291" r:id="rId42"/>
    <p:sldId id="294" r:id="rId43"/>
    <p:sldId id="295" r:id="rId44"/>
    <p:sldId id="310" r:id="rId45"/>
    <p:sldId id="296" r:id="rId46"/>
    <p:sldId id="311" r:id="rId47"/>
    <p:sldId id="297" r:id="rId48"/>
    <p:sldId id="312" r:id="rId49"/>
    <p:sldId id="274" r:id="rId50"/>
    <p:sldId id="275" r:id="rId51"/>
    <p:sldId id="317" r:id="rId52"/>
    <p:sldId id="318" r:id="rId53"/>
    <p:sldId id="319" r:id="rId54"/>
    <p:sldId id="320" r:id="rId55"/>
    <p:sldId id="313" r:id="rId56"/>
    <p:sldId id="314" r:id="rId57"/>
    <p:sldId id="315" r:id="rId58"/>
    <p:sldId id="316" r:id="rId59"/>
    <p:sldId id="322" r:id="rId60"/>
    <p:sldId id="323" r:id="rId61"/>
    <p:sldId id="324" r:id="rId62"/>
    <p:sldId id="325" r:id="rId63"/>
    <p:sldId id="326" r:id="rId64"/>
    <p:sldId id="327" r:id="rId65"/>
    <p:sldId id="328" r:id="rId66"/>
    <p:sldId id="329" r:id="rId67"/>
    <p:sldId id="330" r:id="rId6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OUMASONS" initials="O" lastIdx="1" clrIdx="4">
    <p:extLst>
      <p:ext uri="{19B8F6BF-5375-455C-9EA6-DF929625EA0E}">
        <p15:presenceInfo xmlns:p15="http://schemas.microsoft.com/office/powerpoint/2012/main" userId="OUMASO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3A6483"/>
    <a:srgbClr val="145579"/>
    <a:srgbClr val="204E79"/>
    <a:srgbClr val="005493"/>
    <a:srgbClr val="F8F9FA"/>
    <a:srgbClr val="F2F2F2"/>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7"/>
    <p:restoredTop sz="96327"/>
  </p:normalViewPr>
  <p:slideViewPr>
    <p:cSldViewPr snapToGrid="0">
      <p:cViewPr varScale="1">
        <p:scale>
          <a:sx n="72" d="100"/>
          <a:sy n="72" d="100"/>
        </p:scale>
        <p:origin x="9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a:xfrm>
            <a:off x="1987827" y="901148"/>
            <a:ext cx="9342782" cy="2654853"/>
          </a:xfrm>
        </p:spPr>
        <p:txBody>
          <a:bodyPr>
            <a:normAutofit/>
          </a:bodyPr>
          <a:lstStyle/>
          <a:p>
            <a:r>
              <a:rPr lang="en-US" sz="4000" b="1" i="0" dirty="0">
                <a:solidFill>
                  <a:schemeClr val="tx1"/>
                </a:solidFill>
                <a:effectLst/>
                <a:latin typeface="+mj-lt"/>
              </a:rPr>
              <a:t>Predicting bike sharing demand in urban center based on</a:t>
            </a:r>
            <a:br>
              <a:rPr lang="en-US" sz="4000" b="1" i="0" dirty="0">
                <a:solidFill>
                  <a:schemeClr val="tx1"/>
                </a:solidFill>
                <a:effectLst/>
                <a:latin typeface="+mj-lt"/>
              </a:rPr>
            </a:br>
            <a:r>
              <a:rPr lang="en-US" sz="4000" b="1" i="0" dirty="0">
                <a:solidFill>
                  <a:schemeClr val="tx1"/>
                </a:solidFill>
                <a:effectLst/>
                <a:latin typeface="+mj-lt"/>
              </a:rPr>
              <a:t>weather</a:t>
            </a:r>
            <a:endParaRPr lang="en-US" sz="4000" dirty="0">
              <a:solidFill>
                <a:schemeClr val="tx2"/>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KWOBA FREDRICK</a:t>
            </a:r>
          </a:p>
          <a:p>
            <a:r>
              <a:rPr lang="en-US" dirty="0"/>
              <a:t>05/11/2023</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62500" lnSpcReduction="20000"/>
          </a:bodyPr>
          <a:lstStyle/>
          <a:p>
            <a:r>
              <a:rPr lang="en-US" sz="2900" dirty="0">
                <a:solidFill>
                  <a:schemeClr val="bg1"/>
                </a:solidFill>
                <a:latin typeface="+mn-lt"/>
              </a:rPr>
              <a:t>I was able to collect three sets of data namely :</a:t>
            </a:r>
          </a:p>
          <a:p>
            <a:pPr lvl="1">
              <a:buFont typeface="Wingdings" panose="05000000000000000000" pitchFamily="2" charset="2"/>
              <a:buChar char="§"/>
            </a:pPr>
            <a:r>
              <a:rPr lang="en-US" sz="2900" dirty="0">
                <a:solidFill>
                  <a:schemeClr val="bg1"/>
                </a:solidFill>
                <a:latin typeface="+mn-lt"/>
              </a:rPr>
              <a:t>cities_weather_forecast.csv </a:t>
            </a:r>
          </a:p>
          <a:p>
            <a:pPr lvl="1">
              <a:buFont typeface="Wingdings" panose="05000000000000000000" pitchFamily="2" charset="2"/>
              <a:buChar char="§"/>
            </a:pPr>
            <a:r>
              <a:rPr lang="en-US" sz="2900" dirty="0">
                <a:solidFill>
                  <a:schemeClr val="bg1"/>
                </a:solidFill>
                <a:latin typeface="+mn-lt"/>
              </a:rPr>
              <a:t>raw_bike_sharing_systems.csv</a:t>
            </a:r>
          </a:p>
          <a:p>
            <a:pPr lvl="1">
              <a:buFont typeface="Wingdings" panose="05000000000000000000" pitchFamily="2" charset="2"/>
              <a:buChar char="§"/>
            </a:pPr>
            <a:r>
              <a:rPr lang="en-US" sz="2900" dirty="0">
                <a:solidFill>
                  <a:schemeClr val="bg1"/>
                </a:solidFill>
                <a:latin typeface="+mn-lt"/>
              </a:rPr>
              <a:t>raw_worldcities.csv</a:t>
            </a:r>
          </a:p>
          <a:p>
            <a:pPr lvl="1">
              <a:buFont typeface="Wingdings" panose="05000000000000000000" pitchFamily="2" charset="2"/>
              <a:buChar char="§"/>
            </a:pPr>
            <a:r>
              <a:rPr lang="en-US" sz="2900" dirty="0">
                <a:solidFill>
                  <a:schemeClr val="bg1"/>
                </a:solidFill>
                <a:latin typeface="+mn-lt"/>
              </a:rPr>
              <a:t>raw_seoul_bike_sharing.csv</a:t>
            </a:r>
          </a:p>
          <a:p>
            <a:r>
              <a:rPr lang="en-US" sz="2900" b="1" dirty="0">
                <a:solidFill>
                  <a:schemeClr val="bg1"/>
                </a:solidFill>
                <a:latin typeface="+mn-lt"/>
              </a:rPr>
              <a:t>cities_weather_forecast.csv </a:t>
            </a:r>
            <a:r>
              <a:rPr lang="en-US" sz="2900" dirty="0">
                <a:solidFill>
                  <a:schemeClr val="bg1"/>
                </a:solidFill>
                <a:latin typeface="+mn-lt"/>
              </a:rPr>
              <a:t>dataset was obtained from the OpenWeather API through HTTP requests</a:t>
            </a:r>
          </a:p>
          <a:p>
            <a:pPr marL="0" indent="0">
              <a:buNone/>
            </a:pPr>
            <a:r>
              <a:rPr lang="en-US" sz="2900" b="0" i="0" dirty="0">
                <a:solidFill>
                  <a:schemeClr val="bg1"/>
                </a:solidFill>
                <a:effectLst/>
                <a:latin typeface="+mn-lt"/>
                <a:ea typeface="Microsoft YaHei" panose="020B0503020204020204" pitchFamily="34" charset="-122"/>
              </a:rPr>
              <a:t>    The data you will be connecting to provides the weather forecast for every 3 hours over the next 5 days.</a:t>
            </a:r>
            <a:endParaRPr lang="en-US" sz="2900" dirty="0">
              <a:solidFill>
                <a:schemeClr val="bg1"/>
              </a:solidFill>
              <a:latin typeface="+mn-lt"/>
            </a:endParaRPr>
          </a:p>
          <a:p>
            <a:r>
              <a:rPr lang="en-US" sz="2900" b="1" dirty="0">
                <a:solidFill>
                  <a:schemeClr val="bg1"/>
                </a:solidFill>
                <a:latin typeface="+mn-lt"/>
              </a:rPr>
              <a:t>raw_bike_sharing_systems.csv  </a:t>
            </a:r>
            <a:r>
              <a:rPr lang="en-US" sz="2900" dirty="0">
                <a:solidFill>
                  <a:schemeClr val="bg1"/>
                </a:solidFill>
                <a:latin typeface="+mn-lt"/>
              </a:rPr>
              <a:t>dataset was obtained by web scraping a Wikipedia table. </a:t>
            </a:r>
            <a:r>
              <a:rPr lang="en-US" sz="2900" b="0" i="0" dirty="0">
                <a:solidFill>
                  <a:schemeClr val="bg1"/>
                </a:solidFill>
                <a:effectLst/>
                <a:latin typeface="+mn-lt"/>
                <a:ea typeface="Microsoft YaHei" panose="020B0503020204020204" pitchFamily="34" charset="-122"/>
              </a:rPr>
              <a:t>It lists active bicycle-sharing systems around the world. </a:t>
            </a:r>
            <a:endParaRPr lang="en-US" sz="2900" b="1" dirty="0">
              <a:solidFill>
                <a:schemeClr val="bg1"/>
              </a:solidFill>
              <a:latin typeface="+mn-lt"/>
            </a:endParaRPr>
          </a:p>
          <a:p>
            <a:r>
              <a:rPr lang="en-US" sz="2900" b="1" dirty="0">
                <a:solidFill>
                  <a:schemeClr val="bg1"/>
                </a:solidFill>
                <a:latin typeface="+mn-lt"/>
              </a:rPr>
              <a:t>raw_seoul_bike_sharing.csv </a:t>
            </a:r>
            <a:r>
              <a:rPr lang="en-US" sz="2900" dirty="0">
                <a:solidFill>
                  <a:schemeClr val="bg1"/>
                </a:solidFill>
                <a:latin typeface="+mn-lt"/>
              </a:rPr>
              <a:t>and</a:t>
            </a:r>
            <a:r>
              <a:rPr lang="en-US" sz="2900" b="1" dirty="0">
                <a:solidFill>
                  <a:schemeClr val="bg1"/>
                </a:solidFill>
                <a:latin typeface="+mn-lt"/>
              </a:rPr>
              <a:t> raw_worldcities.csv </a:t>
            </a:r>
            <a:r>
              <a:rPr lang="en-US" sz="2900" dirty="0">
                <a:solidFill>
                  <a:schemeClr val="bg1"/>
                </a:solidFill>
                <a:latin typeface="+mn-lt"/>
              </a:rPr>
              <a:t>datasets were downloaded as </a:t>
            </a:r>
            <a:r>
              <a:rPr lang="en-US" sz="2900" i="0" dirty="0">
                <a:solidFill>
                  <a:schemeClr val="bg1"/>
                </a:solidFill>
                <a:effectLst/>
                <a:latin typeface="+mn-lt"/>
              </a:rPr>
              <a:t> csv files from cloud storage</a:t>
            </a:r>
            <a:endParaRPr lang="en-US" sz="2900" dirty="0">
              <a:solidFill>
                <a:schemeClr val="bg1"/>
              </a:solidFill>
              <a:latin typeface="+mn-lt"/>
            </a:endParaRPr>
          </a:p>
          <a:p>
            <a:r>
              <a:rPr lang="en-US" sz="2900" b="1" dirty="0">
                <a:solidFill>
                  <a:schemeClr val="bg1"/>
                </a:solidFill>
                <a:latin typeface="+mn-lt"/>
                <a:ea typeface="Microsoft YaHei" panose="020B0503020204020204" pitchFamily="34" charset="-122"/>
              </a:rPr>
              <a:t>W</a:t>
            </a:r>
            <a:r>
              <a:rPr lang="en-US" sz="2900" b="1" i="0" dirty="0">
                <a:solidFill>
                  <a:schemeClr val="bg1"/>
                </a:solidFill>
                <a:effectLst/>
                <a:latin typeface="+mn-lt"/>
                <a:ea typeface="Microsoft YaHei" panose="020B0503020204020204" pitchFamily="34" charset="-122"/>
              </a:rPr>
              <a:t>orld </a:t>
            </a:r>
            <a:r>
              <a:rPr lang="en-US" sz="2900" b="1" dirty="0">
                <a:solidFill>
                  <a:schemeClr val="bg1"/>
                </a:solidFill>
                <a:latin typeface="+mn-lt"/>
                <a:ea typeface="Microsoft YaHei" panose="020B0503020204020204" pitchFamily="34" charset="-122"/>
              </a:rPr>
              <a:t>c</a:t>
            </a:r>
            <a:r>
              <a:rPr lang="en-US" sz="2900" b="1" i="0" dirty="0">
                <a:solidFill>
                  <a:schemeClr val="bg1"/>
                </a:solidFill>
                <a:effectLst/>
                <a:latin typeface="+mn-lt"/>
                <a:ea typeface="Microsoft YaHei" panose="020B0503020204020204" pitchFamily="34" charset="-122"/>
              </a:rPr>
              <a:t>ities </a:t>
            </a:r>
            <a:r>
              <a:rPr lang="en-US" sz="2900" b="1" dirty="0">
                <a:solidFill>
                  <a:schemeClr val="bg1"/>
                </a:solidFill>
                <a:latin typeface="+mn-lt"/>
                <a:ea typeface="Microsoft YaHei" panose="020B0503020204020204" pitchFamily="34" charset="-122"/>
              </a:rPr>
              <a:t>d</a:t>
            </a:r>
            <a:r>
              <a:rPr lang="en-US" sz="2900" b="1" i="0" dirty="0">
                <a:solidFill>
                  <a:schemeClr val="bg1"/>
                </a:solidFill>
                <a:effectLst/>
                <a:latin typeface="+mn-lt"/>
                <a:ea typeface="Microsoft YaHei" panose="020B0503020204020204" pitchFamily="34" charset="-122"/>
              </a:rPr>
              <a:t>ataset </a:t>
            </a:r>
            <a:r>
              <a:rPr lang="en-US" sz="2900" b="0" i="0" dirty="0">
                <a:solidFill>
                  <a:schemeClr val="bg1"/>
                </a:solidFill>
                <a:effectLst/>
                <a:latin typeface="+mn-lt"/>
                <a:ea typeface="Microsoft YaHei" panose="020B0503020204020204" pitchFamily="34" charset="-122"/>
              </a:rPr>
              <a:t>contains information such as name, latitude, and longitude, about major</a:t>
            </a:r>
          </a:p>
          <a:p>
            <a:pPr marL="0" indent="0">
              <a:buNone/>
            </a:pPr>
            <a:r>
              <a:rPr lang="en-US" sz="2900" b="0" i="0" dirty="0">
                <a:solidFill>
                  <a:schemeClr val="bg1"/>
                </a:solidFill>
                <a:effectLst/>
                <a:latin typeface="+mn-lt"/>
                <a:ea typeface="Microsoft YaHei" panose="020B0503020204020204" pitchFamily="34" charset="-122"/>
              </a:rPr>
              <a:t>     cities around the world.</a:t>
            </a:r>
          </a:p>
          <a:p>
            <a:r>
              <a:rPr lang="en-US" sz="2900" b="1" dirty="0">
                <a:solidFill>
                  <a:schemeClr val="bg1"/>
                </a:solidFill>
                <a:latin typeface="+mn-lt"/>
              </a:rPr>
              <a:t>raw_seoul_bike_sharing </a:t>
            </a:r>
            <a:r>
              <a:rPr lang="en-US" sz="2900" b="0" i="0" dirty="0">
                <a:solidFill>
                  <a:schemeClr val="bg1"/>
                </a:solidFill>
                <a:effectLst/>
                <a:latin typeface="+mn-lt"/>
                <a:ea typeface="Microsoft YaHei" panose="020B0503020204020204" pitchFamily="34" charset="-122"/>
              </a:rPr>
              <a:t>contains weather information (Temperature, Humidity, Windspeed, Visibility,</a:t>
            </a:r>
          </a:p>
          <a:p>
            <a:pPr marL="0" indent="0">
              <a:buNone/>
            </a:pPr>
            <a:r>
              <a:rPr lang="en-US" sz="2900" b="0" i="0" dirty="0">
                <a:solidFill>
                  <a:schemeClr val="bg1"/>
                </a:solidFill>
                <a:effectLst/>
                <a:latin typeface="+mn-lt"/>
                <a:ea typeface="Microsoft YaHei" panose="020B0503020204020204" pitchFamily="34" charset="-122"/>
              </a:rPr>
              <a:t>     Dewpoint, Solar radiation, Snowfall, Rainfall), and the number of bikes rented per hour and date in  Seoul .</a:t>
            </a:r>
          </a:p>
          <a:p>
            <a:endParaRPr lang="en-US" sz="2900" dirty="0">
              <a:solidFill>
                <a:schemeClr val="bg1"/>
              </a:solidFill>
              <a:latin typeface="+mn-lt"/>
            </a:endParaRPr>
          </a:p>
          <a:p>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10</a:t>
            </a:fld>
            <a:endParaRPr lang="en-US"/>
          </a:p>
        </p:txBody>
      </p:sp>
    </p:spTree>
    <p:extLst>
      <p:ext uri="{BB962C8B-B14F-4D97-AF65-F5344CB8AC3E}">
        <p14:creationId xmlns:p14="http://schemas.microsoft.com/office/powerpoint/2010/main" val="328866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B197-90C1-4B0A-BB45-8D3CCFFB23DA}"/>
              </a:ext>
            </a:extLst>
          </p:cNvPr>
          <p:cNvSpPr>
            <a:spLocks noGrp="1"/>
          </p:cNvSpPr>
          <p:nvPr>
            <p:ph type="title"/>
          </p:nvPr>
        </p:nvSpPr>
        <p:spPr>
          <a:xfrm>
            <a:off x="838200" y="365125"/>
            <a:ext cx="10515600" cy="1011239"/>
          </a:xfrm>
        </p:spPr>
        <p:txBody>
          <a:bodyPr>
            <a:normAutofit/>
          </a:bodyPr>
          <a:lstStyle/>
          <a:p>
            <a:r>
              <a:rPr lang="en-US" sz="2200" dirty="0"/>
              <a:t>Data Collection Process Illustrations Of Different Datasets.</a:t>
            </a:r>
            <a:endParaRPr lang="en-UG" dirty="0"/>
          </a:p>
        </p:txBody>
      </p:sp>
      <p:sp>
        <p:nvSpPr>
          <p:cNvPr id="3" name="Content Placeholder 2">
            <a:extLst>
              <a:ext uri="{FF2B5EF4-FFF2-40B4-BE49-F238E27FC236}">
                <a16:creationId xmlns:a16="http://schemas.microsoft.com/office/drawing/2014/main" id="{288E4F32-6B15-49DC-9B62-73D889012E7A}"/>
              </a:ext>
            </a:extLst>
          </p:cNvPr>
          <p:cNvSpPr>
            <a:spLocks noGrp="1"/>
          </p:cNvSpPr>
          <p:nvPr>
            <p:ph idx="1"/>
          </p:nvPr>
        </p:nvSpPr>
        <p:spPr/>
        <p:txBody>
          <a:bodyPr/>
          <a:lstStyle/>
          <a:p>
            <a:pPr marL="0" indent="0">
              <a:buNone/>
            </a:pPr>
            <a:endParaRPr lang="en-US" dirty="0"/>
          </a:p>
          <a:p>
            <a:endParaRPr lang="en-UG" dirty="0"/>
          </a:p>
        </p:txBody>
      </p:sp>
      <p:sp>
        <p:nvSpPr>
          <p:cNvPr id="4" name="Slide Number Placeholder 3">
            <a:extLst>
              <a:ext uri="{FF2B5EF4-FFF2-40B4-BE49-F238E27FC236}">
                <a16:creationId xmlns:a16="http://schemas.microsoft.com/office/drawing/2014/main" id="{C3112A02-C68B-4403-8FD1-C5285E328EE7}"/>
              </a:ext>
            </a:extLst>
          </p:cNvPr>
          <p:cNvSpPr>
            <a:spLocks noGrp="1"/>
          </p:cNvSpPr>
          <p:nvPr>
            <p:ph type="sldNum" sz="quarter" idx="4"/>
          </p:nvPr>
        </p:nvSpPr>
        <p:spPr/>
        <p:txBody>
          <a:bodyPr/>
          <a:lstStyle/>
          <a:p>
            <a:fld id="{5075537C-CA84-1446-933C-8E9D027F9201}" type="slidenum">
              <a:rPr lang="en-US" smtClean="0"/>
              <a:t>11</a:t>
            </a:fld>
            <a:endParaRPr lang="en-US"/>
          </a:p>
        </p:txBody>
      </p:sp>
      <p:pic>
        <p:nvPicPr>
          <p:cNvPr id="6" name="Picture 5">
            <a:extLst>
              <a:ext uri="{FF2B5EF4-FFF2-40B4-BE49-F238E27FC236}">
                <a16:creationId xmlns:a16="http://schemas.microsoft.com/office/drawing/2014/main" id="{F76B835F-B147-4951-A098-802203B63E70}"/>
              </a:ext>
            </a:extLst>
          </p:cNvPr>
          <p:cNvPicPr>
            <a:picLocks noChangeAspect="1"/>
          </p:cNvPicPr>
          <p:nvPr/>
        </p:nvPicPr>
        <p:blipFill>
          <a:blip r:embed="rId2"/>
          <a:stretch>
            <a:fillRect/>
          </a:stretch>
        </p:blipFill>
        <p:spPr>
          <a:xfrm>
            <a:off x="1510748" y="1490179"/>
            <a:ext cx="9515060" cy="4866171"/>
          </a:xfrm>
          <a:prstGeom prst="rect">
            <a:avLst/>
          </a:prstGeom>
        </p:spPr>
      </p:pic>
    </p:spTree>
    <p:extLst>
      <p:ext uri="{BB962C8B-B14F-4D97-AF65-F5344CB8AC3E}">
        <p14:creationId xmlns:p14="http://schemas.microsoft.com/office/powerpoint/2010/main" val="152272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Describe how data sets were processed</a:t>
            </a:r>
          </a:p>
          <a:p>
            <a:pPr lvl="1">
              <a:buFont typeface="Wingdings" panose="05000000000000000000" pitchFamily="2" charset="2"/>
              <a:buChar char="Ø"/>
            </a:pPr>
            <a:r>
              <a:rPr lang="en-US" dirty="0"/>
              <a:t>Detecting and handling missing values, inconsistent data, and incorrect data formats</a:t>
            </a:r>
          </a:p>
          <a:p>
            <a:pPr lvl="1">
              <a:buFont typeface="Wingdings" panose="05000000000000000000" pitchFamily="2" charset="2"/>
              <a:buChar char="Ø"/>
            </a:pPr>
            <a:r>
              <a:rPr lang="en-US" dirty="0"/>
              <a:t>Creating indicator(dummy) variables for categorical variables</a:t>
            </a:r>
          </a:p>
          <a:p>
            <a:pPr lvl="1">
              <a:buFont typeface="Wingdings" panose="05000000000000000000" pitchFamily="2" charset="2"/>
              <a:buChar char="Ø"/>
            </a:pPr>
            <a:r>
              <a:rPr lang="en-US" dirty="0"/>
              <a:t>Normalizing the data</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298755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4374-1ED0-4AA3-B4B6-242DA1D8CDCF}"/>
              </a:ext>
            </a:extLst>
          </p:cNvPr>
          <p:cNvSpPr>
            <a:spLocks noGrp="1"/>
          </p:cNvSpPr>
          <p:nvPr>
            <p:ph type="title"/>
          </p:nvPr>
        </p:nvSpPr>
        <p:spPr/>
        <p:txBody>
          <a:bodyPr>
            <a:normAutofit/>
          </a:bodyPr>
          <a:lstStyle/>
          <a:p>
            <a:pPr algn="ctr"/>
            <a:r>
              <a:rPr lang="en-US" sz="2000" dirty="0"/>
              <a:t> Data Wrangling Process </a:t>
            </a:r>
            <a:br>
              <a:rPr lang="en-US" sz="2000" dirty="0"/>
            </a:br>
            <a:endParaRPr lang="en-UG" sz="2000" dirty="0"/>
          </a:p>
        </p:txBody>
      </p:sp>
      <p:sp>
        <p:nvSpPr>
          <p:cNvPr id="4" name="Slide Number Placeholder 3">
            <a:extLst>
              <a:ext uri="{FF2B5EF4-FFF2-40B4-BE49-F238E27FC236}">
                <a16:creationId xmlns:a16="http://schemas.microsoft.com/office/drawing/2014/main" id="{0D5B6BF4-AB22-448B-8735-90DAA44FC062}"/>
              </a:ext>
            </a:extLst>
          </p:cNvPr>
          <p:cNvSpPr>
            <a:spLocks noGrp="1"/>
          </p:cNvSpPr>
          <p:nvPr>
            <p:ph type="sldNum" sz="quarter" idx="4"/>
          </p:nvPr>
        </p:nvSpPr>
        <p:spPr/>
        <p:txBody>
          <a:bodyPr/>
          <a:lstStyle/>
          <a:p>
            <a:fld id="{5075537C-CA84-1446-933C-8E9D027F9201}" type="slidenum">
              <a:rPr lang="en-US" smtClean="0"/>
              <a:t>13</a:t>
            </a:fld>
            <a:endParaRPr lang="en-US"/>
          </a:p>
        </p:txBody>
      </p:sp>
      <p:sp>
        <p:nvSpPr>
          <p:cNvPr id="8" name="Content Placeholder 7">
            <a:extLst>
              <a:ext uri="{FF2B5EF4-FFF2-40B4-BE49-F238E27FC236}">
                <a16:creationId xmlns:a16="http://schemas.microsoft.com/office/drawing/2014/main" id="{A3163578-6655-4CA0-9963-EE9F248EB362}"/>
              </a:ext>
            </a:extLst>
          </p:cNvPr>
          <p:cNvSpPr>
            <a:spLocks noGrp="1"/>
          </p:cNvSpPr>
          <p:nvPr>
            <p:ph idx="1"/>
          </p:nvPr>
        </p:nvSpPr>
        <p:spPr/>
        <p:txBody>
          <a:bodyPr/>
          <a:lstStyle/>
          <a:p>
            <a:endParaRPr lang="en-UG" dirty="0"/>
          </a:p>
        </p:txBody>
      </p:sp>
      <p:pic>
        <p:nvPicPr>
          <p:cNvPr id="10" name="Picture 9">
            <a:extLst>
              <a:ext uri="{FF2B5EF4-FFF2-40B4-BE49-F238E27FC236}">
                <a16:creationId xmlns:a16="http://schemas.microsoft.com/office/drawing/2014/main" id="{01897DFC-BBB0-4C77-A59D-4C5ABDB521D4}"/>
              </a:ext>
            </a:extLst>
          </p:cNvPr>
          <p:cNvPicPr>
            <a:picLocks noChangeAspect="1"/>
          </p:cNvPicPr>
          <p:nvPr/>
        </p:nvPicPr>
        <p:blipFill>
          <a:blip r:embed="rId2"/>
          <a:stretch>
            <a:fillRect/>
          </a:stretch>
        </p:blipFill>
        <p:spPr>
          <a:xfrm>
            <a:off x="838199" y="1520066"/>
            <a:ext cx="10664687" cy="4836284"/>
          </a:xfrm>
          <a:prstGeom prst="rect">
            <a:avLst/>
          </a:prstGeom>
        </p:spPr>
      </p:pic>
    </p:spTree>
    <p:extLst>
      <p:ext uri="{BB962C8B-B14F-4D97-AF65-F5344CB8AC3E}">
        <p14:creationId xmlns:p14="http://schemas.microsoft.com/office/powerpoint/2010/main" val="139820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performed SQL queries using bullet points</a:t>
            </a:r>
          </a:p>
          <a:p>
            <a:pPr marL="0" indent="0" algn="ctr">
              <a:buNone/>
            </a:pPr>
            <a:r>
              <a:rPr lang="en-US" b="1" dirty="0"/>
              <a:t>SQL queries performed were for the following intentions</a:t>
            </a:r>
          </a:p>
          <a:p>
            <a:pPr>
              <a:buFont typeface="Wingdings" panose="05000000000000000000" pitchFamily="2" charset="2"/>
              <a:buChar char="v"/>
            </a:pPr>
            <a:r>
              <a:rPr lang="en-US" dirty="0"/>
              <a:t>Finding valuable statistics</a:t>
            </a:r>
          </a:p>
          <a:p>
            <a:pPr>
              <a:buFont typeface="Wingdings" panose="05000000000000000000" pitchFamily="2" charset="2"/>
              <a:buChar char="v"/>
            </a:pPr>
            <a:r>
              <a:rPr lang="en-US" dirty="0"/>
              <a:t>Filter database based on different cities</a:t>
            </a:r>
          </a:p>
          <a:p>
            <a:pPr>
              <a:buFont typeface="Wingdings" panose="05000000000000000000" pitchFamily="2" charset="2"/>
              <a:buChar char="v"/>
            </a:pPr>
            <a:r>
              <a:rPr lang="en-US" dirty="0"/>
              <a:t>Find patterns such as seasonality and similarity</a:t>
            </a:r>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157872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what charts were plotted using bullet points</a:t>
            </a:r>
          </a:p>
          <a:p>
            <a:pPr>
              <a:buFont typeface="Courier New" panose="02070309020205020404" pitchFamily="49" charset="0"/>
              <a:buChar char="o"/>
            </a:pPr>
            <a:r>
              <a:rPr lang="en-US" b="1" dirty="0"/>
              <a:t>Histogram</a:t>
            </a:r>
          </a:p>
          <a:p>
            <a:pPr marL="457200" lvl="1" indent="0">
              <a:buNone/>
            </a:pPr>
            <a:r>
              <a:rPr lang="en-US" dirty="0"/>
              <a:t>This was to understand the distribution of data</a:t>
            </a:r>
          </a:p>
          <a:p>
            <a:pPr>
              <a:buFont typeface="Courier New" panose="02070309020205020404" pitchFamily="49" charset="0"/>
              <a:buChar char="o"/>
            </a:pPr>
            <a:r>
              <a:rPr lang="en-US" b="1" dirty="0"/>
              <a:t>Scatter plots</a:t>
            </a:r>
          </a:p>
          <a:p>
            <a:pPr marL="457200" lvl="1" indent="0">
              <a:buNone/>
            </a:pPr>
            <a:r>
              <a:rPr lang="en-US" dirty="0"/>
              <a:t>For finding correlations between important features using scatter plots</a:t>
            </a:r>
          </a:p>
          <a:p>
            <a:pPr>
              <a:buFont typeface="Courier New" panose="02070309020205020404" pitchFamily="49" charset="0"/>
              <a:buChar char="o"/>
            </a:pPr>
            <a:r>
              <a:rPr lang="en-US" b="1" dirty="0"/>
              <a:t>Boxplots</a:t>
            </a:r>
          </a:p>
          <a:p>
            <a:pPr marL="457200" lvl="1" indent="0">
              <a:buNone/>
            </a:pPr>
            <a:r>
              <a:rPr lang="en-US" dirty="0"/>
              <a:t>For spotting outliers and irregular behavior in different features of data</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77997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how you built, evaluated, improved and found the best performing model </a:t>
            </a:r>
          </a:p>
          <a:p>
            <a:pPr lvl="1">
              <a:buFont typeface="Wingdings" panose="05000000000000000000" pitchFamily="2" charset="2"/>
              <a:buChar char="ü"/>
            </a:pPr>
            <a:r>
              <a:rPr lang="en-US" dirty="0"/>
              <a:t>I built five linear regression models by using both the Date/time variables as predictors and the bike sharing count as the response variable</a:t>
            </a:r>
          </a:p>
          <a:p>
            <a:pPr lvl="1">
              <a:buFont typeface="Wingdings" panose="05000000000000000000" pitchFamily="2" charset="2"/>
              <a:buChar char="ü"/>
            </a:pPr>
            <a:r>
              <a:rPr lang="en-US" dirty="0"/>
              <a:t>I was able to evaluate these models based on their R-squared and RMSE values</a:t>
            </a:r>
          </a:p>
          <a:p>
            <a:pPr lvl="1">
              <a:buFont typeface="Wingdings" panose="05000000000000000000" pitchFamily="2" charset="2"/>
              <a:buChar char="ü"/>
            </a:pPr>
            <a:r>
              <a:rPr lang="en-US" dirty="0"/>
              <a:t>These models were improved by use of polynomial and interaction terms  and to reduce the complexity and curb overfitting, we implemented different regularization techniques in these models</a:t>
            </a: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771D-B895-42AA-AD8D-244BA505BE07}"/>
              </a:ext>
            </a:extLst>
          </p:cNvPr>
          <p:cNvSpPr>
            <a:spLocks noGrp="1"/>
          </p:cNvSpPr>
          <p:nvPr>
            <p:ph type="title"/>
          </p:nvPr>
        </p:nvSpPr>
        <p:spPr/>
        <p:txBody>
          <a:bodyPr>
            <a:normAutofit/>
          </a:bodyPr>
          <a:lstStyle/>
          <a:p>
            <a:pPr algn="ctr"/>
            <a:r>
              <a:rPr lang="en-US" sz="2000" dirty="0"/>
              <a:t>Model Development Process</a:t>
            </a:r>
            <a:br>
              <a:rPr lang="en-US" sz="2000" dirty="0"/>
            </a:br>
            <a:br>
              <a:rPr lang="en-UG" sz="2000" dirty="0"/>
            </a:br>
            <a:endParaRPr lang="en-UG" sz="2000" dirty="0"/>
          </a:p>
        </p:txBody>
      </p:sp>
      <p:pic>
        <p:nvPicPr>
          <p:cNvPr id="6" name="Content Placeholder 5">
            <a:extLst>
              <a:ext uri="{FF2B5EF4-FFF2-40B4-BE49-F238E27FC236}">
                <a16:creationId xmlns:a16="http://schemas.microsoft.com/office/drawing/2014/main" id="{CEC8FC07-EA90-40D3-B649-C7B44AD6001B}"/>
              </a:ext>
            </a:extLst>
          </p:cNvPr>
          <p:cNvPicPr>
            <a:picLocks noGrp="1" noChangeAspect="1"/>
          </p:cNvPicPr>
          <p:nvPr>
            <p:ph idx="1"/>
          </p:nvPr>
        </p:nvPicPr>
        <p:blipFill>
          <a:blip r:embed="rId2"/>
          <a:stretch>
            <a:fillRect/>
          </a:stretch>
        </p:blipFill>
        <p:spPr>
          <a:xfrm>
            <a:off x="838200" y="1377845"/>
            <a:ext cx="5514975" cy="4824171"/>
          </a:xfrm>
        </p:spPr>
      </p:pic>
      <p:sp>
        <p:nvSpPr>
          <p:cNvPr id="4" name="Slide Number Placeholder 3">
            <a:extLst>
              <a:ext uri="{FF2B5EF4-FFF2-40B4-BE49-F238E27FC236}">
                <a16:creationId xmlns:a16="http://schemas.microsoft.com/office/drawing/2014/main" id="{14D79E51-7866-4AFA-8524-D7A7BED6820B}"/>
              </a:ext>
            </a:extLst>
          </p:cNvPr>
          <p:cNvSpPr>
            <a:spLocks noGrp="1"/>
          </p:cNvSpPr>
          <p:nvPr>
            <p:ph type="sldNum" sz="quarter" idx="4"/>
          </p:nvPr>
        </p:nvSpPr>
        <p:spPr/>
        <p:txBody>
          <a:bodyPr/>
          <a:lstStyle/>
          <a:p>
            <a:fld id="{5075537C-CA84-1446-933C-8E9D027F9201}" type="slidenum">
              <a:rPr lang="en-US" smtClean="0"/>
              <a:t>17</a:t>
            </a:fld>
            <a:endParaRPr lang="en-US"/>
          </a:p>
        </p:txBody>
      </p:sp>
      <p:pic>
        <p:nvPicPr>
          <p:cNvPr id="8" name="Picture 7">
            <a:extLst>
              <a:ext uri="{FF2B5EF4-FFF2-40B4-BE49-F238E27FC236}">
                <a16:creationId xmlns:a16="http://schemas.microsoft.com/office/drawing/2014/main" id="{A51EB193-C934-4E0C-AF69-518A976910E9}"/>
              </a:ext>
            </a:extLst>
          </p:cNvPr>
          <p:cNvPicPr>
            <a:picLocks noChangeAspect="1"/>
          </p:cNvPicPr>
          <p:nvPr/>
        </p:nvPicPr>
        <p:blipFill>
          <a:blip r:embed="rId3"/>
          <a:stretch>
            <a:fillRect/>
          </a:stretch>
        </p:blipFill>
        <p:spPr>
          <a:xfrm>
            <a:off x="6467475" y="1377845"/>
            <a:ext cx="5353050" cy="4824171"/>
          </a:xfrm>
          <a:prstGeom prst="rect">
            <a:avLst/>
          </a:prstGeom>
        </p:spPr>
      </p:pic>
    </p:spTree>
    <p:extLst>
      <p:ext uri="{BB962C8B-B14F-4D97-AF65-F5344CB8AC3E}">
        <p14:creationId xmlns:p14="http://schemas.microsoft.com/office/powerpoint/2010/main" val="274750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R Shiny dashboard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sz="3600" dirty="0"/>
              <a:t>Summarize what plots and interactions you built into the dashboard</a:t>
            </a:r>
          </a:p>
          <a:p>
            <a:pPr lvl="1">
              <a:buFont typeface="Wingdings" panose="05000000000000000000" pitchFamily="2" charset="2"/>
              <a:buChar char="q"/>
            </a:pPr>
            <a:r>
              <a:rPr lang="en-US" sz="3600" dirty="0"/>
              <a:t> A static temperature trend line</a:t>
            </a:r>
          </a:p>
          <a:p>
            <a:pPr lvl="1">
              <a:buFont typeface="Wingdings" panose="05000000000000000000" pitchFamily="2" charset="2"/>
              <a:buChar char="q"/>
            </a:pPr>
            <a:r>
              <a:rPr lang="en-US" sz="3600" dirty="0"/>
              <a:t>An interactive bike-sharing demand prediction  trend line</a:t>
            </a:r>
          </a:p>
          <a:p>
            <a:pPr lvl="1">
              <a:buFont typeface="Wingdings" panose="05000000000000000000" pitchFamily="2" charset="2"/>
              <a:buChar char="q"/>
            </a:pPr>
            <a:r>
              <a:rPr lang="en-US" sz="3600" dirty="0"/>
              <a:t>A static humidity and bike sharing demand prediction correlation plot</a:t>
            </a: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14811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endParaRPr lang="en-US" sz="2200" dirty="0"/>
          </a:p>
          <a:p>
            <a:r>
              <a:rPr lang="en-US" sz="2200" dirty="0"/>
              <a:t>Predictive analysis results</a:t>
            </a:r>
          </a:p>
          <a:p>
            <a:pPr lvl="1"/>
            <a:endParaRPr lang="en-US" sz="1800" dirty="0"/>
          </a:p>
          <a:p>
            <a:pPr marL="457200" lvl="1" indent="0">
              <a:buNone/>
            </a:pPr>
            <a:endParaRPr lang="en-US" sz="1800" dirty="0"/>
          </a:p>
          <a:p>
            <a:r>
              <a:rPr lang="en-US" sz="2200" dirty="0"/>
              <a:t>A dashboard demo in screenshots</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19</a:t>
            </a:fld>
            <a:endParaRPr lang="en-US"/>
          </a:p>
        </p:txBody>
      </p:sp>
    </p:spTree>
    <p:extLst>
      <p:ext uri="{BB962C8B-B14F-4D97-AF65-F5344CB8AC3E}">
        <p14:creationId xmlns:p14="http://schemas.microsoft.com/office/powerpoint/2010/main" val="32100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31850" y="1709738"/>
            <a:ext cx="10515600" cy="2014769"/>
          </a:xfrm>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3724507"/>
            <a:ext cx="10515600" cy="2365143"/>
          </a:xfrm>
        </p:spPr>
        <p:txBody>
          <a:bodyPr>
            <a:normAutofit fontScale="85000" lnSpcReduction="20000"/>
          </a:bodyPr>
          <a:lstStyle/>
          <a:p>
            <a:r>
              <a:rPr lang="en-US" dirty="0"/>
              <a:t>The following queries were created in this section</a:t>
            </a:r>
          </a:p>
          <a:p>
            <a:pPr marL="342900" indent="-342900">
              <a:buFont typeface="Wingdings" panose="05000000000000000000" pitchFamily="2" charset="2"/>
              <a:buChar char="ü"/>
            </a:pPr>
            <a:r>
              <a:rPr lang="en-CA" b="1" dirty="0"/>
              <a:t>Busiest bike rental times</a:t>
            </a:r>
          </a:p>
          <a:p>
            <a:pPr marL="342900" indent="-342900">
              <a:buFont typeface="Wingdings" panose="05000000000000000000" pitchFamily="2" charset="2"/>
              <a:buChar char="ü"/>
            </a:pPr>
            <a:r>
              <a:rPr lang="en-CA" b="1" dirty="0"/>
              <a:t>Hourly popularity and temperature by seasons</a:t>
            </a:r>
          </a:p>
          <a:p>
            <a:pPr marL="342900" indent="-342900">
              <a:buFont typeface="Wingdings" panose="05000000000000000000" pitchFamily="2" charset="2"/>
              <a:buChar char="ü"/>
            </a:pPr>
            <a:r>
              <a:rPr lang="en-CA" b="1" dirty="0"/>
              <a:t>Rental Seasonality</a:t>
            </a:r>
          </a:p>
          <a:p>
            <a:pPr marL="342900" indent="-342900">
              <a:buFont typeface="Wingdings" panose="05000000000000000000" pitchFamily="2" charset="2"/>
              <a:buChar char="ü"/>
            </a:pPr>
            <a:r>
              <a:rPr lang="en-CA" b="1" dirty="0"/>
              <a:t>Weather Seasonality</a:t>
            </a:r>
          </a:p>
          <a:p>
            <a:pPr marL="342900" indent="-342900">
              <a:buFont typeface="Wingdings" panose="05000000000000000000" pitchFamily="2" charset="2"/>
              <a:buChar char="ü"/>
            </a:pPr>
            <a:r>
              <a:rPr lang="en-CA" b="1" dirty="0"/>
              <a:t>Bike-sharing info in Seoul</a:t>
            </a:r>
          </a:p>
          <a:p>
            <a:pPr marL="342900" indent="-342900">
              <a:buFont typeface="Wingdings" panose="05000000000000000000" pitchFamily="2" charset="2"/>
              <a:buChar char="ü"/>
            </a:pPr>
            <a:r>
              <a:rPr lang="en-CA" sz="2400" b="1" dirty="0"/>
              <a:t>Cities similar to Seoul</a:t>
            </a:r>
            <a:endParaRPr lang="en-CA" b="1" dirty="0"/>
          </a:p>
          <a:p>
            <a:endParaRPr lang="en-US" dirty="0"/>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20</a:t>
            </a:fld>
            <a:endParaRPr lang="en-US"/>
          </a:p>
        </p:txBody>
      </p:sp>
    </p:spTree>
    <p:extLst>
      <p:ext uri="{BB962C8B-B14F-4D97-AF65-F5344CB8AC3E}">
        <p14:creationId xmlns:p14="http://schemas.microsoft.com/office/powerpoint/2010/main" val="3181088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Busiest bike rental times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	19/06/2018  at 18</a:t>
            </a:r>
            <a:r>
              <a:rPr lang="en-US" baseline="30000" dirty="0"/>
              <a:t>th</a:t>
            </a:r>
            <a:r>
              <a:rPr lang="en-US" dirty="0"/>
              <a:t> hour had the most bike rentals of up to 35556 bikes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21</a:t>
            </a:fld>
            <a:endParaRPr lang="en-US"/>
          </a:p>
        </p:txBody>
      </p:sp>
      <p:pic>
        <p:nvPicPr>
          <p:cNvPr id="8" name="Picture 7">
            <a:extLst>
              <a:ext uri="{FF2B5EF4-FFF2-40B4-BE49-F238E27FC236}">
                <a16:creationId xmlns:a16="http://schemas.microsoft.com/office/drawing/2014/main" id="{6AF46F94-BCF8-4823-9067-66F3240F295F}"/>
              </a:ext>
            </a:extLst>
          </p:cNvPr>
          <p:cNvPicPr>
            <a:picLocks noChangeAspect="1"/>
          </p:cNvPicPr>
          <p:nvPr/>
        </p:nvPicPr>
        <p:blipFill>
          <a:blip r:embed="rId2"/>
          <a:stretch>
            <a:fillRect/>
          </a:stretch>
        </p:blipFill>
        <p:spPr>
          <a:xfrm>
            <a:off x="1187726" y="2216461"/>
            <a:ext cx="9816548" cy="1649896"/>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2400" b="1" dirty="0"/>
              <a:t>Hourly popularity and temperature by seasons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1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It’s observed that the 18</a:t>
            </a:r>
            <a:r>
              <a:rPr lang="en-US" baseline="30000" dirty="0"/>
              <a:t>th</a:t>
            </a:r>
            <a:r>
              <a:rPr lang="en-US" dirty="0"/>
              <a:t> hour in summer has the highest average bike count and average temperature values</a:t>
            </a:r>
          </a:p>
          <a:p>
            <a:endParaRPr lang="en-US" dirty="0"/>
          </a:p>
        </p:txBody>
      </p:sp>
      <p:sp>
        <p:nvSpPr>
          <p:cNvPr id="4" name="Slide Number Placeholder 3">
            <a:extLst>
              <a:ext uri="{FF2B5EF4-FFF2-40B4-BE49-F238E27FC236}">
                <a16:creationId xmlns:a16="http://schemas.microsoft.com/office/drawing/2014/main" id="{46355478-DA14-224A-86EB-1DEBC1E91521}"/>
              </a:ext>
            </a:extLst>
          </p:cNvPr>
          <p:cNvSpPr>
            <a:spLocks noGrp="1"/>
          </p:cNvSpPr>
          <p:nvPr>
            <p:ph type="sldNum" sz="quarter" idx="4"/>
          </p:nvPr>
        </p:nvSpPr>
        <p:spPr/>
        <p:txBody>
          <a:bodyPr/>
          <a:lstStyle/>
          <a:p>
            <a:fld id="{5075537C-CA84-1446-933C-8E9D027F9201}" type="slidenum">
              <a:rPr lang="en-US" smtClean="0"/>
              <a:t>22</a:t>
            </a:fld>
            <a:endParaRPr lang="en-US"/>
          </a:p>
        </p:txBody>
      </p:sp>
      <p:pic>
        <p:nvPicPr>
          <p:cNvPr id="7" name="Content Placeholder 7">
            <a:extLst>
              <a:ext uri="{FF2B5EF4-FFF2-40B4-BE49-F238E27FC236}">
                <a16:creationId xmlns:a16="http://schemas.microsoft.com/office/drawing/2014/main" id="{7557B798-EDA3-436E-BC03-5C229B622701}"/>
              </a:ext>
            </a:extLst>
          </p:cNvPr>
          <p:cNvPicPr>
            <a:picLocks noChangeAspect="1"/>
          </p:cNvPicPr>
          <p:nvPr/>
        </p:nvPicPr>
        <p:blipFill>
          <a:blip r:embed="rId2"/>
          <a:stretch>
            <a:fillRect/>
          </a:stretch>
        </p:blipFill>
        <p:spPr>
          <a:xfrm>
            <a:off x="838199" y="1376364"/>
            <a:ext cx="10515599" cy="3532520"/>
          </a:xfrm>
          <a:prstGeom prst="rect">
            <a:avLst/>
          </a:prstGeom>
        </p:spPr>
      </p:pic>
    </p:spTree>
    <p:extLst>
      <p:ext uri="{BB962C8B-B14F-4D97-AF65-F5344CB8AC3E}">
        <p14:creationId xmlns:p14="http://schemas.microsoft.com/office/powerpoint/2010/main" val="352297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2400" b="1" dirty="0"/>
              <a:t>Rental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In the proceeding slides showing rental seasonality, it is observed that summer has the highest values of average bike count</a:t>
            </a:r>
          </a:p>
        </p:txBody>
      </p:sp>
      <p:sp>
        <p:nvSpPr>
          <p:cNvPr id="4" name="Slide Number Placeholder 3">
            <a:extLst>
              <a:ext uri="{FF2B5EF4-FFF2-40B4-BE49-F238E27FC236}">
                <a16:creationId xmlns:a16="http://schemas.microsoft.com/office/drawing/2014/main" id="{54AEC204-6979-264D-A847-A40A6855A8FA}"/>
              </a:ext>
            </a:extLst>
          </p:cNvPr>
          <p:cNvSpPr>
            <a:spLocks noGrp="1"/>
          </p:cNvSpPr>
          <p:nvPr>
            <p:ph type="sldNum" sz="quarter" idx="4"/>
          </p:nvPr>
        </p:nvSpPr>
        <p:spPr/>
        <p:txBody>
          <a:bodyPr/>
          <a:lstStyle/>
          <a:p>
            <a:fld id="{5075537C-CA84-1446-933C-8E9D027F9201}" type="slidenum">
              <a:rPr lang="en-US" smtClean="0"/>
              <a:t>23</a:t>
            </a:fld>
            <a:endParaRPr lang="en-US"/>
          </a:p>
        </p:txBody>
      </p:sp>
    </p:spTree>
    <p:extLst>
      <p:ext uri="{BB962C8B-B14F-4D97-AF65-F5344CB8AC3E}">
        <p14:creationId xmlns:p14="http://schemas.microsoft.com/office/powerpoint/2010/main" val="64277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2A23-DC96-470A-BDB8-2A5FC904F559}"/>
              </a:ext>
            </a:extLst>
          </p:cNvPr>
          <p:cNvSpPr>
            <a:spLocks noGrp="1"/>
          </p:cNvSpPr>
          <p:nvPr>
            <p:ph type="title"/>
          </p:nvPr>
        </p:nvSpPr>
        <p:spPr>
          <a:xfrm>
            <a:off x="838200" y="365126"/>
            <a:ext cx="10515600" cy="960092"/>
          </a:xfrm>
        </p:spPr>
        <p:txBody>
          <a:bodyPr>
            <a:normAutofit/>
          </a:bodyPr>
          <a:lstStyle/>
          <a:p>
            <a:r>
              <a:rPr lang="en-US" sz="2400" dirty="0"/>
              <a:t>Rental seasonality for Autumn and Spring</a:t>
            </a:r>
            <a:endParaRPr lang="en-UG" sz="2400" dirty="0"/>
          </a:p>
        </p:txBody>
      </p:sp>
      <p:sp>
        <p:nvSpPr>
          <p:cNvPr id="4" name="Slide Number Placeholder 3">
            <a:extLst>
              <a:ext uri="{FF2B5EF4-FFF2-40B4-BE49-F238E27FC236}">
                <a16:creationId xmlns:a16="http://schemas.microsoft.com/office/drawing/2014/main" id="{34D236A3-E73A-40CD-9E60-D5822F2BAD8D}"/>
              </a:ext>
            </a:extLst>
          </p:cNvPr>
          <p:cNvSpPr>
            <a:spLocks noGrp="1"/>
          </p:cNvSpPr>
          <p:nvPr>
            <p:ph type="sldNum" sz="quarter" idx="4"/>
          </p:nvPr>
        </p:nvSpPr>
        <p:spPr/>
        <p:txBody>
          <a:bodyPr/>
          <a:lstStyle/>
          <a:p>
            <a:fld id="{5075537C-CA84-1446-933C-8E9D027F9201}" type="slidenum">
              <a:rPr lang="en-US" smtClean="0"/>
              <a:t>24</a:t>
            </a:fld>
            <a:endParaRPr lang="en-US"/>
          </a:p>
        </p:txBody>
      </p:sp>
      <p:pic>
        <p:nvPicPr>
          <p:cNvPr id="5" name="Content Placeholder 4">
            <a:extLst>
              <a:ext uri="{FF2B5EF4-FFF2-40B4-BE49-F238E27FC236}">
                <a16:creationId xmlns:a16="http://schemas.microsoft.com/office/drawing/2014/main" id="{DC2E0968-48E6-455E-9BF5-AF6AE4A550FA}"/>
              </a:ext>
            </a:extLst>
          </p:cNvPr>
          <p:cNvPicPr>
            <a:picLocks noGrp="1" noChangeAspect="1"/>
          </p:cNvPicPr>
          <p:nvPr>
            <p:ph idx="1"/>
          </p:nvPr>
        </p:nvPicPr>
        <p:blipFill>
          <a:blip r:embed="rId2"/>
          <a:stretch>
            <a:fillRect/>
          </a:stretch>
        </p:blipFill>
        <p:spPr>
          <a:xfrm>
            <a:off x="0" y="1325218"/>
            <a:ext cx="6529181" cy="5612295"/>
          </a:xfrm>
          <a:prstGeom prst="rect">
            <a:avLst/>
          </a:prstGeom>
        </p:spPr>
      </p:pic>
      <p:pic>
        <p:nvPicPr>
          <p:cNvPr id="6" name="Picture 5">
            <a:extLst>
              <a:ext uri="{FF2B5EF4-FFF2-40B4-BE49-F238E27FC236}">
                <a16:creationId xmlns:a16="http://schemas.microsoft.com/office/drawing/2014/main" id="{E02CE2EA-321A-4848-BF92-215ACC3D8AD4}"/>
              </a:ext>
            </a:extLst>
          </p:cNvPr>
          <p:cNvPicPr>
            <a:picLocks noChangeAspect="1"/>
          </p:cNvPicPr>
          <p:nvPr/>
        </p:nvPicPr>
        <p:blipFill>
          <a:blip r:embed="rId3"/>
          <a:stretch>
            <a:fillRect/>
          </a:stretch>
        </p:blipFill>
        <p:spPr>
          <a:xfrm>
            <a:off x="6529181" y="1325217"/>
            <a:ext cx="5662819" cy="5612295"/>
          </a:xfrm>
          <a:prstGeom prst="rect">
            <a:avLst/>
          </a:prstGeom>
        </p:spPr>
      </p:pic>
    </p:spTree>
    <p:extLst>
      <p:ext uri="{BB962C8B-B14F-4D97-AF65-F5344CB8AC3E}">
        <p14:creationId xmlns:p14="http://schemas.microsoft.com/office/powerpoint/2010/main" val="93781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F133-A3E1-474C-99FB-8FD3E17CACF5}"/>
              </a:ext>
            </a:extLst>
          </p:cNvPr>
          <p:cNvSpPr>
            <a:spLocks noGrp="1"/>
          </p:cNvSpPr>
          <p:nvPr>
            <p:ph type="title"/>
          </p:nvPr>
        </p:nvSpPr>
        <p:spPr>
          <a:xfrm>
            <a:off x="838200" y="365126"/>
            <a:ext cx="10515600" cy="946840"/>
          </a:xfrm>
        </p:spPr>
        <p:txBody>
          <a:bodyPr>
            <a:normAutofit/>
          </a:bodyPr>
          <a:lstStyle/>
          <a:p>
            <a:r>
              <a:rPr lang="en-US" sz="2400" dirty="0"/>
              <a:t>Rental seasonality for Summer and Winter</a:t>
            </a:r>
            <a:endParaRPr lang="en-UG" sz="2400" dirty="0"/>
          </a:p>
        </p:txBody>
      </p:sp>
      <p:sp>
        <p:nvSpPr>
          <p:cNvPr id="4" name="Slide Number Placeholder 3">
            <a:extLst>
              <a:ext uri="{FF2B5EF4-FFF2-40B4-BE49-F238E27FC236}">
                <a16:creationId xmlns:a16="http://schemas.microsoft.com/office/drawing/2014/main" id="{663B20F8-BBC0-40E9-810A-4E5E24BE9C7C}"/>
              </a:ext>
            </a:extLst>
          </p:cNvPr>
          <p:cNvSpPr>
            <a:spLocks noGrp="1"/>
          </p:cNvSpPr>
          <p:nvPr>
            <p:ph type="sldNum" sz="quarter" idx="4"/>
          </p:nvPr>
        </p:nvSpPr>
        <p:spPr/>
        <p:txBody>
          <a:bodyPr/>
          <a:lstStyle/>
          <a:p>
            <a:fld id="{5075537C-CA84-1446-933C-8E9D027F9201}" type="slidenum">
              <a:rPr lang="en-US" smtClean="0"/>
              <a:t>25</a:t>
            </a:fld>
            <a:endParaRPr lang="en-US"/>
          </a:p>
        </p:txBody>
      </p:sp>
      <p:pic>
        <p:nvPicPr>
          <p:cNvPr id="5" name="Content Placeholder 4">
            <a:extLst>
              <a:ext uri="{FF2B5EF4-FFF2-40B4-BE49-F238E27FC236}">
                <a16:creationId xmlns:a16="http://schemas.microsoft.com/office/drawing/2014/main" id="{4C74BA67-F2FA-4D91-804C-8771F1A4B025}"/>
              </a:ext>
            </a:extLst>
          </p:cNvPr>
          <p:cNvPicPr>
            <a:picLocks noGrp="1" noChangeAspect="1"/>
          </p:cNvPicPr>
          <p:nvPr>
            <p:ph idx="1"/>
          </p:nvPr>
        </p:nvPicPr>
        <p:blipFill>
          <a:blip r:embed="rId2"/>
          <a:stretch>
            <a:fillRect/>
          </a:stretch>
        </p:blipFill>
        <p:spPr>
          <a:xfrm>
            <a:off x="1" y="1311966"/>
            <a:ext cx="5764696" cy="5546034"/>
          </a:xfrm>
          <a:prstGeom prst="rect">
            <a:avLst/>
          </a:prstGeom>
        </p:spPr>
      </p:pic>
      <p:pic>
        <p:nvPicPr>
          <p:cNvPr id="6" name="Picture 5">
            <a:extLst>
              <a:ext uri="{FF2B5EF4-FFF2-40B4-BE49-F238E27FC236}">
                <a16:creationId xmlns:a16="http://schemas.microsoft.com/office/drawing/2014/main" id="{6A270A18-06BB-4636-8C96-5C0360908F8E}"/>
              </a:ext>
            </a:extLst>
          </p:cNvPr>
          <p:cNvPicPr>
            <a:picLocks noChangeAspect="1"/>
          </p:cNvPicPr>
          <p:nvPr/>
        </p:nvPicPr>
        <p:blipFill>
          <a:blip r:embed="rId3"/>
          <a:stretch>
            <a:fillRect/>
          </a:stretch>
        </p:blipFill>
        <p:spPr>
          <a:xfrm>
            <a:off x="5980871" y="1311966"/>
            <a:ext cx="6211129" cy="5546034"/>
          </a:xfrm>
          <a:prstGeom prst="rect">
            <a:avLst/>
          </a:prstGeom>
        </p:spPr>
      </p:pic>
    </p:spTree>
    <p:extLst>
      <p:ext uri="{BB962C8B-B14F-4D97-AF65-F5344CB8AC3E}">
        <p14:creationId xmlns:p14="http://schemas.microsoft.com/office/powerpoint/2010/main" val="173475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Weather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r>
              <a:rPr lang="en-US" dirty="0"/>
              <a:t>Again, Summer has the highest average bike count value amidst all the weather variables consideration, as shown in the screenshot above</a:t>
            </a:r>
          </a:p>
        </p:txBody>
      </p:sp>
      <p:sp>
        <p:nvSpPr>
          <p:cNvPr id="4" name="Slide Number Placeholder 3">
            <a:extLst>
              <a:ext uri="{FF2B5EF4-FFF2-40B4-BE49-F238E27FC236}">
                <a16:creationId xmlns:a16="http://schemas.microsoft.com/office/drawing/2014/main" id="{C903E2FD-95BF-5C4B-B607-B4C4D1C01224}"/>
              </a:ext>
            </a:extLst>
          </p:cNvPr>
          <p:cNvSpPr>
            <a:spLocks noGrp="1"/>
          </p:cNvSpPr>
          <p:nvPr>
            <p:ph type="sldNum" sz="quarter" idx="4"/>
          </p:nvPr>
        </p:nvSpPr>
        <p:spPr/>
        <p:txBody>
          <a:bodyPr/>
          <a:lstStyle/>
          <a:p>
            <a:fld id="{5075537C-CA84-1446-933C-8E9D027F9201}" type="slidenum">
              <a:rPr lang="en-US" smtClean="0"/>
              <a:t>26</a:t>
            </a:fld>
            <a:endParaRPr lang="en-US"/>
          </a:p>
        </p:txBody>
      </p:sp>
      <p:pic>
        <p:nvPicPr>
          <p:cNvPr id="6" name="Picture 5">
            <a:extLst>
              <a:ext uri="{FF2B5EF4-FFF2-40B4-BE49-F238E27FC236}">
                <a16:creationId xmlns:a16="http://schemas.microsoft.com/office/drawing/2014/main" id="{BC9738B7-C9BA-4EF8-AE11-6147CD0AAFAB}"/>
              </a:ext>
            </a:extLst>
          </p:cNvPr>
          <p:cNvPicPr>
            <a:picLocks noChangeAspect="1"/>
          </p:cNvPicPr>
          <p:nvPr/>
        </p:nvPicPr>
        <p:blipFill>
          <a:blip r:embed="rId2"/>
          <a:stretch>
            <a:fillRect/>
          </a:stretch>
        </p:blipFill>
        <p:spPr>
          <a:xfrm>
            <a:off x="0" y="1501551"/>
            <a:ext cx="12192000" cy="1664729"/>
          </a:xfrm>
          <a:prstGeom prst="rect">
            <a:avLst/>
          </a:prstGeom>
        </p:spPr>
      </p:pic>
    </p:spTree>
    <p:extLst>
      <p:ext uri="{BB962C8B-B14F-4D97-AF65-F5344CB8AC3E}">
        <p14:creationId xmlns:p14="http://schemas.microsoft.com/office/powerpoint/2010/main" val="236279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Bike-sharing info in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r>
              <a:rPr lang="en-US" dirty="0"/>
              <a:t>Seoul, a city in South Korea has  a total of 20000 bikes, with a population of 21794000 people as outlined in the above screenshot</a:t>
            </a:r>
          </a:p>
        </p:txBody>
      </p:sp>
      <p:sp>
        <p:nvSpPr>
          <p:cNvPr id="4" name="Slide Number Placeholder 3">
            <a:extLst>
              <a:ext uri="{FF2B5EF4-FFF2-40B4-BE49-F238E27FC236}">
                <a16:creationId xmlns:a16="http://schemas.microsoft.com/office/drawing/2014/main" id="{B5A83BC8-CBF6-D844-AA13-2B3E45B62A77}"/>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6" name="Picture 5">
            <a:extLst>
              <a:ext uri="{FF2B5EF4-FFF2-40B4-BE49-F238E27FC236}">
                <a16:creationId xmlns:a16="http://schemas.microsoft.com/office/drawing/2014/main" id="{2CF0BB85-F140-4751-BF8B-9532DB8A43C8}"/>
              </a:ext>
            </a:extLst>
          </p:cNvPr>
          <p:cNvPicPr>
            <a:picLocks noChangeAspect="1"/>
          </p:cNvPicPr>
          <p:nvPr/>
        </p:nvPicPr>
        <p:blipFill>
          <a:blip r:embed="rId2"/>
          <a:stretch>
            <a:fillRect/>
          </a:stretch>
        </p:blipFill>
        <p:spPr>
          <a:xfrm>
            <a:off x="838200" y="2332010"/>
            <a:ext cx="9706182" cy="1056344"/>
          </a:xfrm>
          <a:prstGeom prst="rect">
            <a:avLst/>
          </a:prstGeom>
        </p:spPr>
      </p:pic>
    </p:spTree>
    <p:extLst>
      <p:ext uri="{BB962C8B-B14F-4D97-AF65-F5344CB8AC3E}">
        <p14:creationId xmlns:p14="http://schemas.microsoft.com/office/powerpoint/2010/main" val="249789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Cities similar to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CA" dirty="0"/>
          </a:p>
          <a:p>
            <a:endParaRPr lang="en-CA" dirty="0"/>
          </a:p>
          <a:p>
            <a:pPr marL="0" indent="0">
              <a:buNone/>
            </a:pPr>
            <a:endParaRPr lang="en-CA" dirty="0"/>
          </a:p>
          <a:p>
            <a:r>
              <a:rPr lang="en-US" dirty="0"/>
              <a:t>Cities like Beijing, Ningbo, </a:t>
            </a:r>
            <a:r>
              <a:rPr lang="en-US" dirty="0" err="1"/>
              <a:t>Shangai</a:t>
            </a:r>
            <a:r>
              <a:rPr lang="en-US" dirty="0"/>
              <a:t>, Weifang, Zhuzhou can be compared to Seoul in terms of bicycles and population as shown in the screenshot</a:t>
            </a:r>
          </a:p>
        </p:txBody>
      </p:sp>
      <p:sp>
        <p:nvSpPr>
          <p:cNvPr id="4" name="Slide Number Placeholder 3">
            <a:extLst>
              <a:ext uri="{FF2B5EF4-FFF2-40B4-BE49-F238E27FC236}">
                <a16:creationId xmlns:a16="http://schemas.microsoft.com/office/drawing/2014/main" id="{A928B5D5-D62F-D340-9B86-E53618111BAB}"/>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6" name="Picture 5">
            <a:extLst>
              <a:ext uri="{FF2B5EF4-FFF2-40B4-BE49-F238E27FC236}">
                <a16:creationId xmlns:a16="http://schemas.microsoft.com/office/drawing/2014/main" id="{259D9D97-E736-4B08-B495-20E8BAFD2643}"/>
              </a:ext>
            </a:extLst>
          </p:cNvPr>
          <p:cNvPicPr>
            <a:picLocks noChangeAspect="1"/>
          </p:cNvPicPr>
          <p:nvPr/>
        </p:nvPicPr>
        <p:blipFill>
          <a:blip r:embed="rId2"/>
          <a:stretch>
            <a:fillRect/>
          </a:stretch>
        </p:blipFill>
        <p:spPr>
          <a:xfrm>
            <a:off x="838200" y="1720341"/>
            <a:ext cx="10717696" cy="1608898"/>
          </a:xfrm>
          <a:prstGeom prst="rect">
            <a:avLst/>
          </a:prstGeom>
        </p:spPr>
      </p:pic>
    </p:spTree>
    <p:extLst>
      <p:ext uri="{BB962C8B-B14F-4D97-AF65-F5344CB8AC3E}">
        <p14:creationId xmlns:p14="http://schemas.microsoft.com/office/powerpoint/2010/main" val="216897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4589463"/>
            <a:ext cx="10515600" cy="2132012"/>
          </a:xfrm>
        </p:spPr>
        <p:txBody>
          <a:bodyPr>
            <a:normAutofit lnSpcReduction="10000"/>
          </a:bodyPr>
          <a:lstStyle/>
          <a:p>
            <a:r>
              <a:rPr lang="en-US" dirty="0"/>
              <a:t>In this section, the following visuals were created</a:t>
            </a:r>
          </a:p>
          <a:p>
            <a:pPr marL="342900" indent="-342900">
              <a:buFont typeface="Wingdings" panose="05000000000000000000" pitchFamily="2" charset="2"/>
              <a:buChar char="ü"/>
            </a:pPr>
            <a:r>
              <a:rPr lang="en-CA" dirty="0"/>
              <a:t>A scatter plot of RENTED_BIKE_COUNT vs. DATE</a:t>
            </a:r>
          </a:p>
          <a:p>
            <a:pPr marL="342900" indent="-342900">
              <a:buFont typeface="Wingdings" panose="05000000000000000000" pitchFamily="2" charset="2"/>
              <a:buChar char="ü"/>
            </a:pPr>
            <a:r>
              <a:rPr lang="en-CA" dirty="0"/>
              <a:t>A scatter plot of RENTED_BIKE_COUNT vs. DATETIME</a:t>
            </a:r>
          </a:p>
          <a:p>
            <a:pPr marL="342900" indent="-342900">
              <a:buFont typeface="Wingdings" panose="05000000000000000000" pitchFamily="2" charset="2"/>
              <a:buChar char="ü"/>
            </a:pPr>
            <a:r>
              <a:rPr lang="en-CA" sz="2400" dirty="0"/>
              <a:t>Bike rental histogram </a:t>
            </a:r>
            <a:r>
              <a:rPr lang="en-CA" dirty="0"/>
              <a:t>with a kernel density curve</a:t>
            </a:r>
          </a:p>
          <a:p>
            <a:pPr marL="342900" indent="-342900">
              <a:buFont typeface="Wingdings" panose="05000000000000000000" pitchFamily="2" charset="2"/>
              <a:buChar char="ü"/>
            </a:pPr>
            <a:r>
              <a:rPr lang="en-US" dirty="0"/>
              <a:t>Boxplots of RENTED_BIKE_COUNT vs. HOUR grouped by SEASONS</a:t>
            </a:r>
            <a:endParaRPr lang="en-CA" dirty="0"/>
          </a:p>
          <a:p>
            <a:endParaRPr lang="en-CA"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29</a:t>
            </a:fld>
            <a:endParaRPr lang="en-US" dirty="0"/>
          </a:p>
        </p:txBody>
      </p:sp>
    </p:spTree>
    <p:extLst>
      <p:ext uri="{BB962C8B-B14F-4D97-AF65-F5344CB8AC3E}">
        <p14:creationId xmlns:p14="http://schemas.microsoft.com/office/powerpoint/2010/main" val="17827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Objective</a:t>
            </a:r>
          </a:p>
          <a:p>
            <a:r>
              <a:rPr lang="en-US" sz="2200" dirty="0"/>
              <a:t>Methodology</a:t>
            </a:r>
          </a:p>
          <a:p>
            <a:r>
              <a:rPr lang="en-US" sz="2200" dirty="0"/>
              <a:t>Key Findings</a:t>
            </a:r>
          </a:p>
          <a:p>
            <a:r>
              <a:rPr lang="en-US" sz="2200" dirty="0"/>
              <a:t>Implications</a:t>
            </a:r>
          </a:p>
          <a:p>
            <a:r>
              <a:rPr lang="en-US" sz="2200" dirty="0"/>
              <a:t>Conclusion</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b="1" dirty="0"/>
              <a:t>Bike rental vs. Date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US" dirty="0"/>
              <a:t>In the earlier months of the year, the rental bike count is below 1000’s.</a:t>
            </a:r>
          </a:p>
          <a:p>
            <a:r>
              <a:rPr lang="en-US" dirty="0"/>
              <a:t>Immediately before April, the rental bike count shoots 3500, but it goes below that quantity for the rest of the year.</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11" name="Picture 10">
            <a:extLst>
              <a:ext uri="{FF2B5EF4-FFF2-40B4-BE49-F238E27FC236}">
                <a16:creationId xmlns:a16="http://schemas.microsoft.com/office/drawing/2014/main" id="{307D785B-6828-4537-99E0-1B3DF97CCF8B}"/>
              </a:ext>
            </a:extLst>
          </p:cNvPr>
          <p:cNvPicPr>
            <a:picLocks noChangeAspect="1"/>
          </p:cNvPicPr>
          <p:nvPr/>
        </p:nvPicPr>
        <p:blipFill>
          <a:blip r:embed="rId2"/>
          <a:stretch>
            <a:fillRect/>
          </a:stretch>
        </p:blipFill>
        <p:spPr>
          <a:xfrm>
            <a:off x="5011738" y="742950"/>
            <a:ext cx="6515100" cy="5372100"/>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b="1" dirty="0"/>
              <a:t>Bike rental vs. Datetime</a:t>
            </a:r>
          </a:p>
        </p:txBody>
      </p:sp>
      <p:sp>
        <p:nvSpPr>
          <p:cNvPr id="6" name="Picture Placeholder 5">
            <a:extLst>
              <a:ext uri="{FF2B5EF4-FFF2-40B4-BE49-F238E27FC236}">
                <a16:creationId xmlns:a16="http://schemas.microsoft.com/office/drawing/2014/main" id="{000D7484-C538-944F-96AB-2942D4F10CF1}"/>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normAutofit/>
          </a:bodyPr>
          <a:lstStyle/>
          <a:p>
            <a:r>
              <a:rPr lang="en-US" dirty="0"/>
              <a:t>In the earlier months of the year, the rental bike count is below 1000’s.</a:t>
            </a:r>
          </a:p>
          <a:p>
            <a:r>
              <a:rPr lang="en-US" dirty="0"/>
              <a:t>Immediately before April, the rental bike count shoots 3500, but it goes below that quantity for the rest of the year.</a:t>
            </a:r>
          </a:p>
          <a:p>
            <a:r>
              <a:rPr lang="en-US" dirty="0"/>
              <a:t>But this time, there is hour of the day incorporated within, but we notify that the morning and  afternoon hours dominate </a:t>
            </a:r>
          </a:p>
          <a:p>
            <a:endParaRPr lang="en-US" dirty="0"/>
          </a:p>
        </p:txBody>
      </p:sp>
      <p:sp>
        <p:nvSpPr>
          <p:cNvPr id="5" name="Slide Number Placeholder 4">
            <a:extLst>
              <a:ext uri="{FF2B5EF4-FFF2-40B4-BE49-F238E27FC236}">
                <a16:creationId xmlns:a16="http://schemas.microsoft.com/office/drawing/2014/main" id="{4A68D5F1-C390-9F4D-988B-81E5AA1FD3D7}"/>
              </a:ext>
            </a:extLst>
          </p:cNvPr>
          <p:cNvSpPr>
            <a:spLocks noGrp="1"/>
          </p:cNvSpPr>
          <p:nvPr>
            <p:ph type="sldNum" sz="quarter" idx="4"/>
          </p:nvPr>
        </p:nvSpPr>
        <p:spPr/>
        <p:txBody>
          <a:bodyPr/>
          <a:lstStyle/>
          <a:p>
            <a:fld id="{5075537C-CA84-1446-933C-8E9D027F9201}" type="slidenum">
              <a:rPr lang="en-US" smtClean="0"/>
              <a:t>31</a:t>
            </a:fld>
            <a:endParaRPr lang="en-US"/>
          </a:p>
        </p:txBody>
      </p:sp>
      <p:pic>
        <p:nvPicPr>
          <p:cNvPr id="7" name="Picture 6">
            <a:extLst>
              <a:ext uri="{FF2B5EF4-FFF2-40B4-BE49-F238E27FC236}">
                <a16:creationId xmlns:a16="http://schemas.microsoft.com/office/drawing/2014/main" id="{CFEF1ACC-2E7E-4B3A-B673-766B427691ED}"/>
              </a:ext>
            </a:extLst>
          </p:cNvPr>
          <p:cNvPicPr>
            <a:picLocks noChangeAspect="1"/>
          </p:cNvPicPr>
          <p:nvPr/>
        </p:nvPicPr>
        <p:blipFill>
          <a:blip r:embed="rId2"/>
          <a:stretch>
            <a:fillRect/>
          </a:stretch>
        </p:blipFill>
        <p:spPr>
          <a:xfrm>
            <a:off x="5045075" y="855078"/>
            <a:ext cx="6448425" cy="5362575"/>
          </a:xfrm>
          <a:prstGeom prst="rect">
            <a:avLst/>
          </a:prstGeom>
        </p:spPr>
      </p:pic>
    </p:spTree>
    <p:extLst>
      <p:ext uri="{BB962C8B-B14F-4D97-AF65-F5344CB8AC3E}">
        <p14:creationId xmlns:p14="http://schemas.microsoft.com/office/powerpoint/2010/main" val="78527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b="1" dirty="0"/>
              <a:t>Bike rental histogram</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US" dirty="0"/>
              <a:t>From the screenshot, there is a very high  density of Rented bike count below 500</a:t>
            </a:r>
          </a:p>
          <a:p>
            <a:r>
              <a:rPr lang="en-US" dirty="0"/>
              <a:t>The density goes on decreasing from 1000’s, to 2000’s and 3000’s having the least density of bike counts rented</a:t>
            </a:r>
          </a:p>
        </p:txBody>
      </p:sp>
      <p:sp>
        <p:nvSpPr>
          <p:cNvPr id="5" name="Slide Number Placeholder 4">
            <a:extLst>
              <a:ext uri="{FF2B5EF4-FFF2-40B4-BE49-F238E27FC236}">
                <a16:creationId xmlns:a16="http://schemas.microsoft.com/office/drawing/2014/main" id="{EEB9A576-7B32-774A-A15A-0925AFF04C85}"/>
              </a:ext>
            </a:extLst>
          </p:cNvPr>
          <p:cNvSpPr>
            <a:spLocks noGrp="1"/>
          </p:cNvSpPr>
          <p:nvPr>
            <p:ph type="sldNum" sz="quarter" idx="4"/>
          </p:nvPr>
        </p:nvSpPr>
        <p:spPr/>
        <p:txBody>
          <a:bodyPr/>
          <a:lstStyle/>
          <a:p>
            <a:fld id="{5075537C-CA84-1446-933C-8E9D027F9201}" type="slidenum">
              <a:rPr lang="en-US" smtClean="0"/>
              <a:t>32</a:t>
            </a:fld>
            <a:endParaRPr lang="en-US"/>
          </a:p>
        </p:txBody>
      </p:sp>
      <p:sp>
        <p:nvSpPr>
          <p:cNvPr id="9" name="Picture Placeholder 8">
            <a:extLst>
              <a:ext uri="{FF2B5EF4-FFF2-40B4-BE49-F238E27FC236}">
                <a16:creationId xmlns:a16="http://schemas.microsoft.com/office/drawing/2014/main" id="{6451071A-1259-43B7-892A-8D625FAC489B}"/>
              </a:ext>
            </a:extLst>
          </p:cNvPr>
          <p:cNvSpPr>
            <a:spLocks noGrp="1"/>
          </p:cNvSpPr>
          <p:nvPr>
            <p:ph type="pic" idx="1"/>
          </p:nvPr>
        </p:nvSpPr>
        <p:spPr/>
      </p:sp>
      <p:pic>
        <p:nvPicPr>
          <p:cNvPr id="11" name="Picture 10">
            <a:extLst>
              <a:ext uri="{FF2B5EF4-FFF2-40B4-BE49-F238E27FC236}">
                <a16:creationId xmlns:a16="http://schemas.microsoft.com/office/drawing/2014/main" id="{128615A3-B0F4-43A9-884E-35124F0B9B48}"/>
              </a:ext>
            </a:extLst>
          </p:cNvPr>
          <p:cNvPicPr>
            <a:picLocks noChangeAspect="1"/>
          </p:cNvPicPr>
          <p:nvPr/>
        </p:nvPicPr>
        <p:blipFill>
          <a:blip r:embed="rId2"/>
          <a:stretch>
            <a:fillRect/>
          </a:stretch>
        </p:blipFill>
        <p:spPr>
          <a:xfrm>
            <a:off x="5030788" y="761999"/>
            <a:ext cx="6477000" cy="5324475"/>
          </a:xfrm>
          <a:prstGeom prst="rect">
            <a:avLst/>
          </a:prstGeom>
        </p:spPr>
      </p:pic>
    </p:spTree>
    <p:extLst>
      <p:ext uri="{BB962C8B-B14F-4D97-AF65-F5344CB8AC3E}">
        <p14:creationId xmlns:p14="http://schemas.microsoft.com/office/powerpoint/2010/main" val="463645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9" y="755374"/>
            <a:ext cx="3930994" cy="1302026"/>
          </a:xfrm>
        </p:spPr>
        <p:txBody>
          <a:bodyPr>
            <a:noAutofit/>
          </a:bodyPr>
          <a:lstStyle/>
          <a:p>
            <a:r>
              <a:rPr lang="en-US" sz="2800" dirty="0"/>
              <a:t>RENTED_BIKE_COUNT vs. HOUR grouped by SEASONS</a:t>
            </a:r>
            <a:endParaRPr lang="en-CA" sz="2800" b="1"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9" y="2057400"/>
            <a:ext cx="3445712" cy="3811588"/>
          </a:xfrm>
        </p:spPr>
        <p:txBody>
          <a:bodyPr/>
          <a:lstStyle/>
          <a:p>
            <a:endParaRPr lang="en-US" dirty="0"/>
          </a:p>
          <a:p>
            <a:r>
              <a:rPr lang="en-US" dirty="0"/>
              <a:t>Generally, summer has the highest number of rented bike count, followed by Autumn, spring and lastly the winter season</a:t>
            </a:r>
          </a:p>
          <a:p>
            <a:r>
              <a:rPr lang="en-US" dirty="0"/>
              <a:t>Winter and Autumn have a number of outliers more than other seasons below the lower extreme values</a:t>
            </a:r>
          </a:p>
          <a:p>
            <a:r>
              <a:rPr lang="en-US" dirty="0"/>
              <a:t>And as we can observe, all seasons have a few outliers above the upper extreme values</a:t>
            </a:r>
          </a:p>
        </p:txBody>
      </p:sp>
      <p:sp>
        <p:nvSpPr>
          <p:cNvPr id="5" name="Slide Number Placeholder 4">
            <a:extLst>
              <a:ext uri="{FF2B5EF4-FFF2-40B4-BE49-F238E27FC236}">
                <a16:creationId xmlns:a16="http://schemas.microsoft.com/office/drawing/2014/main" id="{E192F682-CCE1-1241-BB0B-AED9A0563473}"/>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13" name="Picture 12">
            <a:extLst>
              <a:ext uri="{FF2B5EF4-FFF2-40B4-BE49-F238E27FC236}">
                <a16:creationId xmlns:a16="http://schemas.microsoft.com/office/drawing/2014/main" id="{A446CD54-AD72-4980-BC7E-47EB7BE35B33}"/>
              </a:ext>
            </a:extLst>
          </p:cNvPr>
          <p:cNvPicPr>
            <a:picLocks noChangeAspect="1"/>
          </p:cNvPicPr>
          <p:nvPr/>
        </p:nvPicPr>
        <p:blipFill>
          <a:blip r:embed="rId2"/>
          <a:stretch>
            <a:fillRect/>
          </a:stretch>
        </p:blipFill>
        <p:spPr>
          <a:xfrm>
            <a:off x="4770783" y="534988"/>
            <a:ext cx="7421217" cy="5334000"/>
          </a:xfrm>
          <a:prstGeom prst="rect">
            <a:avLst/>
          </a:prstGeom>
        </p:spPr>
      </p:pic>
    </p:spTree>
    <p:extLst>
      <p:ext uri="{BB962C8B-B14F-4D97-AF65-F5344CB8AC3E}">
        <p14:creationId xmlns:p14="http://schemas.microsoft.com/office/powerpoint/2010/main" val="820491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31850" y="1709738"/>
            <a:ext cx="10515600" cy="1868349"/>
          </a:xfrm>
        </p:spPr>
        <p:txBody>
          <a:bodyPr/>
          <a:lstStyle/>
          <a:p>
            <a:r>
              <a:rPr lang="en-US" dirty="0"/>
              <a:t>Predictive analysis</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3578087"/>
            <a:ext cx="10515600" cy="2511563"/>
          </a:xfrm>
        </p:spPr>
        <p:txBody>
          <a:bodyPr/>
          <a:lstStyle/>
          <a:p>
            <a:r>
              <a:rPr lang="en-US" dirty="0"/>
              <a:t>The following activities were carried out in this section:</a:t>
            </a:r>
          </a:p>
          <a:p>
            <a:pPr marL="342900" indent="-342900">
              <a:buFont typeface="Wingdings" panose="05000000000000000000" pitchFamily="2" charset="2"/>
              <a:buChar char="ü"/>
            </a:pPr>
            <a:r>
              <a:rPr lang="en-US" dirty="0"/>
              <a:t>Ranked coefficients</a:t>
            </a:r>
          </a:p>
          <a:p>
            <a:pPr marL="342900" indent="-342900">
              <a:buFont typeface="Wingdings" panose="05000000000000000000" pitchFamily="2" charset="2"/>
              <a:buChar char="ü"/>
            </a:pPr>
            <a:r>
              <a:rPr lang="en-US" dirty="0"/>
              <a:t>Model evaluation</a:t>
            </a:r>
          </a:p>
          <a:p>
            <a:pPr marL="342900" indent="-342900">
              <a:buFont typeface="Wingdings" panose="05000000000000000000" pitchFamily="2" charset="2"/>
              <a:buChar char="ü"/>
            </a:pPr>
            <a:r>
              <a:rPr lang="en-US" dirty="0"/>
              <a:t>best performing model</a:t>
            </a:r>
          </a:p>
          <a:p>
            <a:pPr marL="342900" indent="-342900">
              <a:buFont typeface="Wingdings" panose="05000000000000000000" pitchFamily="2" charset="2"/>
              <a:buChar char="ü"/>
            </a:pPr>
            <a:r>
              <a:rPr lang="en-US" dirty="0"/>
              <a:t>Q-Q plot of the best model</a:t>
            </a:r>
          </a:p>
          <a:p>
            <a:endParaRPr lang="en-US" dirty="0"/>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1290394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Ranked coefficients</a:t>
            </a:r>
          </a:p>
        </p:txBody>
      </p:sp>
      <p:pic>
        <p:nvPicPr>
          <p:cNvPr id="7" name="Picture Placeholder 6">
            <a:extLst>
              <a:ext uri="{FF2B5EF4-FFF2-40B4-BE49-F238E27FC236}">
                <a16:creationId xmlns:a16="http://schemas.microsoft.com/office/drawing/2014/main" id="{D719E6D3-5041-4B99-816E-4DCFBFFD2612}"/>
              </a:ext>
            </a:extLst>
          </p:cNvPr>
          <p:cNvPicPr>
            <a:picLocks noGrp="1" noChangeAspect="1"/>
          </p:cNvPicPr>
          <p:nvPr>
            <p:ph type="pic" idx="1"/>
          </p:nvPr>
        </p:nvPicPr>
        <p:blipFill>
          <a:blip r:embed="rId2"/>
          <a:srcRect t="6375" b="6375"/>
          <a:stretch>
            <a:fillRect/>
          </a:stretch>
        </p:blipFill>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dirty="0"/>
          </a:p>
          <a:p>
            <a:r>
              <a:rPr lang="en-US" b="1" dirty="0"/>
              <a:t>Why some variables are important while some are not for predicting bike-sharing demand ?</a:t>
            </a:r>
          </a:p>
          <a:p>
            <a:pPr marL="285750" indent="-285750">
              <a:buFont typeface="Arial" panose="020B0604020202020204" pitchFamily="34" charset="0"/>
              <a:buChar char="•"/>
            </a:pPr>
            <a:r>
              <a:rPr lang="en-US" b="1" i="0" dirty="0">
                <a:solidFill>
                  <a:schemeClr val="bg1"/>
                </a:solidFill>
                <a:effectLst/>
                <a:latin typeface="Söhne"/>
              </a:rPr>
              <a:t>Multicollinearity:</a:t>
            </a:r>
            <a:r>
              <a:rPr lang="en-US" b="0" i="0" dirty="0">
                <a:solidFill>
                  <a:schemeClr val="bg1"/>
                </a:solidFill>
                <a:effectLst/>
                <a:latin typeface="Söhne"/>
              </a:rPr>
              <a:t> When two or more independent variables are highly correlated, it can be difficult for the model to separate their individual effects. In such cases, one of the correlated variables may be dropped to reduce multicollinearity.</a:t>
            </a:r>
          </a:p>
          <a:p>
            <a:pPr marL="285750" indent="-285750">
              <a:buFont typeface="Arial" panose="020B0604020202020204" pitchFamily="34" charset="0"/>
              <a:buChar char="•"/>
            </a:pPr>
            <a:r>
              <a:rPr lang="en-US" b="1" i="0" dirty="0">
                <a:solidFill>
                  <a:schemeClr val="bg1"/>
                </a:solidFill>
                <a:effectLst/>
                <a:latin typeface="Söhne"/>
              </a:rPr>
              <a:t>Overfitting:</a:t>
            </a:r>
            <a:r>
              <a:rPr lang="en-US" b="0" i="0" dirty="0">
                <a:solidFill>
                  <a:schemeClr val="bg1"/>
                </a:solidFill>
                <a:effectLst/>
                <a:latin typeface="Söhne"/>
              </a:rPr>
              <a:t> Including too many variables in a model can lead to overfitting.</a:t>
            </a:r>
            <a:endParaRPr lang="en-US" dirty="0">
              <a:solidFill>
                <a:schemeClr val="bg1"/>
              </a:solidFill>
            </a:endParaRPr>
          </a:p>
          <a:p>
            <a:endParaRPr lang="en-US" dirty="0"/>
          </a:p>
        </p:txBody>
      </p:sp>
      <p:sp>
        <p:nvSpPr>
          <p:cNvPr id="4" name="Slide Number Placeholder 3">
            <a:extLst>
              <a:ext uri="{FF2B5EF4-FFF2-40B4-BE49-F238E27FC236}">
                <a16:creationId xmlns:a16="http://schemas.microsoft.com/office/drawing/2014/main" id="{2A653FF5-A73E-9642-A9AD-7478F728492E}"/>
              </a:ext>
            </a:extLst>
          </p:cNvPr>
          <p:cNvSpPr>
            <a:spLocks noGrp="1"/>
          </p:cNvSpPr>
          <p:nvPr>
            <p:ph type="sldNum" sz="quarter" idx="4"/>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6441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Model evaluation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lstStyle/>
          <a:p>
            <a:endParaRPr lang="en-US" dirty="0"/>
          </a:p>
          <a:p>
            <a:endParaRPr lang="en-US" dirty="0"/>
          </a:p>
          <a:p>
            <a:endParaRPr lang="en-US" dirty="0"/>
          </a:p>
          <a:p>
            <a:r>
              <a:rPr lang="en-US" dirty="0"/>
              <a:t>Visual of the refined models’ RMSE and R-squared using grouped bar chart</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36</a:t>
            </a:fld>
            <a:endParaRPr lang="en-US"/>
          </a:p>
        </p:txBody>
      </p:sp>
      <p:sp>
        <p:nvSpPr>
          <p:cNvPr id="9" name="Picture Placeholder 8">
            <a:extLst>
              <a:ext uri="{FF2B5EF4-FFF2-40B4-BE49-F238E27FC236}">
                <a16:creationId xmlns:a16="http://schemas.microsoft.com/office/drawing/2014/main" id="{55C9F0B3-E689-45B5-838A-1F52BB0EF75E}"/>
              </a:ext>
            </a:extLst>
          </p:cNvPr>
          <p:cNvSpPr>
            <a:spLocks noGrp="1"/>
          </p:cNvSpPr>
          <p:nvPr>
            <p:ph type="pic" idx="1"/>
          </p:nvPr>
        </p:nvSpPr>
        <p:spPr/>
      </p:sp>
      <p:pic>
        <p:nvPicPr>
          <p:cNvPr id="11" name="Picture 10">
            <a:extLst>
              <a:ext uri="{FF2B5EF4-FFF2-40B4-BE49-F238E27FC236}">
                <a16:creationId xmlns:a16="http://schemas.microsoft.com/office/drawing/2014/main" id="{6C54BCAC-B97C-413E-A6FA-BF125F943E5F}"/>
              </a:ext>
            </a:extLst>
          </p:cNvPr>
          <p:cNvPicPr>
            <a:picLocks noChangeAspect="1"/>
          </p:cNvPicPr>
          <p:nvPr/>
        </p:nvPicPr>
        <p:blipFill>
          <a:blip r:embed="rId2"/>
          <a:stretch>
            <a:fillRect/>
          </a:stretch>
        </p:blipFill>
        <p:spPr>
          <a:xfrm>
            <a:off x="4772025" y="0"/>
            <a:ext cx="7648575" cy="6857999"/>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p:txBody>
          <a:bodyPr>
            <a:normAutofit/>
          </a:bodyPr>
          <a:lstStyle/>
          <a:p>
            <a:r>
              <a:rPr lang="en-US" sz="3200" dirty="0"/>
              <a:t>Find the best performing model	</a:t>
            </a:r>
          </a:p>
        </p:txBody>
      </p:sp>
      <p:sp>
        <p:nvSpPr>
          <p:cNvPr id="3" name="Content Placeholder 2">
            <a:extLst>
              <a:ext uri="{FF2B5EF4-FFF2-40B4-BE49-F238E27FC236}">
                <a16:creationId xmlns:a16="http://schemas.microsoft.com/office/drawing/2014/main" id="{4C5E34C5-C497-6442-B752-99A5D43F53C2}"/>
              </a:ext>
            </a:extLst>
          </p:cNvPr>
          <p:cNvSpPr>
            <a:spLocks noGrp="1"/>
          </p:cNvSpPr>
          <p:nvPr>
            <p:ph idx="1"/>
          </p:nvPr>
        </p:nvSpPr>
        <p:spPr/>
        <p:txBody>
          <a:bodyPr>
            <a:normAutofit/>
          </a:bodyPr>
          <a:lstStyle/>
          <a:p>
            <a:endParaRPr lang="en-US" sz="1800" dirty="0"/>
          </a:p>
          <a:p>
            <a:endParaRPr lang="en-US" sz="1800" dirty="0"/>
          </a:p>
          <a:p>
            <a:endParaRPr lang="en-US" sz="1800" dirty="0"/>
          </a:p>
          <a:p>
            <a:r>
              <a:rPr lang="en-US" sz="2000" dirty="0"/>
              <a:t>interaction_term4 &lt;- RAINFALL* HUMIDITY</a:t>
            </a:r>
          </a:p>
          <a:p>
            <a:r>
              <a:rPr lang="en-US" sz="2000" dirty="0"/>
              <a:t>RENTED_BIKE_COUNT ~ TEMPERATURE_poly + interaction_term4 * DEW_POINT_TEMPERATURE+ SOLAR_RADIATION *AUTUMN +SNOWFALL</a:t>
            </a:r>
          </a:p>
        </p:txBody>
      </p:sp>
      <p:sp>
        <p:nvSpPr>
          <p:cNvPr id="5" name="Slide Number Placeholder 4">
            <a:extLst>
              <a:ext uri="{FF2B5EF4-FFF2-40B4-BE49-F238E27FC236}">
                <a16:creationId xmlns:a16="http://schemas.microsoft.com/office/drawing/2014/main" id="{A3DFCE24-BC6D-2E49-A733-732F5F9F390E}"/>
              </a:ext>
            </a:extLst>
          </p:cNvPr>
          <p:cNvSpPr>
            <a:spLocks noGrp="1"/>
          </p:cNvSpPr>
          <p:nvPr>
            <p:ph type="sldNum" sz="quarter" idx="4"/>
          </p:nvPr>
        </p:nvSpPr>
        <p:spPr/>
        <p:txBody>
          <a:bodyPr/>
          <a:lstStyle/>
          <a:p>
            <a:fld id="{5075537C-CA84-1446-933C-8E9D027F9201}" type="slidenum">
              <a:rPr lang="en-US" smtClean="0"/>
              <a:t>37</a:t>
            </a:fld>
            <a:endParaRPr lang="en-US"/>
          </a:p>
        </p:txBody>
      </p:sp>
    </p:spTree>
    <p:extLst>
      <p:ext uri="{BB962C8B-B14F-4D97-AF65-F5344CB8AC3E}">
        <p14:creationId xmlns:p14="http://schemas.microsoft.com/office/powerpoint/2010/main" val="3943059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a:xfrm>
            <a:off x="839788" y="457199"/>
            <a:ext cx="3932237" cy="5024159"/>
          </a:xfrm>
        </p:spPr>
        <p:txBody>
          <a:bodyPr>
            <a:normAutofit/>
          </a:bodyPr>
          <a:lstStyle/>
          <a:p>
            <a:br>
              <a:rPr lang="en-US" dirty="0"/>
            </a:br>
            <a:br>
              <a:rPr lang="en-US" dirty="0"/>
            </a:br>
            <a:r>
              <a:rPr lang="en-US" dirty="0"/>
              <a:t>Q-Q plot of the best model</a:t>
            </a:r>
            <a:br>
              <a:rPr lang="en-US" dirty="0"/>
            </a:br>
            <a:br>
              <a:rPr lang="en-US" dirty="0"/>
            </a:br>
            <a:br>
              <a:rPr lang="en-US" dirty="0"/>
            </a:br>
            <a:br>
              <a:rPr lang="en-US" dirty="0"/>
            </a:br>
            <a:endParaRPr lang="en-US" dirty="0"/>
          </a:p>
        </p:txBody>
      </p:sp>
      <p:sp>
        <p:nvSpPr>
          <p:cNvPr id="6" name="Picture Placeholder 5">
            <a:extLst>
              <a:ext uri="{FF2B5EF4-FFF2-40B4-BE49-F238E27FC236}">
                <a16:creationId xmlns:a16="http://schemas.microsoft.com/office/drawing/2014/main" id="{C3A31769-2F5C-2C4E-9B88-8A02C64BA17F}"/>
              </a:ext>
            </a:extLst>
          </p:cNvPr>
          <p:cNvSpPr>
            <a:spLocks noGrp="1"/>
          </p:cNvSpPr>
          <p:nvPr>
            <p:ph type="pic" idx="1"/>
          </p:nvPr>
        </p:nvSpPr>
        <p:spPr/>
      </p:sp>
      <p:sp>
        <p:nvSpPr>
          <p:cNvPr id="5" name="Slide Number Placeholder 4">
            <a:extLst>
              <a:ext uri="{FF2B5EF4-FFF2-40B4-BE49-F238E27FC236}">
                <a16:creationId xmlns:a16="http://schemas.microsoft.com/office/drawing/2014/main" id="{8195E48F-F367-1549-BB9D-5093A029404C}"/>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7" name="Picture 6">
            <a:extLst>
              <a:ext uri="{FF2B5EF4-FFF2-40B4-BE49-F238E27FC236}">
                <a16:creationId xmlns:a16="http://schemas.microsoft.com/office/drawing/2014/main" id="{F9A8B633-CD10-44D9-9C2D-681A27E512F7}"/>
              </a:ext>
            </a:extLst>
          </p:cNvPr>
          <p:cNvPicPr>
            <a:picLocks noChangeAspect="1"/>
          </p:cNvPicPr>
          <p:nvPr/>
        </p:nvPicPr>
        <p:blipFill>
          <a:blip r:embed="rId2"/>
          <a:stretch>
            <a:fillRect/>
          </a:stretch>
        </p:blipFill>
        <p:spPr>
          <a:xfrm>
            <a:off x="4979194" y="943503"/>
            <a:ext cx="6580187" cy="5024159"/>
          </a:xfrm>
          <a:prstGeom prst="rect">
            <a:avLst/>
          </a:prstGeom>
        </p:spPr>
      </p:pic>
    </p:spTree>
    <p:extLst>
      <p:ext uri="{BB962C8B-B14F-4D97-AF65-F5344CB8AC3E}">
        <p14:creationId xmlns:p14="http://schemas.microsoft.com/office/powerpoint/2010/main" val="280874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Dashboard</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normAutofit fontScale="62500" lnSpcReduction="20000"/>
          </a:bodyPr>
          <a:lstStyle/>
          <a:p>
            <a:r>
              <a:rPr lang="en-US" dirty="0"/>
              <a:t>This section contains the following</a:t>
            </a:r>
          </a:p>
          <a:p>
            <a:pPr marL="342900" indent="-342900">
              <a:buFont typeface="Wingdings" panose="05000000000000000000" pitchFamily="2" charset="2"/>
              <a:buChar char="ü"/>
            </a:pPr>
            <a:r>
              <a:rPr lang="en-US" b="0" i="0" dirty="0">
                <a:solidFill>
                  <a:schemeClr val="bg1"/>
                </a:solidFill>
                <a:effectLst/>
                <a:latin typeface="Helvetica Neue"/>
              </a:rPr>
              <a:t>Bike-sharing demand prediction app</a:t>
            </a:r>
          </a:p>
          <a:p>
            <a:pPr marL="342900" indent="-342900">
              <a:buFont typeface="Wingdings" panose="05000000000000000000" pitchFamily="2" charset="2"/>
              <a:buChar char="ü"/>
            </a:pPr>
            <a:r>
              <a:rPr lang="en-US" dirty="0">
                <a:solidFill>
                  <a:schemeClr val="bg1"/>
                </a:solidFill>
              </a:rPr>
              <a:t>Bike demand prediction in Paris</a:t>
            </a:r>
          </a:p>
          <a:p>
            <a:pPr marL="342900" indent="-342900">
              <a:buFont typeface="Wingdings" panose="05000000000000000000" pitchFamily="2" charset="2"/>
              <a:buChar char="ü"/>
            </a:pPr>
            <a:r>
              <a:rPr lang="en-US" dirty="0">
                <a:solidFill>
                  <a:schemeClr val="bg1"/>
                </a:solidFill>
              </a:rPr>
              <a:t>Bike demand prediction in Suzhou</a:t>
            </a:r>
            <a:endParaRPr lang="en-US" b="0" i="0" dirty="0">
              <a:solidFill>
                <a:schemeClr val="bg1"/>
              </a:solidFill>
              <a:effectLst/>
              <a:latin typeface="Helvetica Neue"/>
            </a:endParaRPr>
          </a:p>
          <a:p>
            <a:r>
              <a:rPr lang="en-US" dirty="0"/>
              <a:t> </a:t>
            </a:r>
          </a:p>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102335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1688-B26A-4C0F-BF1F-DB2E682F8858}"/>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B4805313-7507-4046-AF40-6A76389DB04F}"/>
              </a:ext>
            </a:extLst>
          </p:cNvPr>
          <p:cNvSpPr>
            <a:spLocks noGrp="1"/>
          </p:cNvSpPr>
          <p:nvPr>
            <p:ph idx="1"/>
          </p:nvPr>
        </p:nvSpPr>
        <p:spPr>
          <a:xfrm>
            <a:off x="0" y="1690688"/>
            <a:ext cx="12192000" cy="5167312"/>
          </a:xfrm>
        </p:spPr>
        <p:txBody>
          <a:bodyPr>
            <a:normAutofit/>
          </a:bodyPr>
          <a:lstStyle/>
          <a:p>
            <a:r>
              <a:rPr lang="en-US" sz="3200" b="1" i="0" dirty="0">
                <a:solidFill>
                  <a:schemeClr val="tx1"/>
                </a:solidFill>
                <a:effectLst/>
                <a:latin typeface="Söhne"/>
              </a:rPr>
              <a:t>Project Objective</a:t>
            </a:r>
            <a:endParaRPr lang="en-US" sz="3200" dirty="0">
              <a:solidFill>
                <a:schemeClr val="tx1"/>
              </a:solidFill>
            </a:endParaRPr>
          </a:p>
          <a:p>
            <a:pPr lvl="1">
              <a:buFont typeface="Wingdings" panose="05000000000000000000" pitchFamily="2" charset="2"/>
              <a:buChar char="Ø"/>
            </a:pPr>
            <a:r>
              <a:rPr lang="en-US" sz="3200" dirty="0"/>
              <a:t>Predicting bike sharing demand in urban center based on weather</a:t>
            </a:r>
          </a:p>
          <a:p>
            <a:r>
              <a:rPr lang="en-US" sz="3200" b="1" i="0" dirty="0">
                <a:solidFill>
                  <a:schemeClr val="tx1"/>
                </a:solidFill>
                <a:effectLst/>
                <a:latin typeface="Söhne"/>
              </a:rPr>
              <a:t>Methodology</a:t>
            </a:r>
            <a:endParaRPr lang="en-US" sz="3200" b="0" i="0" dirty="0">
              <a:solidFill>
                <a:schemeClr val="tx1"/>
              </a:solidFill>
              <a:effectLst/>
              <a:latin typeface="Söhne"/>
            </a:endParaRPr>
          </a:p>
          <a:p>
            <a:pPr lvl="1">
              <a:buFont typeface="Wingdings" panose="05000000000000000000" pitchFamily="2" charset="2"/>
              <a:buChar char="Ø"/>
            </a:pPr>
            <a:r>
              <a:rPr lang="en-US" sz="3200" b="0" i="0" dirty="0">
                <a:solidFill>
                  <a:schemeClr val="bg1"/>
                </a:solidFill>
                <a:effectLst/>
                <a:latin typeface="Söhne"/>
              </a:rPr>
              <a:t>Data Collection: Gathered comprehensive data on weather, demographics, and historical bike usage.</a:t>
            </a:r>
          </a:p>
          <a:p>
            <a:pPr lvl="1">
              <a:buFont typeface="Wingdings" panose="05000000000000000000" pitchFamily="2" charset="2"/>
              <a:buChar char="Ø"/>
            </a:pPr>
            <a:r>
              <a:rPr lang="en-US" sz="3200" b="0" i="0" dirty="0">
                <a:solidFill>
                  <a:schemeClr val="bg1"/>
                </a:solidFill>
                <a:effectLst/>
                <a:latin typeface="Söhne"/>
              </a:rPr>
              <a:t>Engineered key variables  that is weather and date/time predictors for robust predictive modeling.</a:t>
            </a:r>
          </a:p>
          <a:p>
            <a:pPr lvl="1">
              <a:buFont typeface="Wingdings" panose="05000000000000000000" pitchFamily="2" charset="2"/>
              <a:buChar char="Ø"/>
            </a:pPr>
            <a:r>
              <a:rPr lang="en-US" sz="3200" b="0" i="0" dirty="0">
                <a:solidFill>
                  <a:schemeClr val="bg1"/>
                </a:solidFill>
                <a:effectLst/>
                <a:latin typeface="Söhne"/>
              </a:rPr>
              <a:t>Employed ensemble techniques for accurate demand forecasts, these included regularization, polynomial and interaction terms.</a:t>
            </a:r>
          </a:p>
          <a:p>
            <a:pPr algn="l">
              <a:buFont typeface="Wingdings" panose="05000000000000000000" pitchFamily="2" charset="2"/>
              <a:buChar char="Ø"/>
            </a:pPr>
            <a:endParaRPr lang="en-US" sz="3200" b="0" i="0" dirty="0">
              <a:solidFill>
                <a:srgbClr val="374151"/>
              </a:solidFill>
              <a:effectLst/>
              <a:latin typeface="Söhne"/>
            </a:endParaRPr>
          </a:p>
          <a:p>
            <a:endParaRPr lang="en-UG" sz="3200" dirty="0"/>
          </a:p>
        </p:txBody>
      </p:sp>
      <p:sp>
        <p:nvSpPr>
          <p:cNvPr id="4" name="Slide Number Placeholder 3">
            <a:extLst>
              <a:ext uri="{FF2B5EF4-FFF2-40B4-BE49-F238E27FC236}">
                <a16:creationId xmlns:a16="http://schemas.microsoft.com/office/drawing/2014/main" id="{23500299-AF32-40AA-9E5F-FECC90FB0B39}"/>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78757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a:bodyPr>
          <a:lstStyle/>
          <a:p>
            <a:pPr algn="l"/>
            <a:r>
              <a:rPr lang="en-US" sz="3200" b="0" i="0" dirty="0">
                <a:solidFill>
                  <a:schemeClr val="tx1"/>
                </a:solidFill>
                <a:effectLst/>
                <a:latin typeface="Helvetica Neue"/>
              </a:rPr>
              <a:t>Bike-sharing demand prediction app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lstStyle/>
          <a:p>
            <a:pPr marL="0" indent="0" algn="ctr">
              <a:buNone/>
            </a:pPr>
            <a:r>
              <a:rPr lang="en-US" dirty="0"/>
              <a:t>Cities’ max bike-sharing prediction on a map</a:t>
            </a:r>
          </a:p>
          <a:p>
            <a:endParaRPr lang="en-US" dirty="0"/>
          </a:p>
          <a:p>
            <a:endParaRPr lang="en-US" dirty="0"/>
          </a:p>
        </p:txBody>
      </p:sp>
      <p:sp>
        <p:nvSpPr>
          <p:cNvPr id="3" name="Slide Number Placeholder 2">
            <a:extLst>
              <a:ext uri="{FF2B5EF4-FFF2-40B4-BE49-F238E27FC236}">
                <a16:creationId xmlns:a16="http://schemas.microsoft.com/office/drawing/2014/main" id="{C79977AE-309C-AC49-B15B-7A372153314E}"/>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6" name="Picture 5">
            <a:extLst>
              <a:ext uri="{FF2B5EF4-FFF2-40B4-BE49-F238E27FC236}">
                <a16:creationId xmlns:a16="http://schemas.microsoft.com/office/drawing/2014/main" id="{3D929146-C752-46F9-B998-3EA940B03780}"/>
              </a:ext>
            </a:extLst>
          </p:cNvPr>
          <p:cNvPicPr>
            <a:picLocks noChangeAspect="1"/>
          </p:cNvPicPr>
          <p:nvPr/>
        </p:nvPicPr>
        <p:blipFill>
          <a:blip r:embed="rId2"/>
          <a:stretch>
            <a:fillRect/>
          </a:stretch>
        </p:blipFill>
        <p:spPr>
          <a:xfrm>
            <a:off x="745958" y="2119940"/>
            <a:ext cx="8610600" cy="3775534"/>
          </a:xfrm>
          <a:prstGeom prst="rect">
            <a:avLst/>
          </a:prstGeom>
        </p:spPr>
      </p:pic>
      <p:sp>
        <p:nvSpPr>
          <p:cNvPr id="7" name="TextBox 6">
            <a:extLst>
              <a:ext uri="{FF2B5EF4-FFF2-40B4-BE49-F238E27FC236}">
                <a16:creationId xmlns:a16="http://schemas.microsoft.com/office/drawing/2014/main" id="{EC1CC92F-18E5-4D39-BB72-553134A35D10}"/>
              </a:ext>
            </a:extLst>
          </p:cNvPr>
          <p:cNvSpPr txBox="1"/>
          <p:nvPr/>
        </p:nvSpPr>
        <p:spPr>
          <a:xfrm>
            <a:off x="9356558" y="2119940"/>
            <a:ext cx="1997241" cy="2308324"/>
          </a:xfrm>
          <a:prstGeom prst="rect">
            <a:avLst/>
          </a:prstGeom>
          <a:noFill/>
        </p:spPr>
        <p:txBody>
          <a:bodyPr wrap="square" rtlCol="0">
            <a:spAutoFit/>
          </a:bodyPr>
          <a:lstStyle/>
          <a:p>
            <a:endParaRPr lang="en-US" dirty="0">
              <a:solidFill>
                <a:srgbClr val="121619"/>
              </a:solidFill>
              <a:latin typeface="Microsoft YaHei" panose="020B0503020204020204" pitchFamily="34" charset="-122"/>
              <a:ea typeface="Microsoft YaHei" panose="020B0503020204020204" pitchFamily="34" charset="-122"/>
            </a:endParaRPr>
          </a:p>
          <a:p>
            <a:r>
              <a:rPr lang="en-US" dirty="0">
                <a:solidFill>
                  <a:schemeClr val="bg1"/>
                </a:solidFill>
                <a:latin typeface="Microsoft YaHei" panose="020B0503020204020204" pitchFamily="34" charset="-122"/>
                <a:ea typeface="Microsoft YaHei" panose="020B0503020204020204" pitchFamily="34" charset="-122"/>
              </a:rPr>
              <a:t>A</a:t>
            </a:r>
            <a:r>
              <a:rPr lang="en-US" b="0" i="0" dirty="0">
                <a:solidFill>
                  <a:schemeClr val="bg1"/>
                </a:solidFill>
                <a:effectLst/>
                <a:latin typeface="Microsoft YaHei" panose="020B0503020204020204" pitchFamily="34" charset="-122"/>
                <a:ea typeface="Microsoft YaHei" panose="020B0503020204020204" pitchFamily="34" charset="-122"/>
              </a:rPr>
              <a:t> map to show which cities may have very large bike-sharing demand in the next 5 days</a:t>
            </a:r>
          </a:p>
          <a:p>
            <a:endParaRPr lang="en-UG" dirty="0"/>
          </a:p>
        </p:txBody>
      </p:sp>
    </p:spTree>
    <p:extLst>
      <p:ext uri="{BB962C8B-B14F-4D97-AF65-F5344CB8AC3E}">
        <p14:creationId xmlns:p14="http://schemas.microsoft.com/office/powerpoint/2010/main" val="339358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ECA-AB52-42EB-A94D-874C5970C84C}"/>
              </a:ext>
            </a:extLst>
          </p:cNvPr>
          <p:cNvSpPr>
            <a:spLocks noGrp="1"/>
          </p:cNvSpPr>
          <p:nvPr>
            <p:ph type="title"/>
          </p:nvPr>
        </p:nvSpPr>
        <p:spPr/>
        <p:txBody>
          <a:bodyPr>
            <a:normAutofit/>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740D725B-4F04-438C-B87A-8860301BE6AE}"/>
              </a:ext>
            </a:extLst>
          </p:cNvPr>
          <p:cNvSpPr>
            <a:spLocks noGrp="1"/>
          </p:cNvSpPr>
          <p:nvPr>
            <p:ph idx="1"/>
          </p:nvPr>
        </p:nvSpPr>
        <p:spPr>
          <a:xfrm>
            <a:off x="838200" y="1690688"/>
            <a:ext cx="10086474" cy="4351338"/>
          </a:xfrm>
        </p:spPr>
        <p:txBody>
          <a:bodyPr/>
          <a:lstStyle/>
          <a:p>
            <a:r>
              <a:rPr lang="en-US" dirty="0">
                <a:solidFill>
                  <a:schemeClr val="bg1"/>
                </a:solidFill>
                <a:latin typeface="+mn-lt"/>
                <a:ea typeface="Microsoft YaHei" panose="020B0503020204020204" pitchFamily="34" charset="-122"/>
              </a:rPr>
              <a:t>A</a:t>
            </a:r>
            <a:r>
              <a:rPr lang="en-US" b="0" i="0" dirty="0">
                <a:solidFill>
                  <a:schemeClr val="bg1"/>
                </a:solidFill>
                <a:effectLst/>
                <a:latin typeface="+mn-lt"/>
                <a:ea typeface="Microsoft YaHei" panose="020B0503020204020204" pitchFamily="34" charset="-122"/>
              </a:rPr>
              <a:t> map shows which cities may have very large bike-sharing demand in the next 5 days</a:t>
            </a:r>
          </a:p>
          <a:p>
            <a:r>
              <a:rPr lang="en-US" dirty="0">
                <a:solidFill>
                  <a:schemeClr val="bg1"/>
                </a:solidFill>
                <a:latin typeface="+mn-lt"/>
                <a:ea typeface="Microsoft YaHei" panose="020B0503020204020204" pitchFamily="34" charset="-122"/>
              </a:rPr>
              <a:t>C</a:t>
            </a:r>
            <a:r>
              <a:rPr lang="en-US" b="0" i="0" dirty="0">
                <a:solidFill>
                  <a:schemeClr val="bg1"/>
                </a:solidFill>
                <a:effectLst/>
                <a:latin typeface="+mn-lt"/>
                <a:ea typeface="Microsoft YaHei" panose="020B0503020204020204" pitchFamily="34" charset="-122"/>
              </a:rPr>
              <a:t>ircle markers with different sizes and colors, and popup labels on each city’s location indicate the number of rented bikes in different cities </a:t>
            </a:r>
          </a:p>
        </p:txBody>
      </p:sp>
      <p:sp>
        <p:nvSpPr>
          <p:cNvPr id="4" name="Slide Number Placeholder 3">
            <a:extLst>
              <a:ext uri="{FF2B5EF4-FFF2-40B4-BE49-F238E27FC236}">
                <a16:creationId xmlns:a16="http://schemas.microsoft.com/office/drawing/2014/main" id="{84F8AF9C-8973-481F-8819-D34B0320F547}"/>
              </a:ext>
            </a:extLst>
          </p:cNvPr>
          <p:cNvSpPr>
            <a:spLocks noGrp="1"/>
          </p:cNvSpPr>
          <p:nvPr>
            <p:ph type="sldNum" sz="quarter" idx="4"/>
          </p:nvPr>
        </p:nvSpPr>
        <p:spPr/>
        <p:txBody>
          <a:bodyPr/>
          <a:lstStyle/>
          <a:p>
            <a:fld id="{5075537C-CA84-1446-933C-8E9D027F9201}" type="slidenum">
              <a:rPr lang="en-US" smtClean="0"/>
              <a:t>41</a:t>
            </a:fld>
            <a:endParaRPr lang="en-US"/>
          </a:p>
        </p:txBody>
      </p:sp>
    </p:spTree>
    <p:extLst>
      <p:ext uri="{BB962C8B-B14F-4D97-AF65-F5344CB8AC3E}">
        <p14:creationId xmlns:p14="http://schemas.microsoft.com/office/powerpoint/2010/main" val="367973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167175"/>
            <a:ext cx="10515600" cy="883750"/>
          </a:xfrm>
        </p:spPr>
        <p:txBody>
          <a:bodyPr>
            <a:normAutofit/>
          </a:bodyPr>
          <a:lstStyle/>
          <a:p>
            <a:r>
              <a:rPr lang="en-US" sz="3200" dirty="0"/>
              <a:t>Bike demand prediction in Paris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pic>
        <p:nvPicPr>
          <p:cNvPr id="10" name="Picture 9">
            <a:extLst>
              <a:ext uri="{FF2B5EF4-FFF2-40B4-BE49-F238E27FC236}">
                <a16:creationId xmlns:a16="http://schemas.microsoft.com/office/drawing/2014/main" id="{5531AC0F-DA5D-493D-B715-55DA4E719F60}"/>
              </a:ext>
            </a:extLst>
          </p:cNvPr>
          <p:cNvPicPr>
            <a:picLocks noChangeAspect="1"/>
          </p:cNvPicPr>
          <p:nvPr/>
        </p:nvPicPr>
        <p:blipFill>
          <a:blip r:embed="rId2"/>
          <a:stretch>
            <a:fillRect/>
          </a:stretch>
        </p:blipFill>
        <p:spPr>
          <a:xfrm>
            <a:off x="0" y="960658"/>
            <a:ext cx="12192000" cy="5897342"/>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1063-2483-44C9-B272-AF1B2544F305}"/>
              </a:ext>
            </a:extLst>
          </p:cNvPr>
          <p:cNvSpPr>
            <a:spLocks noGrp="1"/>
          </p:cNvSpPr>
          <p:nvPr>
            <p:ph type="title"/>
          </p:nvPr>
        </p:nvSpPr>
        <p:spPr/>
        <p:txBody>
          <a:bodyPr>
            <a:noAutofit/>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FBB618B0-9423-44B1-BC64-9640F05B2402}"/>
              </a:ext>
            </a:extLst>
          </p:cNvPr>
          <p:cNvSpPr>
            <a:spLocks noGrp="1"/>
          </p:cNvSpPr>
          <p:nvPr>
            <p:ph idx="1"/>
          </p:nvPr>
        </p:nvSpPr>
        <p:spPr/>
        <p:txBody>
          <a:bodyPr/>
          <a:lstStyle/>
          <a:p>
            <a:r>
              <a:rPr lang="en-US" dirty="0"/>
              <a:t>In Paris, it’s cloudy so the bike sharing count is medium</a:t>
            </a:r>
          </a:p>
          <a:p>
            <a:r>
              <a:rPr lang="en-US" dirty="0"/>
              <a:t>The days start off with low temperature but increase with after morning hours as shown on the temperature trend line curve</a:t>
            </a:r>
          </a:p>
          <a:p>
            <a:r>
              <a:rPr lang="en-US" dirty="0"/>
              <a:t>The other </a:t>
            </a:r>
            <a:r>
              <a:rPr lang="en-US"/>
              <a:t>thing , there is </a:t>
            </a:r>
            <a:r>
              <a:rPr lang="en-US" dirty="0"/>
              <a:t>a quadratic relationship between Bike prediction and humidity within this period, as observed from the scatter plot</a:t>
            </a:r>
          </a:p>
          <a:p>
            <a:endParaRPr lang="en-US" dirty="0"/>
          </a:p>
          <a:p>
            <a:endParaRPr lang="en-UG" dirty="0"/>
          </a:p>
        </p:txBody>
      </p:sp>
      <p:sp>
        <p:nvSpPr>
          <p:cNvPr id="4" name="Slide Number Placeholder 3">
            <a:extLst>
              <a:ext uri="{FF2B5EF4-FFF2-40B4-BE49-F238E27FC236}">
                <a16:creationId xmlns:a16="http://schemas.microsoft.com/office/drawing/2014/main" id="{B82A0D08-6B07-48BB-BA04-A988B6041D03}"/>
              </a:ext>
            </a:extLst>
          </p:cNvPr>
          <p:cNvSpPr>
            <a:spLocks noGrp="1"/>
          </p:cNvSpPr>
          <p:nvPr>
            <p:ph type="sldNum" sz="quarter" idx="4"/>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265934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a:bodyPr>
          <a:lstStyle/>
          <a:p>
            <a:r>
              <a:rPr lang="en-US" sz="3200" dirty="0"/>
              <a:t>Bike demand prediction in Suzhou</a:t>
            </a:r>
          </a:p>
        </p:txBody>
      </p:sp>
      <p:sp>
        <p:nvSpPr>
          <p:cNvPr id="3" name="Slide Number Placeholder 2">
            <a:extLst>
              <a:ext uri="{FF2B5EF4-FFF2-40B4-BE49-F238E27FC236}">
                <a16:creationId xmlns:a16="http://schemas.microsoft.com/office/drawing/2014/main" id="{1B0540D3-DDDE-4144-9FF0-E6F9944E7152}"/>
              </a:ext>
            </a:extLst>
          </p:cNvPr>
          <p:cNvSpPr>
            <a:spLocks noGrp="1"/>
          </p:cNvSpPr>
          <p:nvPr>
            <p:ph type="sldNum" sz="quarter" idx="4"/>
          </p:nvPr>
        </p:nvSpPr>
        <p:spPr/>
        <p:txBody>
          <a:bodyPr/>
          <a:lstStyle/>
          <a:p>
            <a:fld id="{5075537C-CA84-1446-933C-8E9D027F9201}" type="slidenum">
              <a:rPr lang="en-US" smtClean="0"/>
              <a:t>44</a:t>
            </a:fld>
            <a:endParaRPr lang="en-US"/>
          </a:p>
        </p:txBody>
      </p:sp>
      <p:pic>
        <p:nvPicPr>
          <p:cNvPr id="6" name="Picture 5">
            <a:extLst>
              <a:ext uri="{FF2B5EF4-FFF2-40B4-BE49-F238E27FC236}">
                <a16:creationId xmlns:a16="http://schemas.microsoft.com/office/drawing/2014/main" id="{62CD7EDE-7383-4B99-B462-3A24DB7D5E10}"/>
              </a:ext>
            </a:extLst>
          </p:cNvPr>
          <p:cNvPicPr>
            <a:picLocks noChangeAspect="1"/>
          </p:cNvPicPr>
          <p:nvPr/>
        </p:nvPicPr>
        <p:blipFill>
          <a:blip r:embed="rId2"/>
          <a:stretch>
            <a:fillRect/>
          </a:stretch>
        </p:blipFill>
        <p:spPr>
          <a:xfrm>
            <a:off x="0" y="1380138"/>
            <a:ext cx="12192000" cy="5477862"/>
          </a:xfrm>
          <a:prstGeom prst="rect">
            <a:avLst/>
          </a:prstGeom>
        </p:spPr>
      </p:pic>
    </p:spTree>
    <p:extLst>
      <p:ext uri="{BB962C8B-B14F-4D97-AF65-F5344CB8AC3E}">
        <p14:creationId xmlns:p14="http://schemas.microsoft.com/office/powerpoint/2010/main" val="1885057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8684-4496-4B1D-AC75-8D2E97FC9E93}"/>
              </a:ext>
            </a:extLst>
          </p:cNvPr>
          <p:cNvSpPr>
            <a:spLocks noGrp="1"/>
          </p:cNvSpPr>
          <p:nvPr>
            <p:ph type="title"/>
          </p:nvPr>
        </p:nvSpPr>
        <p:spPr/>
        <p:txBody>
          <a:bodyPr>
            <a:noAutofit/>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968FB048-EC4C-44C7-BE58-0BAC5043A0B6}"/>
              </a:ext>
            </a:extLst>
          </p:cNvPr>
          <p:cNvSpPr>
            <a:spLocks noGrp="1"/>
          </p:cNvSpPr>
          <p:nvPr>
            <p:ph idx="1"/>
          </p:nvPr>
        </p:nvSpPr>
        <p:spPr/>
        <p:txBody>
          <a:bodyPr/>
          <a:lstStyle/>
          <a:p>
            <a:r>
              <a:rPr lang="en-US" dirty="0"/>
              <a:t>In Suzhou, it’s raining, so the bike count level is small</a:t>
            </a:r>
          </a:p>
          <a:p>
            <a:r>
              <a:rPr lang="en-US" dirty="0"/>
              <a:t>The period starts off with high temperatures but decrease after morning hours as shown on the temperature trend line curve</a:t>
            </a:r>
          </a:p>
          <a:p>
            <a:r>
              <a:rPr lang="en-US" dirty="0"/>
              <a:t>The other thing, there is almost no correlation between Bike prediction and humidity within this period, as observed from the scatter plot</a:t>
            </a:r>
          </a:p>
          <a:p>
            <a:endParaRPr lang="en-UG" dirty="0"/>
          </a:p>
        </p:txBody>
      </p:sp>
      <p:sp>
        <p:nvSpPr>
          <p:cNvPr id="4" name="Slide Number Placeholder 3">
            <a:extLst>
              <a:ext uri="{FF2B5EF4-FFF2-40B4-BE49-F238E27FC236}">
                <a16:creationId xmlns:a16="http://schemas.microsoft.com/office/drawing/2014/main" id="{7FEF274D-8348-4CE5-9033-8D328DABFA63}"/>
              </a:ext>
            </a:extLst>
          </p:cNvPr>
          <p:cNvSpPr>
            <a:spLocks noGrp="1"/>
          </p:cNvSpPr>
          <p:nvPr>
            <p:ph type="sldNum" sz="quarter" idx="4"/>
          </p:nvPr>
        </p:nvSpPr>
        <p:spPr/>
        <p:txBody>
          <a:bodyPr/>
          <a:lstStyle/>
          <a:p>
            <a:fld id="{5075537C-CA84-1446-933C-8E9D027F9201}" type="slidenum">
              <a:rPr lang="en-US" smtClean="0"/>
              <a:t>45</a:t>
            </a:fld>
            <a:endParaRPr lang="en-US"/>
          </a:p>
        </p:txBody>
      </p:sp>
    </p:spTree>
    <p:extLst>
      <p:ext uri="{BB962C8B-B14F-4D97-AF65-F5344CB8AC3E}">
        <p14:creationId xmlns:p14="http://schemas.microsoft.com/office/powerpoint/2010/main" val="3428032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Summer season has the least number of bike count rentals</a:t>
            </a:r>
          </a:p>
          <a:p>
            <a:r>
              <a:rPr lang="en-US" dirty="0"/>
              <a:t>Temperature has a positive correlation with the bike count rentals </a:t>
            </a:r>
          </a:p>
          <a:p>
            <a:r>
              <a:rPr lang="en-US" dirty="0"/>
              <a:t>Seoul of South Korea has the highest usage of bikes</a:t>
            </a:r>
          </a:p>
          <a:p>
            <a:r>
              <a:rPr lang="en-US" dirty="0"/>
              <a:t>The hour of 18 has the highest number of </a:t>
            </a:r>
            <a:r>
              <a:rPr lang="en-US"/>
              <a:t>bikes rented</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This section contains relevant assets  such R-code snippets, SQL queries and Notebook outputs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1F9-9311-499F-9481-73C7144BC32A}"/>
              </a:ext>
            </a:extLst>
          </p:cNvPr>
          <p:cNvSpPr>
            <a:spLocks noGrp="1"/>
          </p:cNvSpPr>
          <p:nvPr>
            <p:ph type="title"/>
          </p:nvPr>
        </p:nvSpPr>
        <p:spPr/>
        <p:txBody>
          <a:bodyPr>
            <a:noAutofit/>
          </a:bodyPr>
          <a:lstStyle/>
          <a:p>
            <a:r>
              <a:rPr lang="en-US" sz="2400" dirty="0"/>
              <a:t>Code for OpenWeatherAPI</a:t>
            </a:r>
            <a:br>
              <a:rPr lang="en-US" sz="2400" dirty="0"/>
            </a:br>
            <a:endParaRPr lang="en-UG" sz="2400" dirty="0"/>
          </a:p>
        </p:txBody>
      </p:sp>
      <p:pic>
        <p:nvPicPr>
          <p:cNvPr id="6" name="Content Placeholder 5">
            <a:extLst>
              <a:ext uri="{FF2B5EF4-FFF2-40B4-BE49-F238E27FC236}">
                <a16:creationId xmlns:a16="http://schemas.microsoft.com/office/drawing/2014/main" id="{B3630267-A3D2-4E9B-A489-C59B9E702FDC}"/>
              </a:ext>
            </a:extLst>
          </p:cNvPr>
          <p:cNvPicPr>
            <a:picLocks noGrp="1" noChangeAspect="1"/>
          </p:cNvPicPr>
          <p:nvPr>
            <p:ph idx="1"/>
          </p:nvPr>
        </p:nvPicPr>
        <p:blipFill>
          <a:blip r:embed="rId2"/>
          <a:stretch>
            <a:fillRect/>
          </a:stretch>
        </p:blipFill>
        <p:spPr>
          <a:xfrm>
            <a:off x="838200" y="1751806"/>
            <a:ext cx="10515600" cy="4229100"/>
          </a:xfrm>
        </p:spPr>
      </p:pic>
      <p:sp>
        <p:nvSpPr>
          <p:cNvPr id="4" name="Slide Number Placeholder 3">
            <a:extLst>
              <a:ext uri="{FF2B5EF4-FFF2-40B4-BE49-F238E27FC236}">
                <a16:creationId xmlns:a16="http://schemas.microsoft.com/office/drawing/2014/main" id="{A5E4B294-DAA7-4650-92D4-9288D655B232}"/>
              </a:ext>
            </a:extLst>
          </p:cNvPr>
          <p:cNvSpPr>
            <a:spLocks noGrp="1"/>
          </p:cNvSpPr>
          <p:nvPr>
            <p:ph type="sldNum" sz="quarter" idx="4"/>
          </p:nvPr>
        </p:nvSpPr>
        <p:spPr/>
        <p:txBody>
          <a:bodyPr/>
          <a:lstStyle/>
          <a:p>
            <a:fld id="{5075537C-CA84-1446-933C-8E9D027F9201}" type="slidenum">
              <a:rPr lang="en-US" smtClean="0"/>
              <a:t>48</a:t>
            </a:fld>
            <a:endParaRPr lang="en-US"/>
          </a:p>
        </p:txBody>
      </p:sp>
    </p:spTree>
    <p:extLst>
      <p:ext uri="{BB962C8B-B14F-4D97-AF65-F5344CB8AC3E}">
        <p14:creationId xmlns:p14="http://schemas.microsoft.com/office/powerpoint/2010/main" val="254514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4E6B-6938-406B-9A1E-56513887CF05}"/>
              </a:ext>
            </a:extLst>
          </p:cNvPr>
          <p:cNvSpPr>
            <a:spLocks noGrp="1"/>
          </p:cNvSpPr>
          <p:nvPr>
            <p:ph type="title"/>
          </p:nvPr>
        </p:nvSpPr>
        <p:spPr/>
        <p:txBody>
          <a:bodyPr>
            <a:normAutofit/>
          </a:bodyPr>
          <a:lstStyle/>
          <a:p>
            <a:r>
              <a:rPr lang="en-US" sz="2400" dirty="0"/>
              <a:t>Code for OpenWeatherAPI</a:t>
            </a:r>
            <a:br>
              <a:rPr lang="en-US" sz="2400" dirty="0"/>
            </a:br>
            <a:endParaRPr lang="en-UG" sz="2400" dirty="0"/>
          </a:p>
        </p:txBody>
      </p:sp>
      <p:pic>
        <p:nvPicPr>
          <p:cNvPr id="6" name="Content Placeholder 5">
            <a:extLst>
              <a:ext uri="{FF2B5EF4-FFF2-40B4-BE49-F238E27FC236}">
                <a16:creationId xmlns:a16="http://schemas.microsoft.com/office/drawing/2014/main" id="{41165B04-8072-4AEC-8AF1-B37FD33FB125}"/>
              </a:ext>
            </a:extLst>
          </p:cNvPr>
          <p:cNvPicPr>
            <a:picLocks noGrp="1" noChangeAspect="1"/>
          </p:cNvPicPr>
          <p:nvPr>
            <p:ph idx="1"/>
          </p:nvPr>
        </p:nvPicPr>
        <p:blipFill>
          <a:blip r:embed="rId2"/>
          <a:stretch>
            <a:fillRect/>
          </a:stretch>
        </p:blipFill>
        <p:spPr>
          <a:xfrm>
            <a:off x="838200" y="1690688"/>
            <a:ext cx="10312021" cy="4351337"/>
          </a:xfrm>
        </p:spPr>
      </p:pic>
      <p:sp>
        <p:nvSpPr>
          <p:cNvPr id="4" name="Slide Number Placeholder 3">
            <a:extLst>
              <a:ext uri="{FF2B5EF4-FFF2-40B4-BE49-F238E27FC236}">
                <a16:creationId xmlns:a16="http://schemas.microsoft.com/office/drawing/2014/main" id="{B49FDBA7-1363-4E7A-B3AD-0A3FD2C094F6}"/>
              </a:ext>
            </a:extLst>
          </p:cNvPr>
          <p:cNvSpPr>
            <a:spLocks noGrp="1"/>
          </p:cNvSpPr>
          <p:nvPr>
            <p:ph type="sldNum" sz="quarter" idx="4"/>
          </p:nvPr>
        </p:nvSpPr>
        <p:spPr/>
        <p:txBody>
          <a:bodyPr/>
          <a:lstStyle/>
          <a:p>
            <a:fld id="{5075537C-CA84-1446-933C-8E9D027F9201}" type="slidenum">
              <a:rPr lang="en-US" smtClean="0"/>
              <a:t>49</a:t>
            </a:fld>
            <a:endParaRPr lang="en-US"/>
          </a:p>
        </p:txBody>
      </p:sp>
    </p:spTree>
    <p:extLst>
      <p:ext uri="{BB962C8B-B14F-4D97-AF65-F5344CB8AC3E}">
        <p14:creationId xmlns:p14="http://schemas.microsoft.com/office/powerpoint/2010/main" val="19821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1991-B641-4097-947F-4A521530EFDC}"/>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94826652-CA7B-4909-A9BF-AFB789A2717D}"/>
              </a:ext>
            </a:extLst>
          </p:cNvPr>
          <p:cNvSpPr>
            <a:spLocks noGrp="1"/>
          </p:cNvSpPr>
          <p:nvPr>
            <p:ph idx="1"/>
          </p:nvPr>
        </p:nvSpPr>
        <p:spPr/>
        <p:txBody>
          <a:bodyPr>
            <a:normAutofit/>
          </a:bodyPr>
          <a:lstStyle/>
          <a:p>
            <a:r>
              <a:rPr lang="en-US" b="1" dirty="0">
                <a:solidFill>
                  <a:schemeClr val="tx1"/>
                </a:solidFill>
              </a:rPr>
              <a:t>Key Findings</a:t>
            </a:r>
          </a:p>
          <a:p>
            <a:pPr lvl="1">
              <a:buFont typeface="Wingdings" panose="05000000000000000000" pitchFamily="2" charset="2"/>
              <a:buChar char="Ø"/>
            </a:pPr>
            <a:r>
              <a:rPr lang="en-US" sz="2800" dirty="0"/>
              <a:t>Bike sharing demand is high in summer then autumn, spring and finally winter</a:t>
            </a:r>
          </a:p>
          <a:p>
            <a:pPr lvl="1">
              <a:buFont typeface="Wingdings" panose="05000000000000000000" pitchFamily="2" charset="2"/>
              <a:buChar char="Ø"/>
            </a:pPr>
            <a:r>
              <a:rPr lang="en-US" sz="2800" dirty="0"/>
              <a:t>Bike sharing demand is high in the evening hours, the hour with the highest number of bike rented being ‘18’</a:t>
            </a:r>
          </a:p>
          <a:p>
            <a:r>
              <a:rPr lang="en-US" b="1" dirty="0">
                <a:solidFill>
                  <a:schemeClr val="tx1"/>
                </a:solidFill>
              </a:rPr>
              <a:t>Implications</a:t>
            </a:r>
          </a:p>
          <a:p>
            <a:pPr lvl="1">
              <a:buFont typeface="Wingdings" panose="05000000000000000000" pitchFamily="2" charset="2"/>
              <a:buChar char="Ø"/>
            </a:pPr>
            <a:r>
              <a:rPr lang="en-US" sz="2800" b="0" i="0" dirty="0">
                <a:solidFill>
                  <a:schemeClr val="bg1"/>
                </a:solidFill>
                <a:effectLst/>
                <a:latin typeface="Söhne"/>
              </a:rPr>
              <a:t>Informed Urban Mobility Planning: Insights support infrastructure development and resource allocation.</a:t>
            </a:r>
          </a:p>
          <a:p>
            <a:pPr lvl="1">
              <a:buFont typeface="Wingdings" panose="05000000000000000000" pitchFamily="2" charset="2"/>
              <a:buChar char="Ø"/>
            </a:pPr>
            <a:r>
              <a:rPr lang="en-US" sz="2800" b="0" i="0" dirty="0">
                <a:solidFill>
                  <a:schemeClr val="bg1"/>
                </a:solidFill>
                <a:effectLst/>
                <a:latin typeface="Söhne"/>
              </a:rPr>
              <a:t>Enhanced User Experience: Anticipated demand aids in optimizing bike availability and service quality</a:t>
            </a:r>
          </a:p>
          <a:p>
            <a:pPr>
              <a:buFont typeface="Wingdings" panose="05000000000000000000" pitchFamily="2" charset="2"/>
              <a:buChar char="Ø"/>
            </a:pPr>
            <a:endParaRPr lang="en-US" dirty="0"/>
          </a:p>
          <a:p>
            <a:endParaRPr lang="en-UG" dirty="0"/>
          </a:p>
        </p:txBody>
      </p:sp>
      <p:sp>
        <p:nvSpPr>
          <p:cNvPr id="4" name="Slide Number Placeholder 3">
            <a:extLst>
              <a:ext uri="{FF2B5EF4-FFF2-40B4-BE49-F238E27FC236}">
                <a16:creationId xmlns:a16="http://schemas.microsoft.com/office/drawing/2014/main" id="{9C1116D4-AD5A-4869-B838-87A02331EA31}"/>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2290354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5E61-1BA3-48DD-A3F3-069B134AD784}"/>
              </a:ext>
            </a:extLst>
          </p:cNvPr>
          <p:cNvSpPr>
            <a:spLocks noGrp="1"/>
          </p:cNvSpPr>
          <p:nvPr>
            <p:ph type="title"/>
          </p:nvPr>
        </p:nvSpPr>
        <p:spPr/>
        <p:txBody>
          <a:bodyPr>
            <a:normAutofit/>
          </a:bodyPr>
          <a:lstStyle/>
          <a:p>
            <a:r>
              <a:rPr lang="en-US" sz="2400" dirty="0"/>
              <a:t>Output for OpenWeatherAPI</a:t>
            </a:r>
            <a:endParaRPr lang="en-UG" sz="2400" dirty="0"/>
          </a:p>
        </p:txBody>
      </p:sp>
      <p:pic>
        <p:nvPicPr>
          <p:cNvPr id="6" name="Content Placeholder 5">
            <a:extLst>
              <a:ext uri="{FF2B5EF4-FFF2-40B4-BE49-F238E27FC236}">
                <a16:creationId xmlns:a16="http://schemas.microsoft.com/office/drawing/2014/main" id="{F46C2B73-F988-411C-BDB8-C156F66394D0}"/>
              </a:ext>
            </a:extLst>
          </p:cNvPr>
          <p:cNvPicPr>
            <a:picLocks noGrp="1" noChangeAspect="1"/>
          </p:cNvPicPr>
          <p:nvPr>
            <p:ph idx="1"/>
          </p:nvPr>
        </p:nvPicPr>
        <p:blipFill>
          <a:blip r:embed="rId2"/>
          <a:stretch>
            <a:fillRect/>
          </a:stretch>
        </p:blipFill>
        <p:spPr>
          <a:xfrm>
            <a:off x="2005401" y="1712990"/>
            <a:ext cx="8181197" cy="4351337"/>
          </a:xfrm>
        </p:spPr>
      </p:pic>
      <p:sp>
        <p:nvSpPr>
          <p:cNvPr id="4" name="Slide Number Placeholder 3">
            <a:extLst>
              <a:ext uri="{FF2B5EF4-FFF2-40B4-BE49-F238E27FC236}">
                <a16:creationId xmlns:a16="http://schemas.microsoft.com/office/drawing/2014/main" id="{835C98B1-F5CB-42AB-9A19-1AB165E6EF1F}"/>
              </a:ext>
            </a:extLst>
          </p:cNvPr>
          <p:cNvSpPr>
            <a:spLocks noGrp="1"/>
          </p:cNvSpPr>
          <p:nvPr>
            <p:ph type="sldNum" sz="quarter" idx="4"/>
          </p:nvPr>
        </p:nvSpPr>
        <p:spPr/>
        <p:txBody>
          <a:bodyPr/>
          <a:lstStyle/>
          <a:p>
            <a:fld id="{5075537C-CA84-1446-933C-8E9D027F9201}" type="slidenum">
              <a:rPr lang="en-US" smtClean="0"/>
              <a:t>50</a:t>
            </a:fld>
            <a:endParaRPr lang="en-US"/>
          </a:p>
        </p:txBody>
      </p:sp>
    </p:spTree>
    <p:extLst>
      <p:ext uri="{BB962C8B-B14F-4D97-AF65-F5344CB8AC3E}">
        <p14:creationId xmlns:p14="http://schemas.microsoft.com/office/powerpoint/2010/main" val="3191133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4686-8026-440C-82A6-1E39FA406F30}"/>
              </a:ext>
            </a:extLst>
          </p:cNvPr>
          <p:cNvSpPr>
            <a:spLocks noGrp="1"/>
          </p:cNvSpPr>
          <p:nvPr>
            <p:ph type="title"/>
          </p:nvPr>
        </p:nvSpPr>
        <p:spPr/>
        <p:txBody>
          <a:bodyPr>
            <a:normAutofit/>
          </a:bodyPr>
          <a:lstStyle/>
          <a:p>
            <a:r>
              <a:rPr lang="en-US" sz="2400" dirty="0"/>
              <a:t>Web scraping some of the required datasets</a:t>
            </a:r>
            <a:endParaRPr lang="en-UG" sz="2400" dirty="0"/>
          </a:p>
        </p:txBody>
      </p:sp>
      <p:pic>
        <p:nvPicPr>
          <p:cNvPr id="6" name="Content Placeholder 5">
            <a:extLst>
              <a:ext uri="{FF2B5EF4-FFF2-40B4-BE49-F238E27FC236}">
                <a16:creationId xmlns:a16="http://schemas.microsoft.com/office/drawing/2014/main" id="{21D20DCF-AB29-4742-8989-DC7786B3FCBE}"/>
              </a:ext>
            </a:extLst>
          </p:cNvPr>
          <p:cNvPicPr>
            <a:picLocks noGrp="1" noChangeAspect="1"/>
          </p:cNvPicPr>
          <p:nvPr>
            <p:ph idx="1"/>
          </p:nvPr>
        </p:nvPicPr>
        <p:blipFill>
          <a:blip r:embed="rId2"/>
          <a:stretch>
            <a:fillRect/>
          </a:stretch>
        </p:blipFill>
        <p:spPr>
          <a:xfrm>
            <a:off x="838200" y="1391478"/>
            <a:ext cx="10515600" cy="4964871"/>
          </a:xfrm>
        </p:spPr>
      </p:pic>
      <p:sp>
        <p:nvSpPr>
          <p:cNvPr id="4" name="Slide Number Placeholder 3">
            <a:extLst>
              <a:ext uri="{FF2B5EF4-FFF2-40B4-BE49-F238E27FC236}">
                <a16:creationId xmlns:a16="http://schemas.microsoft.com/office/drawing/2014/main" id="{0510E63F-BDC8-4654-84A8-DB8709A125EE}"/>
              </a:ext>
            </a:extLst>
          </p:cNvPr>
          <p:cNvSpPr>
            <a:spLocks noGrp="1"/>
          </p:cNvSpPr>
          <p:nvPr>
            <p:ph type="sldNum" sz="quarter" idx="4"/>
          </p:nvPr>
        </p:nvSpPr>
        <p:spPr/>
        <p:txBody>
          <a:bodyPr/>
          <a:lstStyle/>
          <a:p>
            <a:fld id="{5075537C-CA84-1446-933C-8E9D027F9201}" type="slidenum">
              <a:rPr lang="en-US" smtClean="0"/>
              <a:t>51</a:t>
            </a:fld>
            <a:endParaRPr lang="en-US"/>
          </a:p>
        </p:txBody>
      </p:sp>
    </p:spTree>
    <p:extLst>
      <p:ext uri="{BB962C8B-B14F-4D97-AF65-F5344CB8AC3E}">
        <p14:creationId xmlns:p14="http://schemas.microsoft.com/office/powerpoint/2010/main" val="2909748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B8C-8A98-4B1E-B2FA-CF7F3A8BE0AF}"/>
              </a:ext>
            </a:extLst>
          </p:cNvPr>
          <p:cNvSpPr>
            <a:spLocks noGrp="1"/>
          </p:cNvSpPr>
          <p:nvPr>
            <p:ph type="title"/>
          </p:nvPr>
        </p:nvSpPr>
        <p:spPr/>
        <p:txBody>
          <a:bodyPr>
            <a:normAutofit/>
          </a:bodyPr>
          <a:lstStyle/>
          <a:p>
            <a:r>
              <a:rPr lang="en-US" sz="2400" dirty="0"/>
              <a:t>Data Wrangling Code And Output For Regular Expressions</a:t>
            </a:r>
            <a:endParaRPr lang="en-UG" sz="2400" dirty="0"/>
          </a:p>
        </p:txBody>
      </p:sp>
      <p:pic>
        <p:nvPicPr>
          <p:cNvPr id="6" name="Content Placeholder 5">
            <a:extLst>
              <a:ext uri="{FF2B5EF4-FFF2-40B4-BE49-F238E27FC236}">
                <a16:creationId xmlns:a16="http://schemas.microsoft.com/office/drawing/2014/main" id="{DA267CF2-3911-48A7-AF94-BE07E26C5990}"/>
              </a:ext>
            </a:extLst>
          </p:cNvPr>
          <p:cNvPicPr>
            <a:picLocks noGrp="1" noChangeAspect="1"/>
          </p:cNvPicPr>
          <p:nvPr>
            <p:ph idx="1"/>
          </p:nvPr>
        </p:nvPicPr>
        <p:blipFill>
          <a:blip r:embed="rId2"/>
          <a:stretch>
            <a:fillRect/>
          </a:stretch>
        </p:blipFill>
        <p:spPr>
          <a:xfrm>
            <a:off x="728870" y="1431236"/>
            <a:ext cx="10624930" cy="4925114"/>
          </a:xfrm>
        </p:spPr>
      </p:pic>
      <p:sp>
        <p:nvSpPr>
          <p:cNvPr id="4" name="Slide Number Placeholder 3">
            <a:extLst>
              <a:ext uri="{FF2B5EF4-FFF2-40B4-BE49-F238E27FC236}">
                <a16:creationId xmlns:a16="http://schemas.microsoft.com/office/drawing/2014/main" id="{3CA84E6F-6AEB-404E-9486-1ED0975285D3}"/>
              </a:ext>
            </a:extLst>
          </p:cNvPr>
          <p:cNvSpPr>
            <a:spLocks noGrp="1"/>
          </p:cNvSpPr>
          <p:nvPr>
            <p:ph type="sldNum" sz="quarter" idx="4"/>
          </p:nvPr>
        </p:nvSpPr>
        <p:spPr/>
        <p:txBody>
          <a:bodyPr/>
          <a:lstStyle/>
          <a:p>
            <a:fld id="{5075537C-CA84-1446-933C-8E9D027F9201}" type="slidenum">
              <a:rPr lang="en-US" smtClean="0"/>
              <a:t>52</a:t>
            </a:fld>
            <a:endParaRPr lang="en-US"/>
          </a:p>
        </p:txBody>
      </p:sp>
    </p:spTree>
    <p:extLst>
      <p:ext uri="{BB962C8B-B14F-4D97-AF65-F5344CB8AC3E}">
        <p14:creationId xmlns:p14="http://schemas.microsoft.com/office/powerpoint/2010/main" val="153754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B0AF-107C-4CC8-94BD-71163E0C59F0}"/>
              </a:ext>
            </a:extLst>
          </p:cNvPr>
          <p:cNvSpPr>
            <a:spLocks noGrp="1"/>
          </p:cNvSpPr>
          <p:nvPr>
            <p:ph type="title"/>
          </p:nvPr>
        </p:nvSpPr>
        <p:spPr/>
        <p:txBody>
          <a:bodyPr>
            <a:normAutofit/>
          </a:bodyPr>
          <a:lstStyle/>
          <a:p>
            <a:r>
              <a:rPr lang="en-US" sz="2400" dirty="0"/>
              <a:t>Missing Values Handling</a:t>
            </a:r>
            <a:endParaRPr lang="en-UG" sz="2400" dirty="0"/>
          </a:p>
        </p:txBody>
      </p:sp>
      <p:pic>
        <p:nvPicPr>
          <p:cNvPr id="6" name="Content Placeholder 5">
            <a:extLst>
              <a:ext uri="{FF2B5EF4-FFF2-40B4-BE49-F238E27FC236}">
                <a16:creationId xmlns:a16="http://schemas.microsoft.com/office/drawing/2014/main" id="{5B7ABCC7-21F7-4495-83F7-51A6BC1FEEA4}"/>
              </a:ext>
            </a:extLst>
          </p:cNvPr>
          <p:cNvPicPr>
            <a:picLocks noGrp="1" noChangeAspect="1"/>
          </p:cNvPicPr>
          <p:nvPr>
            <p:ph idx="1"/>
          </p:nvPr>
        </p:nvPicPr>
        <p:blipFill>
          <a:blip r:embed="rId2"/>
          <a:stretch>
            <a:fillRect/>
          </a:stretch>
        </p:blipFill>
        <p:spPr>
          <a:xfrm>
            <a:off x="530087" y="1391478"/>
            <a:ext cx="11410122" cy="4964872"/>
          </a:xfrm>
        </p:spPr>
      </p:pic>
      <p:sp>
        <p:nvSpPr>
          <p:cNvPr id="4" name="Slide Number Placeholder 3">
            <a:extLst>
              <a:ext uri="{FF2B5EF4-FFF2-40B4-BE49-F238E27FC236}">
                <a16:creationId xmlns:a16="http://schemas.microsoft.com/office/drawing/2014/main" id="{849CDDB2-79C4-482F-9BDB-57355FF66EA2}"/>
              </a:ext>
            </a:extLst>
          </p:cNvPr>
          <p:cNvSpPr>
            <a:spLocks noGrp="1"/>
          </p:cNvSpPr>
          <p:nvPr>
            <p:ph type="sldNum" sz="quarter" idx="4"/>
          </p:nvPr>
        </p:nvSpPr>
        <p:spPr/>
        <p:txBody>
          <a:bodyPr/>
          <a:lstStyle/>
          <a:p>
            <a:fld id="{5075537C-CA84-1446-933C-8E9D027F9201}" type="slidenum">
              <a:rPr lang="en-US" smtClean="0"/>
              <a:t>53</a:t>
            </a:fld>
            <a:endParaRPr lang="en-US"/>
          </a:p>
        </p:txBody>
      </p:sp>
    </p:spTree>
    <p:extLst>
      <p:ext uri="{BB962C8B-B14F-4D97-AF65-F5344CB8AC3E}">
        <p14:creationId xmlns:p14="http://schemas.microsoft.com/office/powerpoint/2010/main" val="1356201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B399-DC4E-4DD9-A4E8-107537B0B711}"/>
              </a:ext>
            </a:extLst>
          </p:cNvPr>
          <p:cNvSpPr>
            <a:spLocks noGrp="1"/>
          </p:cNvSpPr>
          <p:nvPr>
            <p:ph type="title"/>
          </p:nvPr>
        </p:nvSpPr>
        <p:spPr/>
        <p:txBody>
          <a:bodyPr>
            <a:normAutofit/>
          </a:bodyPr>
          <a:lstStyle/>
          <a:p>
            <a:r>
              <a:rPr lang="en-US" sz="2400" dirty="0"/>
              <a:t>Generating Indicator Columns</a:t>
            </a:r>
            <a:endParaRPr lang="en-UG" sz="2400" dirty="0"/>
          </a:p>
        </p:txBody>
      </p:sp>
      <p:pic>
        <p:nvPicPr>
          <p:cNvPr id="6" name="Content Placeholder 5">
            <a:extLst>
              <a:ext uri="{FF2B5EF4-FFF2-40B4-BE49-F238E27FC236}">
                <a16:creationId xmlns:a16="http://schemas.microsoft.com/office/drawing/2014/main" id="{15981011-A8B2-4FFF-834B-3989C576FAF0}"/>
              </a:ext>
            </a:extLst>
          </p:cNvPr>
          <p:cNvPicPr>
            <a:picLocks noGrp="1" noChangeAspect="1"/>
          </p:cNvPicPr>
          <p:nvPr>
            <p:ph idx="1"/>
          </p:nvPr>
        </p:nvPicPr>
        <p:blipFill>
          <a:blip r:embed="rId2"/>
          <a:stretch>
            <a:fillRect/>
          </a:stretch>
        </p:blipFill>
        <p:spPr>
          <a:xfrm>
            <a:off x="0" y="1457739"/>
            <a:ext cx="12192000" cy="5400261"/>
          </a:xfrm>
        </p:spPr>
      </p:pic>
      <p:sp>
        <p:nvSpPr>
          <p:cNvPr id="4" name="Slide Number Placeholder 3">
            <a:extLst>
              <a:ext uri="{FF2B5EF4-FFF2-40B4-BE49-F238E27FC236}">
                <a16:creationId xmlns:a16="http://schemas.microsoft.com/office/drawing/2014/main" id="{CFBB8F27-C419-4801-AEBE-AEF7E60610CD}"/>
              </a:ext>
            </a:extLst>
          </p:cNvPr>
          <p:cNvSpPr>
            <a:spLocks noGrp="1"/>
          </p:cNvSpPr>
          <p:nvPr>
            <p:ph type="sldNum" sz="quarter" idx="4"/>
          </p:nvPr>
        </p:nvSpPr>
        <p:spPr/>
        <p:txBody>
          <a:bodyPr/>
          <a:lstStyle/>
          <a:p>
            <a:fld id="{5075537C-CA84-1446-933C-8E9D027F9201}" type="slidenum">
              <a:rPr lang="en-US" smtClean="0"/>
              <a:t>54</a:t>
            </a:fld>
            <a:endParaRPr lang="en-US"/>
          </a:p>
        </p:txBody>
      </p:sp>
    </p:spTree>
    <p:extLst>
      <p:ext uri="{BB962C8B-B14F-4D97-AF65-F5344CB8AC3E}">
        <p14:creationId xmlns:p14="http://schemas.microsoft.com/office/powerpoint/2010/main" val="52321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E10D-4E86-44E7-82A7-01192BD02924}"/>
              </a:ext>
            </a:extLst>
          </p:cNvPr>
          <p:cNvSpPr>
            <a:spLocks noGrp="1"/>
          </p:cNvSpPr>
          <p:nvPr>
            <p:ph type="title"/>
          </p:nvPr>
        </p:nvSpPr>
        <p:spPr/>
        <p:txBody>
          <a:bodyPr>
            <a:normAutofit/>
          </a:bodyPr>
          <a:lstStyle/>
          <a:p>
            <a:r>
              <a:rPr lang="en-US" sz="2400" dirty="0"/>
              <a:t>SQL-QUERIES: </a:t>
            </a:r>
            <a:r>
              <a:rPr lang="en-CA" sz="2400" b="1" dirty="0"/>
              <a:t>Busiest bike rental times</a:t>
            </a:r>
            <a:endParaRPr lang="en-UG" sz="2400" dirty="0"/>
          </a:p>
        </p:txBody>
      </p:sp>
      <p:pic>
        <p:nvPicPr>
          <p:cNvPr id="6" name="Content Placeholder 5">
            <a:extLst>
              <a:ext uri="{FF2B5EF4-FFF2-40B4-BE49-F238E27FC236}">
                <a16:creationId xmlns:a16="http://schemas.microsoft.com/office/drawing/2014/main" id="{D008F880-C04A-4BA1-9D50-5D25A5E38B45}"/>
              </a:ext>
            </a:extLst>
          </p:cNvPr>
          <p:cNvPicPr>
            <a:picLocks noGrp="1" noChangeAspect="1"/>
          </p:cNvPicPr>
          <p:nvPr>
            <p:ph idx="1"/>
          </p:nvPr>
        </p:nvPicPr>
        <p:blipFill>
          <a:blip r:embed="rId2"/>
          <a:stretch>
            <a:fillRect/>
          </a:stretch>
        </p:blipFill>
        <p:spPr>
          <a:xfrm>
            <a:off x="0" y="1690688"/>
            <a:ext cx="11353800" cy="5167311"/>
          </a:xfrm>
        </p:spPr>
      </p:pic>
      <p:sp>
        <p:nvSpPr>
          <p:cNvPr id="4" name="Slide Number Placeholder 3">
            <a:extLst>
              <a:ext uri="{FF2B5EF4-FFF2-40B4-BE49-F238E27FC236}">
                <a16:creationId xmlns:a16="http://schemas.microsoft.com/office/drawing/2014/main" id="{1E2450FC-389C-431E-B975-59D9A9A23E7B}"/>
              </a:ext>
            </a:extLst>
          </p:cNvPr>
          <p:cNvSpPr>
            <a:spLocks noGrp="1"/>
          </p:cNvSpPr>
          <p:nvPr>
            <p:ph type="sldNum" sz="quarter" idx="4"/>
          </p:nvPr>
        </p:nvSpPr>
        <p:spPr/>
        <p:txBody>
          <a:bodyPr/>
          <a:lstStyle/>
          <a:p>
            <a:fld id="{5075537C-CA84-1446-933C-8E9D027F9201}" type="slidenum">
              <a:rPr lang="en-US" smtClean="0"/>
              <a:t>55</a:t>
            </a:fld>
            <a:endParaRPr lang="en-US"/>
          </a:p>
        </p:txBody>
      </p:sp>
    </p:spTree>
    <p:extLst>
      <p:ext uri="{BB962C8B-B14F-4D97-AF65-F5344CB8AC3E}">
        <p14:creationId xmlns:p14="http://schemas.microsoft.com/office/powerpoint/2010/main" val="3300885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229C-BCA4-4B98-BD4F-3C9A604607A8}"/>
              </a:ext>
            </a:extLst>
          </p:cNvPr>
          <p:cNvSpPr>
            <a:spLocks noGrp="1"/>
          </p:cNvSpPr>
          <p:nvPr>
            <p:ph type="title"/>
          </p:nvPr>
        </p:nvSpPr>
        <p:spPr/>
        <p:txBody>
          <a:bodyPr>
            <a:normAutofit/>
          </a:bodyPr>
          <a:lstStyle/>
          <a:p>
            <a:r>
              <a:rPr lang="en-CA" sz="2400" b="1" dirty="0"/>
              <a:t>Hourly popularity and temperature by seasons</a:t>
            </a:r>
            <a:endParaRPr lang="en-UG" sz="2400" dirty="0"/>
          </a:p>
        </p:txBody>
      </p:sp>
      <p:pic>
        <p:nvPicPr>
          <p:cNvPr id="6" name="Content Placeholder 5">
            <a:extLst>
              <a:ext uri="{FF2B5EF4-FFF2-40B4-BE49-F238E27FC236}">
                <a16:creationId xmlns:a16="http://schemas.microsoft.com/office/drawing/2014/main" id="{01539512-2965-476E-B936-BCEA392FA193}"/>
              </a:ext>
            </a:extLst>
          </p:cNvPr>
          <p:cNvPicPr>
            <a:picLocks noGrp="1" noChangeAspect="1"/>
          </p:cNvPicPr>
          <p:nvPr>
            <p:ph idx="1"/>
          </p:nvPr>
        </p:nvPicPr>
        <p:blipFill>
          <a:blip r:embed="rId2"/>
          <a:stretch>
            <a:fillRect/>
          </a:stretch>
        </p:blipFill>
        <p:spPr>
          <a:xfrm>
            <a:off x="838199" y="1315844"/>
            <a:ext cx="10714463" cy="5040506"/>
          </a:xfrm>
        </p:spPr>
      </p:pic>
      <p:sp>
        <p:nvSpPr>
          <p:cNvPr id="4" name="Slide Number Placeholder 3">
            <a:extLst>
              <a:ext uri="{FF2B5EF4-FFF2-40B4-BE49-F238E27FC236}">
                <a16:creationId xmlns:a16="http://schemas.microsoft.com/office/drawing/2014/main" id="{DD7D1971-060C-4669-9C94-31C217683307}"/>
              </a:ext>
            </a:extLst>
          </p:cNvPr>
          <p:cNvSpPr>
            <a:spLocks noGrp="1"/>
          </p:cNvSpPr>
          <p:nvPr>
            <p:ph type="sldNum" sz="quarter" idx="4"/>
          </p:nvPr>
        </p:nvSpPr>
        <p:spPr/>
        <p:txBody>
          <a:bodyPr/>
          <a:lstStyle/>
          <a:p>
            <a:fld id="{5075537C-CA84-1446-933C-8E9D027F9201}" type="slidenum">
              <a:rPr lang="en-US" smtClean="0"/>
              <a:t>56</a:t>
            </a:fld>
            <a:endParaRPr lang="en-US"/>
          </a:p>
        </p:txBody>
      </p:sp>
    </p:spTree>
    <p:extLst>
      <p:ext uri="{BB962C8B-B14F-4D97-AF65-F5344CB8AC3E}">
        <p14:creationId xmlns:p14="http://schemas.microsoft.com/office/powerpoint/2010/main" val="4010796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C72-8DE8-4B20-BE89-142DFBEFA14E}"/>
              </a:ext>
            </a:extLst>
          </p:cNvPr>
          <p:cNvSpPr>
            <a:spLocks noGrp="1"/>
          </p:cNvSpPr>
          <p:nvPr>
            <p:ph type="title"/>
          </p:nvPr>
        </p:nvSpPr>
        <p:spPr/>
        <p:txBody>
          <a:bodyPr/>
          <a:lstStyle/>
          <a:p>
            <a:r>
              <a:rPr lang="en-CA" b="1" dirty="0"/>
              <a:t>Rental Seasonality</a:t>
            </a:r>
            <a:endParaRPr lang="en-UG" dirty="0"/>
          </a:p>
        </p:txBody>
      </p:sp>
      <p:pic>
        <p:nvPicPr>
          <p:cNvPr id="6" name="Content Placeholder 5">
            <a:extLst>
              <a:ext uri="{FF2B5EF4-FFF2-40B4-BE49-F238E27FC236}">
                <a16:creationId xmlns:a16="http://schemas.microsoft.com/office/drawing/2014/main" id="{E9C8C5B7-83D7-4C2F-80DA-281A68A53363}"/>
              </a:ext>
            </a:extLst>
          </p:cNvPr>
          <p:cNvPicPr>
            <a:picLocks noGrp="1" noChangeAspect="1"/>
          </p:cNvPicPr>
          <p:nvPr>
            <p:ph idx="1"/>
          </p:nvPr>
        </p:nvPicPr>
        <p:blipFill>
          <a:blip r:embed="rId2"/>
          <a:stretch>
            <a:fillRect/>
          </a:stretch>
        </p:blipFill>
        <p:spPr>
          <a:xfrm>
            <a:off x="838200" y="1690688"/>
            <a:ext cx="10515600" cy="4665661"/>
          </a:xfrm>
        </p:spPr>
      </p:pic>
      <p:sp>
        <p:nvSpPr>
          <p:cNvPr id="4" name="Slide Number Placeholder 3">
            <a:extLst>
              <a:ext uri="{FF2B5EF4-FFF2-40B4-BE49-F238E27FC236}">
                <a16:creationId xmlns:a16="http://schemas.microsoft.com/office/drawing/2014/main" id="{DD306858-7918-4404-B806-DFCBD14F4C29}"/>
              </a:ext>
            </a:extLst>
          </p:cNvPr>
          <p:cNvSpPr>
            <a:spLocks noGrp="1"/>
          </p:cNvSpPr>
          <p:nvPr>
            <p:ph type="sldNum" sz="quarter" idx="4"/>
          </p:nvPr>
        </p:nvSpPr>
        <p:spPr/>
        <p:txBody>
          <a:bodyPr/>
          <a:lstStyle/>
          <a:p>
            <a:fld id="{5075537C-CA84-1446-933C-8E9D027F9201}" type="slidenum">
              <a:rPr lang="en-US" smtClean="0"/>
              <a:t>57</a:t>
            </a:fld>
            <a:endParaRPr lang="en-US"/>
          </a:p>
        </p:txBody>
      </p:sp>
    </p:spTree>
    <p:extLst>
      <p:ext uri="{BB962C8B-B14F-4D97-AF65-F5344CB8AC3E}">
        <p14:creationId xmlns:p14="http://schemas.microsoft.com/office/powerpoint/2010/main" val="871173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07B3-BBA5-43C3-BDD7-554415A7B75D}"/>
              </a:ext>
            </a:extLst>
          </p:cNvPr>
          <p:cNvSpPr>
            <a:spLocks noGrp="1"/>
          </p:cNvSpPr>
          <p:nvPr>
            <p:ph type="title"/>
          </p:nvPr>
        </p:nvSpPr>
        <p:spPr/>
        <p:txBody>
          <a:bodyPr>
            <a:normAutofit/>
          </a:bodyPr>
          <a:lstStyle/>
          <a:p>
            <a:r>
              <a:rPr lang="en-CA" sz="2400" b="1" dirty="0"/>
              <a:t>Weather Seasonality</a:t>
            </a:r>
            <a:endParaRPr lang="en-UG" sz="2400" dirty="0"/>
          </a:p>
        </p:txBody>
      </p:sp>
      <p:pic>
        <p:nvPicPr>
          <p:cNvPr id="6" name="Content Placeholder 5">
            <a:extLst>
              <a:ext uri="{FF2B5EF4-FFF2-40B4-BE49-F238E27FC236}">
                <a16:creationId xmlns:a16="http://schemas.microsoft.com/office/drawing/2014/main" id="{725715CC-0952-4BCB-890F-AAC0DE348501}"/>
              </a:ext>
            </a:extLst>
          </p:cNvPr>
          <p:cNvPicPr>
            <a:picLocks noGrp="1" noChangeAspect="1"/>
          </p:cNvPicPr>
          <p:nvPr>
            <p:ph idx="1"/>
          </p:nvPr>
        </p:nvPicPr>
        <p:blipFill>
          <a:blip r:embed="rId2"/>
          <a:stretch>
            <a:fillRect/>
          </a:stretch>
        </p:blipFill>
        <p:spPr>
          <a:xfrm>
            <a:off x="838200" y="1338146"/>
            <a:ext cx="10515600" cy="5018203"/>
          </a:xfrm>
        </p:spPr>
      </p:pic>
      <p:sp>
        <p:nvSpPr>
          <p:cNvPr id="4" name="Slide Number Placeholder 3">
            <a:extLst>
              <a:ext uri="{FF2B5EF4-FFF2-40B4-BE49-F238E27FC236}">
                <a16:creationId xmlns:a16="http://schemas.microsoft.com/office/drawing/2014/main" id="{AFC72C4B-C4F5-4990-B24A-B12C15A5B33E}"/>
              </a:ext>
            </a:extLst>
          </p:cNvPr>
          <p:cNvSpPr>
            <a:spLocks noGrp="1"/>
          </p:cNvSpPr>
          <p:nvPr>
            <p:ph type="sldNum" sz="quarter" idx="4"/>
          </p:nvPr>
        </p:nvSpPr>
        <p:spPr/>
        <p:txBody>
          <a:bodyPr/>
          <a:lstStyle/>
          <a:p>
            <a:fld id="{5075537C-CA84-1446-933C-8E9D027F9201}" type="slidenum">
              <a:rPr lang="en-US" smtClean="0"/>
              <a:t>58</a:t>
            </a:fld>
            <a:endParaRPr lang="en-US"/>
          </a:p>
        </p:txBody>
      </p:sp>
    </p:spTree>
    <p:extLst>
      <p:ext uri="{BB962C8B-B14F-4D97-AF65-F5344CB8AC3E}">
        <p14:creationId xmlns:p14="http://schemas.microsoft.com/office/powerpoint/2010/main" val="3414524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6170-EFEA-486B-B154-8B17C0EC4695}"/>
              </a:ext>
            </a:extLst>
          </p:cNvPr>
          <p:cNvSpPr>
            <a:spLocks noGrp="1"/>
          </p:cNvSpPr>
          <p:nvPr>
            <p:ph type="title"/>
          </p:nvPr>
        </p:nvSpPr>
        <p:spPr/>
        <p:txBody>
          <a:bodyPr>
            <a:normAutofit/>
          </a:bodyPr>
          <a:lstStyle/>
          <a:p>
            <a:r>
              <a:rPr lang="en-CA" sz="2400" b="1" dirty="0"/>
              <a:t>Bike-sharing info in Seoul</a:t>
            </a:r>
            <a:endParaRPr lang="en-UG" sz="2400" dirty="0"/>
          </a:p>
        </p:txBody>
      </p:sp>
      <p:pic>
        <p:nvPicPr>
          <p:cNvPr id="6" name="Content Placeholder 5">
            <a:extLst>
              <a:ext uri="{FF2B5EF4-FFF2-40B4-BE49-F238E27FC236}">
                <a16:creationId xmlns:a16="http://schemas.microsoft.com/office/drawing/2014/main" id="{15C66082-3E46-4FEA-A8BC-2D1CFF669288}"/>
              </a:ext>
            </a:extLst>
          </p:cNvPr>
          <p:cNvPicPr>
            <a:picLocks noGrp="1" noChangeAspect="1"/>
          </p:cNvPicPr>
          <p:nvPr>
            <p:ph idx="1"/>
          </p:nvPr>
        </p:nvPicPr>
        <p:blipFill>
          <a:blip r:embed="rId2"/>
          <a:stretch>
            <a:fillRect/>
          </a:stretch>
        </p:blipFill>
        <p:spPr>
          <a:xfrm>
            <a:off x="838200" y="1690688"/>
            <a:ext cx="10515599" cy="4665662"/>
          </a:xfrm>
        </p:spPr>
      </p:pic>
      <p:sp>
        <p:nvSpPr>
          <p:cNvPr id="4" name="Slide Number Placeholder 3">
            <a:extLst>
              <a:ext uri="{FF2B5EF4-FFF2-40B4-BE49-F238E27FC236}">
                <a16:creationId xmlns:a16="http://schemas.microsoft.com/office/drawing/2014/main" id="{C772A36F-F009-4409-9327-5F6453F91C1D}"/>
              </a:ext>
            </a:extLst>
          </p:cNvPr>
          <p:cNvSpPr>
            <a:spLocks noGrp="1"/>
          </p:cNvSpPr>
          <p:nvPr>
            <p:ph type="sldNum" sz="quarter" idx="4"/>
          </p:nvPr>
        </p:nvSpPr>
        <p:spPr/>
        <p:txBody>
          <a:bodyPr/>
          <a:lstStyle/>
          <a:p>
            <a:fld id="{5075537C-CA84-1446-933C-8E9D027F9201}" type="slidenum">
              <a:rPr lang="en-US" smtClean="0"/>
              <a:t>59</a:t>
            </a:fld>
            <a:endParaRPr lang="en-US"/>
          </a:p>
        </p:txBody>
      </p:sp>
    </p:spTree>
    <p:extLst>
      <p:ext uri="{BB962C8B-B14F-4D97-AF65-F5344CB8AC3E}">
        <p14:creationId xmlns:p14="http://schemas.microsoft.com/office/powerpoint/2010/main" val="123177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713-3DBB-4084-83EC-757C79D3AE12}"/>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2F0F81B2-B65A-4C42-8568-DB9B2BD0FD9C}"/>
              </a:ext>
            </a:extLst>
          </p:cNvPr>
          <p:cNvSpPr>
            <a:spLocks noGrp="1"/>
          </p:cNvSpPr>
          <p:nvPr>
            <p:ph idx="1"/>
          </p:nvPr>
        </p:nvSpPr>
        <p:spPr/>
        <p:txBody>
          <a:bodyPr>
            <a:normAutofit/>
          </a:bodyPr>
          <a:lstStyle/>
          <a:p>
            <a:pPr algn="l"/>
            <a:r>
              <a:rPr lang="en-US" sz="3600" b="1" i="0" dirty="0">
                <a:solidFill>
                  <a:schemeClr val="tx1"/>
                </a:solidFill>
                <a:effectLst/>
                <a:latin typeface="Söhne"/>
              </a:rPr>
              <a:t>Conclusion</a:t>
            </a:r>
            <a:endParaRPr lang="en-US" sz="3600" b="0" i="0" dirty="0">
              <a:solidFill>
                <a:schemeClr val="tx1"/>
              </a:solidFill>
              <a:effectLst/>
              <a:latin typeface="Söhne"/>
            </a:endParaRPr>
          </a:p>
          <a:p>
            <a:pPr lvl="1">
              <a:buFont typeface="Wingdings" panose="05000000000000000000" pitchFamily="2" charset="2"/>
              <a:buChar char="Ø"/>
            </a:pPr>
            <a:r>
              <a:rPr lang="en-US" sz="3600" b="0" i="0" dirty="0">
                <a:solidFill>
                  <a:schemeClr val="bg1"/>
                </a:solidFill>
                <a:effectLst/>
                <a:latin typeface="Söhne"/>
              </a:rPr>
              <a:t>The project demonstrates the potential for data-driven insights to revolutionize urban bike-sharing services, paving the way for more efficient and sustainable transportation solutions.</a:t>
            </a:r>
          </a:p>
        </p:txBody>
      </p:sp>
      <p:sp>
        <p:nvSpPr>
          <p:cNvPr id="4" name="Slide Number Placeholder 3">
            <a:extLst>
              <a:ext uri="{FF2B5EF4-FFF2-40B4-BE49-F238E27FC236}">
                <a16:creationId xmlns:a16="http://schemas.microsoft.com/office/drawing/2014/main" id="{6F134005-FA2B-41E6-8EDB-F31B9BF7BE4F}"/>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1104634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6CC0-69B7-48F5-85B8-AF8BC97D509F}"/>
              </a:ext>
            </a:extLst>
          </p:cNvPr>
          <p:cNvSpPr>
            <a:spLocks noGrp="1"/>
          </p:cNvSpPr>
          <p:nvPr>
            <p:ph type="title"/>
          </p:nvPr>
        </p:nvSpPr>
        <p:spPr/>
        <p:txBody>
          <a:bodyPr>
            <a:normAutofit/>
          </a:bodyPr>
          <a:lstStyle/>
          <a:p>
            <a:r>
              <a:rPr lang="en-CA" sz="2400" b="1" dirty="0"/>
              <a:t>Cities similar to Seoul</a:t>
            </a:r>
            <a:endParaRPr lang="en-UG" sz="2400" dirty="0"/>
          </a:p>
        </p:txBody>
      </p:sp>
      <p:pic>
        <p:nvPicPr>
          <p:cNvPr id="6" name="Content Placeholder 5">
            <a:extLst>
              <a:ext uri="{FF2B5EF4-FFF2-40B4-BE49-F238E27FC236}">
                <a16:creationId xmlns:a16="http://schemas.microsoft.com/office/drawing/2014/main" id="{DACF7284-00FC-442C-923C-20F8F6205683}"/>
              </a:ext>
            </a:extLst>
          </p:cNvPr>
          <p:cNvPicPr>
            <a:picLocks noGrp="1" noChangeAspect="1"/>
          </p:cNvPicPr>
          <p:nvPr>
            <p:ph idx="1"/>
          </p:nvPr>
        </p:nvPicPr>
        <p:blipFill>
          <a:blip r:embed="rId2"/>
          <a:stretch>
            <a:fillRect/>
          </a:stretch>
        </p:blipFill>
        <p:spPr>
          <a:xfrm>
            <a:off x="838199" y="1690688"/>
            <a:ext cx="10515599" cy="4665661"/>
          </a:xfrm>
        </p:spPr>
      </p:pic>
      <p:sp>
        <p:nvSpPr>
          <p:cNvPr id="4" name="Slide Number Placeholder 3">
            <a:extLst>
              <a:ext uri="{FF2B5EF4-FFF2-40B4-BE49-F238E27FC236}">
                <a16:creationId xmlns:a16="http://schemas.microsoft.com/office/drawing/2014/main" id="{66BAE50E-7C23-49EC-B19F-B6DEDA51301C}"/>
              </a:ext>
            </a:extLst>
          </p:cNvPr>
          <p:cNvSpPr>
            <a:spLocks noGrp="1"/>
          </p:cNvSpPr>
          <p:nvPr>
            <p:ph type="sldNum" sz="quarter" idx="4"/>
          </p:nvPr>
        </p:nvSpPr>
        <p:spPr/>
        <p:txBody>
          <a:bodyPr/>
          <a:lstStyle/>
          <a:p>
            <a:fld id="{5075537C-CA84-1446-933C-8E9D027F9201}" type="slidenum">
              <a:rPr lang="en-US" smtClean="0"/>
              <a:t>60</a:t>
            </a:fld>
            <a:endParaRPr lang="en-US"/>
          </a:p>
        </p:txBody>
      </p:sp>
    </p:spTree>
    <p:extLst>
      <p:ext uri="{BB962C8B-B14F-4D97-AF65-F5344CB8AC3E}">
        <p14:creationId xmlns:p14="http://schemas.microsoft.com/office/powerpoint/2010/main" val="3323283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2061-3AE2-445D-B240-A11A96512AB6}"/>
              </a:ext>
            </a:extLst>
          </p:cNvPr>
          <p:cNvSpPr>
            <a:spLocks noGrp="1"/>
          </p:cNvSpPr>
          <p:nvPr>
            <p:ph type="title"/>
          </p:nvPr>
        </p:nvSpPr>
        <p:spPr/>
        <p:txBody>
          <a:bodyPr>
            <a:normAutofit/>
          </a:bodyPr>
          <a:lstStyle/>
          <a:p>
            <a:r>
              <a:rPr lang="en-US" sz="2400" dirty="0" err="1"/>
              <a:t>ggplot</a:t>
            </a:r>
            <a:r>
              <a:rPr lang="en-US" sz="2400" dirty="0"/>
              <a:t> code snippets:</a:t>
            </a:r>
            <a:r>
              <a:rPr lang="en-CA" sz="2400" b="1" dirty="0"/>
              <a:t>Bike rental vs. Date</a:t>
            </a:r>
            <a:endParaRPr lang="en-UG" sz="2400" dirty="0"/>
          </a:p>
        </p:txBody>
      </p:sp>
      <p:pic>
        <p:nvPicPr>
          <p:cNvPr id="6" name="Content Placeholder 5">
            <a:extLst>
              <a:ext uri="{FF2B5EF4-FFF2-40B4-BE49-F238E27FC236}">
                <a16:creationId xmlns:a16="http://schemas.microsoft.com/office/drawing/2014/main" id="{8444AA08-B878-4BE0-8A33-D2EE8DCD5037}"/>
              </a:ext>
            </a:extLst>
          </p:cNvPr>
          <p:cNvPicPr>
            <a:picLocks noGrp="1" noChangeAspect="1"/>
          </p:cNvPicPr>
          <p:nvPr>
            <p:ph idx="1"/>
          </p:nvPr>
        </p:nvPicPr>
        <p:blipFill>
          <a:blip r:embed="rId2"/>
          <a:stretch>
            <a:fillRect/>
          </a:stretch>
        </p:blipFill>
        <p:spPr>
          <a:xfrm>
            <a:off x="838200" y="1484243"/>
            <a:ext cx="10515599" cy="2862470"/>
          </a:xfrm>
        </p:spPr>
      </p:pic>
      <p:sp>
        <p:nvSpPr>
          <p:cNvPr id="4" name="Slide Number Placeholder 3">
            <a:extLst>
              <a:ext uri="{FF2B5EF4-FFF2-40B4-BE49-F238E27FC236}">
                <a16:creationId xmlns:a16="http://schemas.microsoft.com/office/drawing/2014/main" id="{9AC7CC1E-0B5A-4049-92E6-A76247321CFE}"/>
              </a:ext>
            </a:extLst>
          </p:cNvPr>
          <p:cNvSpPr>
            <a:spLocks noGrp="1"/>
          </p:cNvSpPr>
          <p:nvPr>
            <p:ph type="sldNum" sz="quarter" idx="4"/>
          </p:nvPr>
        </p:nvSpPr>
        <p:spPr/>
        <p:txBody>
          <a:bodyPr/>
          <a:lstStyle/>
          <a:p>
            <a:fld id="{5075537C-CA84-1446-933C-8E9D027F9201}" type="slidenum">
              <a:rPr lang="en-US" smtClean="0"/>
              <a:t>61</a:t>
            </a:fld>
            <a:endParaRPr lang="en-US"/>
          </a:p>
        </p:txBody>
      </p:sp>
    </p:spTree>
    <p:extLst>
      <p:ext uri="{BB962C8B-B14F-4D97-AF65-F5344CB8AC3E}">
        <p14:creationId xmlns:p14="http://schemas.microsoft.com/office/powerpoint/2010/main" val="2613437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93AA-0187-4B97-9C7B-FC255F552EA7}"/>
              </a:ext>
            </a:extLst>
          </p:cNvPr>
          <p:cNvSpPr>
            <a:spLocks noGrp="1"/>
          </p:cNvSpPr>
          <p:nvPr>
            <p:ph type="title"/>
          </p:nvPr>
        </p:nvSpPr>
        <p:spPr/>
        <p:txBody>
          <a:bodyPr>
            <a:normAutofit/>
          </a:bodyPr>
          <a:lstStyle/>
          <a:p>
            <a:r>
              <a:rPr lang="en-CA" sz="2400" b="1" dirty="0"/>
              <a:t>Bike rental vs. Datetime</a:t>
            </a:r>
            <a:endParaRPr lang="en-UG" sz="2400" dirty="0"/>
          </a:p>
        </p:txBody>
      </p:sp>
      <p:pic>
        <p:nvPicPr>
          <p:cNvPr id="6" name="Content Placeholder 5">
            <a:extLst>
              <a:ext uri="{FF2B5EF4-FFF2-40B4-BE49-F238E27FC236}">
                <a16:creationId xmlns:a16="http://schemas.microsoft.com/office/drawing/2014/main" id="{3939CC08-4D20-4986-BA6F-9D5CE1F7A703}"/>
              </a:ext>
            </a:extLst>
          </p:cNvPr>
          <p:cNvPicPr>
            <a:picLocks noGrp="1" noChangeAspect="1"/>
          </p:cNvPicPr>
          <p:nvPr>
            <p:ph idx="1"/>
          </p:nvPr>
        </p:nvPicPr>
        <p:blipFill>
          <a:blip r:embed="rId2"/>
          <a:stretch>
            <a:fillRect/>
          </a:stretch>
        </p:blipFill>
        <p:spPr>
          <a:xfrm>
            <a:off x="838200" y="1457739"/>
            <a:ext cx="9620250" cy="3498573"/>
          </a:xfrm>
        </p:spPr>
      </p:pic>
      <p:sp>
        <p:nvSpPr>
          <p:cNvPr id="4" name="Slide Number Placeholder 3">
            <a:extLst>
              <a:ext uri="{FF2B5EF4-FFF2-40B4-BE49-F238E27FC236}">
                <a16:creationId xmlns:a16="http://schemas.microsoft.com/office/drawing/2014/main" id="{B4795644-7512-439B-B2A0-DF4FA86803E2}"/>
              </a:ext>
            </a:extLst>
          </p:cNvPr>
          <p:cNvSpPr>
            <a:spLocks noGrp="1"/>
          </p:cNvSpPr>
          <p:nvPr>
            <p:ph type="sldNum" sz="quarter" idx="4"/>
          </p:nvPr>
        </p:nvSpPr>
        <p:spPr/>
        <p:txBody>
          <a:bodyPr/>
          <a:lstStyle/>
          <a:p>
            <a:fld id="{5075537C-CA84-1446-933C-8E9D027F9201}" type="slidenum">
              <a:rPr lang="en-US" smtClean="0"/>
              <a:t>62</a:t>
            </a:fld>
            <a:endParaRPr lang="en-US"/>
          </a:p>
        </p:txBody>
      </p:sp>
    </p:spTree>
    <p:extLst>
      <p:ext uri="{BB962C8B-B14F-4D97-AF65-F5344CB8AC3E}">
        <p14:creationId xmlns:p14="http://schemas.microsoft.com/office/powerpoint/2010/main" val="81864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6416-8F8D-46DD-B1F1-1EB7283FCCA5}"/>
              </a:ext>
            </a:extLst>
          </p:cNvPr>
          <p:cNvSpPr>
            <a:spLocks noGrp="1"/>
          </p:cNvSpPr>
          <p:nvPr>
            <p:ph type="title"/>
          </p:nvPr>
        </p:nvSpPr>
        <p:spPr/>
        <p:txBody>
          <a:bodyPr>
            <a:normAutofit/>
          </a:bodyPr>
          <a:lstStyle/>
          <a:p>
            <a:r>
              <a:rPr lang="en-CA" sz="2400" b="1" dirty="0"/>
              <a:t>Bike rental histogram</a:t>
            </a:r>
            <a:endParaRPr lang="en-UG" sz="2400" dirty="0"/>
          </a:p>
        </p:txBody>
      </p:sp>
      <p:pic>
        <p:nvPicPr>
          <p:cNvPr id="6" name="Content Placeholder 5">
            <a:extLst>
              <a:ext uri="{FF2B5EF4-FFF2-40B4-BE49-F238E27FC236}">
                <a16:creationId xmlns:a16="http://schemas.microsoft.com/office/drawing/2014/main" id="{171DF0DB-367E-4353-942D-E3F921379027}"/>
              </a:ext>
            </a:extLst>
          </p:cNvPr>
          <p:cNvPicPr>
            <a:picLocks noGrp="1" noChangeAspect="1"/>
          </p:cNvPicPr>
          <p:nvPr>
            <p:ph idx="1"/>
          </p:nvPr>
        </p:nvPicPr>
        <p:blipFill>
          <a:blip r:embed="rId2"/>
          <a:stretch>
            <a:fillRect/>
          </a:stretch>
        </p:blipFill>
        <p:spPr>
          <a:xfrm>
            <a:off x="838199" y="1690688"/>
            <a:ext cx="10068339" cy="2735538"/>
          </a:xfrm>
        </p:spPr>
      </p:pic>
      <p:sp>
        <p:nvSpPr>
          <p:cNvPr id="4" name="Slide Number Placeholder 3">
            <a:extLst>
              <a:ext uri="{FF2B5EF4-FFF2-40B4-BE49-F238E27FC236}">
                <a16:creationId xmlns:a16="http://schemas.microsoft.com/office/drawing/2014/main" id="{3920F620-99BB-448A-9D4D-062B39076FDD}"/>
              </a:ext>
            </a:extLst>
          </p:cNvPr>
          <p:cNvSpPr>
            <a:spLocks noGrp="1"/>
          </p:cNvSpPr>
          <p:nvPr>
            <p:ph type="sldNum" sz="quarter" idx="4"/>
          </p:nvPr>
        </p:nvSpPr>
        <p:spPr/>
        <p:txBody>
          <a:bodyPr/>
          <a:lstStyle/>
          <a:p>
            <a:fld id="{5075537C-CA84-1446-933C-8E9D027F9201}" type="slidenum">
              <a:rPr lang="en-US" smtClean="0"/>
              <a:t>63</a:t>
            </a:fld>
            <a:endParaRPr lang="en-US"/>
          </a:p>
        </p:txBody>
      </p:sp>
    </p:spTree>
    <p:extLst>
      <p:ext uri="{BB962C8B-B14F-4D97-AF65-F5344CB8AC3E}">
        <p14:creationId xmlns:p14="http://schemas.microsoft.com/office/powerpoint/2010/main" val="598773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B923-1A68-4263-A950-0E34D4F8D019}"/>
              </a:ext>
            </a:extLst>
          </p:cNvPr>
          <p:cNvSpPr>
            <a:spLocks noGrp="1"/>
          </p:cNvSpPr>
          <p:nvPr>
            <p:ph type="title"/>
          </p:nvPr>
        </p:nvSpPr>
        <p:spPr/>
        <p:txBody>
          <a:bodyPr>
            <a:normAutofit/>
          </a:bodyPr>
          <a:lstStyle/>
          <a:p>
            <a:r>
              <a:rPr lang="en-US" sz="2400" b="1" dirty="0"/>
              <a:t>Boxplots of RENTED_BIKE_COUNT vs. HOUR grouped by SEASONS.</a:t>
            </a:r>
            <a:endParaRPr lang="en-UG" sz="2400" dirty="0"/>
          </a:p>
        </p:txBody>
      </p:sp>
      <p:pic>
        <p:nvPicPr>
          <p:cNvPr id="6" name="Content Placeholder 5">
            <a:extLst>
              <a:ext uri="{FF2B5EF4-FFF2-40B4-BE49-F238E27FC236}">
                <a16:creationId xmlns:a16="http://schemas.microsoft.com/office/drawing/2014/main" id="{2687500A-AD11-4130-AF82-63BC97D860A9}"/>
              </a:ext>
            </a:extLst>
          </p:cNvPr>
          <p:cNvPicPr>
            <a:picLocks noGrp="1" noChangeAspect="1"/>
          </p:cNvPicPr>
          <p:nvPr>
            <p:ph idx="1"/>
          </p:nvPr>
        </p:nvPicPr>
        <p:blipFill>
          <a:blip r:embed="rId2"/>
          <a:stretch>
            <a:fillRect/>
          </a:stretch>
        </p:blipFill>
        <p:spPr>
          <a:xfrm>
            <a:off x="838200" y="1690689"/>
            <a:ext cx="9648825" cy="2868060"/>
          </a:xfrm>
        </p:spPr>
      </p:pic>
      <p:sp>
        <p:nvSpPr>
          <p:cNvPr id="4" name="Slide Number Placeholder 3">
            <a:extLst>
              <a:ext uri="{FF2B5EF4-FFF2-40B4-BE49-F238E27FC236}">
                <a16:creationId xmlns:a16="http://schemas.microsoft.com/office/drawing/2014/main" id="{22EB1FA6-3387-42A0-9029-D177F0EF945C}"/>
              </a:ext>
            </a:extLst>
          </p:cNvPr>
          <p:cNvSpPr>
            <a:spLocks noGrp="1"/>
          </p:cNvSpPr>
          <p:nvPr>
            <p:ph type="sldNum" sz="quarter" idx="4"/>
          </p:nvPr>
        </p:nvSpPr>
        <p:spPr/>
        <p:txBody>
          <a:bodyPr/>
          <a:lstStyle/>
          <a:p>
            <a:fld id="{5075537C-CA84-1446-933C-8E9D027F9201}" type="slidenum">
              <a:rPr lang="en-US" smtClean="0"/>
              <a:t>64</a:t>
            </a:fld>
            <a:endParaRPr lang="en-US"/>
          </a:p>
        </p:txBody>
      </p:sp>
    </p:spTree>
    <p:extLst>
      <p:ext uri="{BB962C8B-B14F-4D97-AF65-F5344CB8AC3E}">
        <p14:creationId xmlns:p14="http://schemas.microsoft.com/office/powerpoint/2010/main" val="388955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b="1" i="0" dirty="0">
                <a:solidFill>
                  <a:schemeClr val="tx1"/>
                </a:solidFill>
                <a:effectLst/>
                <a:latin typeface="Söhne"/>
              </a:rPr>
              <a:t>Objective</a:t>
            </a:r>
            <a:r>
              <a:rPr lang="en-US" sz="3200" b="0" i="0" dirty="0">
                <a:solidFill>
                  <a:schemeClr val="tx1"/>
                </a:solidFill>
                <a:effectLst/>
                <a:latin typeface="Söhne"/>
              </a:rPr>
              <a:t>: </a:t>
            </a:r>
            <a:r>
              <a:rPr lang="en-US" sz="3200" b="0" i="0" dirty="0">
                <a:solidFill>
                  <a:schemeClr val="bg1"/>
                </a:solidFill>
                <a:effectLst/>
                <a:latin typeface="Söhne"/>
              </a:rPr>
              <a:t>Analyze weather's impact on urban bike-sharing demand.</a:t>
            </a:r>
            <a:endParaRPr lang="en-US" sz="3200" dirty="0">
              <a:solidFill>
                <a:schemeClr val="bg1"/>
              </a:solidFill>
            </a:endParaRPr>
          </a:p>
          <a:p>
            <a:r>
              <a:rPr lang="en-US" sz="3200" b="1" i="0" dirty="0">
                <a:solidFill>
                  <a:schemeClr val="tx1"/>
                </a:solidFill>
                <a:effectLst/>
                <a:latin typeface="Söhne"/>
              </a:rPr>
              <a:t>Approach</a:t>
            </a:r>
            <a:r>
              <a:rPr lang="en-US" sz="3200" b="0" i="0" dirty="0">
                <a:solidFill>
                  <a:schemeClr val="tx1"/>
                </a:solidFill>
                <a:effectLst/>
                <a:latin typeface="Söhne"/>
              </a:rPr>
              <a:t>: </a:t>
            </a:r>
            <a:r>
              <a:rPr lang="en-US" sz="3200" b="0" i="0" dirty="0">
                <a:solidFill>
                  <a:schemeClr val="bg1"/>
                </a:solidFill>
                <a:effectLst/>
                <a:latin typeface="Söhne"/>
              </a:rPr>
              <a:t>Collect, process weather and demand data, conduct exploratory data analysis, build predictive models.</a:t>
            </a:r>
          </a:p>
          <a:p>
            <a:r>
              <a:rPr lang="en-US" sz="3200" b="1" i="0" dirty="0">
                <a:solidFill>
                  <a:schemeClr val="tx1"/>
                </a:solidFill>
                <a:effectLst/>
                <a:latin typeface="Söhne"/>
              </a:rPr>
              <a:t>Outcome</a:t>
            </a:r>
            <a:r>
              <a:rPr lang="en-US" sz="3200" b="0" i="0" dirty="0">
                <a:solidFill>
                  <a:schemeClr val="tx1"/>
                </a:solidFill>
                <a:effectLst/>
                <a:latin typeface="Söhne"/>
              </a:rPr>
              <a:t>: </a:t>
            </a:r>
            <a:r>
              <a:rPr lang="en-US" sz="3200" b="0" i="0" dirty="0">
                <a:solidFill>
                  <a:schemeClr val="bg1"/>
                </a:solidFill>
                <a:effectLst/>
                <a:latin typeface="Söhne"/>
              </a:rPr>
              <a:t>Real-time interactive dashboard showing weather and bike demand.</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7</a:t>
            </a:fld>
            <a:endParaRPr lang="en-US"/>
          </a:p>
        </p:txBody>
      </p:sp>
    </p:spTree>
    <p:extLst>
      <p:ext uri="{BB962C8B-B14F-4D97-AF65-F5344CB8AC3E}">
        <p14:creationId xmlns:p14="http://schemas.microsoft.com/office/powerpoint/2010/main" val="305327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706E-91EF-43D6-B907-09753C5D51AD}"/>
              </a:ext>
            </a:extLst>
          </p:cNvPr>
          <p:cNvSpPr>
            <a:spLocks noGrp="1"/>
          </p:cNvSpPr>
          <p:nvPr>
            <p:ph type="title"/>
          </p:nvPr>
        </p:nvSpPr>
        <p:spPr/>
        <p:txBody>
          <a:bodyPr/>
          <a:lstStyle/>
          <a:p>
            <a:r>
              <a:rPr lang="en-US" dirty="0"/>
              <a:t>Introduction continued</a:t>
            </a:r>
            <a:endParaRPr lang="en-UG" dirty="0"/>
          </a:p>
        </p:txBody>
      </p:sp>
      <p:sp>
        <p:nvSpPr>
          <p:cNvPr id="3" name="Content Placeholder 2">
            <a:extLst>
              <a:ext uri="{FF2B5EF4-FFF2-40B4-BE49-F238E27FC236}">
                <a16:creationId xmlns:a16="http://schemas.microsoft.com/office/drawing/2014/main" id="{3D3C0660-2FE3-4E5D-876B-4078F1EC3E82}"/>
              </a:ext>
            </a:extLst>
          </p:cNvPr>
          <p:cNvSpPr>
            <a:spLocks noGrp="1"/>
          </p:cNvSpPr>
          <p:nvPr>
            <p:ph idx="1"/>
          </p:nvPr>
        </p:nvSpPr>
        <p:spPr/>
        <p:txBody>
          <a:bodyPr>
            <a:normAutofit/>
          </a:bodyPr>
          <a:lstStyle/>
          <a:p>
            <a:pPr algn="l"/>
            <a:r>
              <a:rPr lang="en-US" sz="2700" b="1" i="0" dirty="0">
                <a:solidFill>
                  <a:schemeClr val="tx1"/>
                </a:solidFill>
                <a:effectLst/>
                <a:latin typeface="Söhne"/>
              </a:rPr>
              <a:t>Project Phases</a:t>
            </a:r>
            <a:endParaRPr lang="en-US" sz="2700" b="0" i="0" dirty="0">
              <a:solidFill>
                <a:schemeClr val="tx1"/>
              </a:solidFill>
              <a:effectLst/>
              <a:latin typeface="Söhne"/>
            </a:endParaRPr>
          </a:p>
          <a:p>
            <a:pPr lvl="1">
              <a:buFont typeface="Courier New" panose="02070309020205020404" pitchFamily="49" charset="0"/>
              <a:buChar char="o"/>
            </a:pPr>
            <a:r>
              <a:rPr lang="en-US" sz="2700" b="1" i="0" dirty="0">
                <a:solidFill>
                  <a:schemeClr val="bg1"/>
                </a:solidFill>
                <a:effectLst/>
                <a:latin typeface="Söhne"/>
              </a:rPr>
              <a:t>Data Collection</a:t>
            </a:r>
            <a:r>
              <a:rPr lang="en-US" sz="2700" b="0" i="0" dirty="0">
                <a:solidFill>
                  <a:schemeClr val="bg1"/>
                </a:solidFill>
                <a:effectLst/>
                <a:latin typeface="Söhne"/>
              </a:rPr>
              <a:t>: Gather weather and bike-sharing data from various sources.</a:t>
            </a:r>
          </a:p>
          <a:p>
            <a:pPr lvl="1">
              <a:buFont typeface="Courier New" panose="02070309020205020404" pitchFamily="49" charset="0"/>
              <a:buChar char="o"/>
            </a:pPr>
            <a:r>
              <a:rPr lang="en-US" sz="2700" b="1" i="0" dirty="0">
                <a:solidFill>
                  <a:schemeClr val="bg1"/>
                </a:solidFill>
                <a:effectLst/>
                <a:latin typeface="Söhne"/>
              </a:rPr>
              <a:t>Exploratory Data Analysis (EDA)</a:t>
            </a:r>
            <a:r>
              <a:rPr lang="en-US" sz="2700" b="0" i="0" dirty="0">
                <a:solidFill>
                  <a:schemeClr val="bg1"/>
                </a:solidFill>
                <a:effectLst/>
                <a:latin typeface="Söhne"/>
              </a:rPr>
              <a:t>: Uncover trends, patterns, and anomalies.</a:t>
            </a:r>
          </a:p>
          <a:p>
            <a:pPr lvl="1">
              <a:buFont typeface="Courier New" panose="02070309020205020404" pitchFamily="49" charset="0"/>
              <a:buChar char="o"/>
            </a:pPr>
            <a:r>
              <a:rPr lang="en-US" sz="2700" b="1" i="0" dirty="0">
                <a:solidFill>
                  <a:schemeClr val="bg1"/>
                </a:solidFill>
                <a:effectLst/>
                <a:latin typeface="Söhne"/>
              </a:rPr>
              <a:t>Predictive Modeling</a:t>
            </a:r>
            <a:r>
              <a:rPr lang="en-US" sz="2700" b="0" i="0" dirty="0">
                <a:solidFill>
                  <a:schemeClr val="bg1"/>
                </a:solidFill>
                <a:effectLst/>
                <a:latin typeface="Söhne"/>
              </a:rPr>
              <a:t>: Develop models to forecast bike-sharing demand.</a:t>
            </a:r>
          </a:p>
          <a:p>
            <a:pPr>
              <a:buFont typeface="Arial" panose="020B0604020202020204" pitchFamily="34" charset="0"/>
              <a:buChar char="•"/>
            </a:pPr>
            <a:r>
              <a:rPr lang="en-US" sz="2700" b="1" dirty="0">
                <a:solidFill>
                  <a:schemeClr val="tx1"/>
                </a:solidFill>
                <a:latin typeface="Söhne"/>
              </a:rPr>
              <a:t>Interactive</a:t>
            </a:r>
            <a:r>
              <a:rPr lang="en-US" sz="2700" b="1" i="0" dirty="0">
                <a:solidFill>
                  <a:schemeClr val="tx1"/>
                </a:solidFill>
                <a:effectLst/>
                <a:latin typeface="Söhne"/>
              </a:rPr>
              <a:t> Dashboard</a:t>
            </a:r>
          </a:p>
          <a:p>
            <a:pPr lvl="1">
              <a:buFont typeface="Courier New" panose="02070309020205020404" pitchFamily="49" charset="0"/>
              <a:buChar char="o"/>
            </a:pPr>
            <a:r>
              <a:rPr lang="en-US" sz="2700" b="1" i="0" dirty="0">
                <a:solidFill>
                  <a:schemeClr val="bg1"/>
                </a:solidFill>
                <a:effectLst/>
                <a:latin typeface="Söhne"/>
              </a:rPr>
              <a:t>Purpose</a:t>
            </a:r>
            <a:r>
              <a:rPr lang="en-US" sz="2700" b="0" i="0" dirty="0">
                <a:solidFill>
                  <a:schemeClr val="bg1"/>
                </a:solidFill>
                <a:effectLst/>
                <a:latin typeface="Söhne"/>
              </a:rPr>
              <a:t>: Provide stakeholders with real-time insights.</a:t>
            </a:r>
          </a:p>
          <a:p>
            <a:pPr lvl="1">
              <a:buFont typeface="Courier New" panose="02070309020205020404" pitchFamily="49" charset="0"/>
              <a:buChar char="o"/>
            </a:pPr>
            <a:r>
              <a:rPr lang="en-US" sz="2700" b="1" i="0" dirty="0">
                <a:solidFill>
                  <a:schemeClr val="bg1"/>
                </a:solidFill>
                <a:effectLst/>
                <a:latin typeface="Söhne"/>
              </a:rPr>
              <a:t>Features</a:t>
            </a:r>
            <a:r>
              <a:rPr lang="en-US" sz="2700" b="0" i="0" dirty="0">
                <a:solidFill>
                  <a:schemeClr val="bg1"/>
                </a:solidFill>
                <a:effectLst/>
                <a:latin typeface="Söhne"/>
              </a:rPr>
              <a:t>: Interactive map, current weather, estimated bike demand.</a:t>
            </a:r>
            <a:endParaRPr lang="en-US" sz="2700" dirty="0">
              <a:solidFill>
                <a:schemeClr val="bg1"/>
              </a:solidFill>
              <a:latin typeface="Söhne"/>
            </a:endParaRPr>
          </a:p>
          <a:p>
            <a:endParaRPr lang="en-UG" sz="2700" dirty="0">
              <a:solidFill>
                <a:schemeClr val="bg1"/>
              </a:solidFill>
            </a:endParaRPr>
          </a:p>
        </p:txBody>
      </p:sp>
      <p:sp>
        <p:nvSpPr>
          <p:cNvPr id="4" name="Slide Number Placeholder 3">
            <a:extLst>
              <a:ext uri="{FF2B5EF4-FFF2-40B4-BE49-F238E27FC236}">
                <a16:creationId xmlns:a16="http://schemas.microsoft.com/office/drawing/2014/main" id="{F722CBFA-2A50-4B40-9882-2C17BAD289EE}"/>
              </a:ext>
            </a:extLst>
          </p:cNvPr>
          <p:cNvSpPr>
            <a:spLocks noGrp="1"/>
          </p:cNvSpPr>
          <p:nvPr>
            <p:ph type="sldNum" sz="quarter" idx="4"/>
          </p:nvPr>
        </p:nvSpPr>
        <p:spPr/>
        <p:txBody>
          <a:bodyPr/>
          <a:lstStyle/>
          <a:p>
            <a:fld id="{5075537C-CA84-1446-933C-8E9D027F9201}" type="slidenum">
              <a:rPr lang="en-US" smtClean="0"/>
              <a:t>8</a:t>
            </a:fld>
            <a:endParaRPr lang="en-US"/>
          </a:p>
        </p:txBody>
      </p:sp>
    </p:spTree>
    <p:extLst>
      <p:ext uri="{BB962C8B-B14F-4D97-AF65-F5344CB8AC3E}">
        <p14:creationId xmlns:p14="http://schemas.microsoft.com/office/powerpoint/2010/main" val="220429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Perform data collection</a:t>
            </a:r>
          </a:p>
          <a:p>
            <a:r>
              <a:rPr lang="en-US" sz="2200" dirty="0"/>
              <a:t>Perform data wrangling</a:t>
            </a:r>
          </a:p>
          <a:p>
            <a:r>
              <a:rPr lang="en-US" sz="2200" dirty="0"/>
              <a:t>Perform exploratory data analysis (EDA) using SQL and visualization</a:t>
            </a:r>
          </a:p>
          <a:p>
            <a:r>
              <a:rPr lang="en-US" sz="2200" dirty="0"/>
              <a:t>Perform predictive analysis using regression models</a:t>
            </a:r>
          </a:p>
          <a:p>
            <a:pPr lvl="1"/>
            <a:r>
              <a:rPr lang="en-US" sz="1800" dirty="0"/>
              <a:t>How to build the baseline model</a:t>
            </a:r>
          </a:p>
          <a:p>
            <a:pPr lvl="1"/>
            <a:r>
              <a:rPr lang="en-US" sz="1800" dirty="0"/>
              <a:t>How to improve the baseline model</a:t>
            </a:r>
          </a:p>
          <a:p>
            <a:r>
              <a:rPr lang="en-US" sz="2200" dirty="0"/>
              <a:t>Build a R Shiny dashboard app</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9</a:t>
            </a:fld>
            <a:endParaRPr lang="en-US"/>
          </a:p>
        </p:txBody>
      </p:sp>
    </p:spTree>
    <p:extLst>
      <p:ext uri="{BB962C8B-B14F-4D97-AF65-F5344CB8AC3E}">
        <p14:creationId xmlns:p14="http://schemas.microsoft.com/office/powerpoint/2010/main" val="1553432724"/>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5123</TotalTime>
  <Words>1882</Words>
  <Application>Microsoft Office PowerPoint</Application>
  <PresentationFormat>Widescreen</PresentationFormat>
  <Paragraphs>320</Paragraphs>
  <Slides>64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Microsoft YaHei</vt:lpstr>
      <vt:lpstr>Arial</vt:lpstr>
      <vt:lpstr>Calibri</vt:lpstr>
      <vt:lpstr>Courier New</vt:lpstr>
      <vt:lpstr>Helvetica Neue</vt:lpstr>
      <vt:lpstr>IBM Plex Mono SemiBold</vt:lpstr>
      <vt:lpstr>IBM Plex Mono Text</vt:lpstr>
      <vt:lpstr>Söhne</vt:lpstr>
      <vt:lpstr>Wingdings</vt:lpstr>
      <vt:lpstr>SLIDE_TEMPLATE_skill_network</vt:lpstr>
      <vt:lpstr>Predicting bike sharing demand in urban center based on weather</vt:lpstr>
      <vt:lpstr>Outline</vt:lpstr>
      <vt:lpstr>Executive Summary</vt:lpstr>
      <vt:lpstr>Executive Summary</vt:lpstr>
      <vt:lpstr>Executive Summary</vt:lpstr>
      <vt:lpstr>Executive Summary</vt:lpstr>
      <vt:lpstr>Introduction</vt:lpstr>
      <vt:lpstr>Introduction continued</vt:lpstr>
      <vt:lpstr>Methodology</vt:lpstr>
      <vt:lpstr>Data collection</vt:lpstr>
      <vt:lpstr>Data Collection Process Illustrations Of Different Datasets.</vt:lpstr>
      <vt:lpstr>Data wrangling</vt:lpstr>
      <vt:lpstr> Data Wrangling Process  </vt:lpstr>
      <vt:lpstr>EDA with SQL</vt:lpstr>
      <vt:lpstr>EDA with data visualization</vt:lpstr>
      <vt:lpstr>Predictive analysis</vt:lpstr>
      <vt:lpstr>Model Development Process  </vt:lpstr>
      <vt:lpstr>Build a R Shiny dashboard</vt:lpstr>
      <vt:lpstr>Results</vt:lpstr>
      <vt:lpstr>EDA with SQL</vt:lpstr>
      <vt:lpstr>Busiest bike rental times</vt:lpstr>
      <vt:lpstr>Hourly popularity and temperature by seasons</vt:lpstr>
      <vt:lpstr>Rental Seasonality</vt:lpstr>
      <vt:lpstr>Rental seasonality for Autumn and Spring</vt:lpstr>
      <vt:lpstr>Rental seasonality for Summer and Winter</vt:lpstr>
      <vt:lpstr>Weather Seasonality</vt:lpstr>
      <vt:lpstr>Bike-sharing info in Seoul</vt:lpstr>
      <vt:lpstr>Cities similar to Seoul</vt:lpstr>
      <vt:lpstr>EDA with Visualization</vt:lpstr>
      <vt:lpstr>Bike rental vs. Date</vt:lpstr>
      <vt:lpstr>Bike rental vs. Datetime</vt:lpstr>
      <vt:lpstr>Bike rental histogram</vt:lpstr>
      <vt:lpstr>RENTED_BIKE_COUNT vs. HOUR grouped by SEASONS</vt:lpstr>
      <vt:lpstr>Predictive analysis</vt:lpstr>
      <vt:lpstr>Ranked coefficients</vt:lpstr>
      <vt:lpstr>Model evaluation</vt:lpstr>
      <vt:lpstr>Find the best performing model </vt:lpstr>
      <vt:lpstr>  Q-Q plot of the best model    </vt:lpstr>
      <vt:lpstr>Dashboard</vt:lpstr>
      <vt:lpstr>Bike-sharing demand prediction app</vt:lpstr>
      <vt:lpstr>The important elements on the screenshot </vt:lpstr>
      <vt:lpstr>Bike demand prediction in Paris</vt:lpstr>
      <vt:lpstr>The important elements on the screenshot </vt:lpstr>
      <vt:lpstr>Bike demand prediction in Suzhou</vt:lpstr>
      <vt:lpstr>The important elements on the screenshot </vt:lpstr>
      <vt:lpstr>CONCLUSION</vt:lpstr>
      <vt:lpstr>APPENDIX</vt:lpstr>
      <vt:lpstr>Code for OpenWeatherAPI </vt:lpstr>
      <vt:lpstr>Code for OpenWeatherAPI </vt:lpstr>
      <vt:lpstr>Output for OpenWeatherAPI</vt:lpstr>
      <vt:lpstr>Web scraping some of the required datasets</vt:lpstr>
      <vt:lpstr>Data Wrangling Code And Output For Regular Expressions</vt:lpstr>
      <vt:lpstr>Missing Values Handling</vt:lpstr>
      <vt:lpstr>Generating Indicator Columns</vt:lpstr>
      <vt:lpstr>SQL-QUERIES: Busiest bike rental times</vt:lpstr>
      <vt:lpstr>Hourly popularity and temperature by seasons</vt:lpstr>
      <vt:lpstr>Rental Seasonality</vt:lpstr>
      <vt:lpstr>Weather Seasonality</vt:lpstr>
      <vt:lpstr>Bike-sharing info in Seoul</vt:lpstr>
      <vt:lpstr>Cities similar to Seoul</vt:lpstr>
      <vt:lpstr>ggplot code snippets:Bike rental vs. Date</vt:lpstr>
      <vt:lpstr>Bike rental vs. Datetime</vt:lpstr>
      <vt:lpstr>Bike rental histogram</vt:lpstr>
      <vt:lpstr>Boxplots of RENTED_BIKE_COUNT vs. HOUR grouped by SEASONS.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OUMASONS</cp:lastModifiedBy>
  <cp:revision>408</cp:revision>
  <dcterms:created xsi:type="dcterms:W3CDTF">2021-04-29T18:58:34Z</dcterms:created>
  <dcterms:modified xsi:type="dcterms:W3CDTF">2023-11-06T07:36:22Z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