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65" r:id="rId8"/>
    <p:sldId id="264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8E7"/>
    <a:srgbClr val="F3D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7/22/2022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4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1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2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3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9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0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3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7/22/2022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9834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b="1" kern="1200" spc="1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문서의 그래프와 펜">
            <a:extLst>
              <a:ext uri="{FF2B5EF4-FFF2-40B4-BE49-F238E27FC236}">
                <a16:creationId xmlns:a16="http://schemas.microsoft.com/office/drawing/2014/main" id="{AA8AF681-8F26-0861-1C92-CBE50D231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00" r="-1" b="142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C7D78E5-3C50-70E7-AFD7-6B81A4CA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977771"/>
            <a:ext cx="7436800" cy="2387600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파이썬 증권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77F1A8-A365-3B36-9E8F-B87C0E0F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4445765"/>
            <a:ext cx="7063739" cy="556395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2</a:t>
            </a:r>
            <a:r>
              <a:rPr lang="ko-KR" altLang="en-US" dirty="0">
                <a:solidFill>
                  <a:srgbClr val="FFFFFF"/>
                </a:solidFill>
              </a:rPr>
              <a:t>장 파이썬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361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FF26A-9063-D0F7-CE95-009F1AEA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파이썬 가상화</a:t>
            </a:r>
            <a:r>
              <a:rPr lang="en-US" altLang="ko-KR" sz="4400" dirty="0"/>
              <a:t>(</a:t>
            </a:r>
            <a:r>
              <a:rPr lang="en-US" altLang="ko-KR" sz="4400" dirty="0" err="1"/>
              <a:t>venv</a:t>
            </a:r>
            <a:r>
              <a:rPr lang="en-US" altLang="ko-KR" sz="4400" dirty="0"/>
              <a:t>) </a:t>
            </a:r>
            <a:r>
              <a:rPr lang="ko-KR" altLang="en-US" sz="4400" dirty="0"/>
              <a:t>및 </a:t>
            </a:r>
            <a:r>
              <a:rPr lang="en-US" altLang="ko-KR" sz="4400" dirty="0"/>
              <a:t>pip </a:t>
            </a:r>
            <a:r>
              <a:rPr lang="ko-KR" altLang="en-US" sz="4400" dirty="0"/>
              <a:t>패키지 설치</a:t>
            </a:r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0D96E33F-324E-1B8E-8158-21CEAF522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978918" cy="4192639"/>
          </a:xfr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E7C0372-9332-0C56-D41F-51CF786D8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" r="2132"/>
          <a:stretch/>
        </p:blipFill>
        <p:spPr>
          <a:xfrm>
            <a:off x="241599" y="1825625"/>
            <a:ext cx="5638760" cy="3454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DC3A95-56D2-45BB-44E4-00185FD2EF04}"/>
              </a:ext>
            </a:extLst>
          </p:cNvPr>
          <p:cNvSpPr txBox="1"/>
          <p:nvPr/>
        </p:nvSpPr>
        <p:spPr>
          <a:xfrm>
            <a:off x="241599" y="5378245"/>
            <a:ext cx="563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블록체인</a:t>
            </a:r>
            <a:r>
              <a:rPr lang="en-US" altLang="ko-KR" dirty="0"/>
              <a:t>, </a:t>
            </a:r>
            <a:r>
              <a:rPr lang="ko-KR" altLang="en-US" dirty="0"/>
              <a:t>딥러닝 등의 빅데이터 환경을 구축하기 위해</a:t>
            </a:r>
            <a:endParaRPr lang="en-US" altLang="ko-KR" dirty="0"/>
          </a:p>
          <a:p>
            <a:pPr algn="ctr"/>
            <a:r>
              <a:rPr lang="ko-KR" altLang="en-US" dirty="0"/>
              <a:t>파이썬 가상화 </a:t>
            </a:r>
            <a:r>
              <a:rPr lang="en-US" altLang="ko-KR" dirty="0" err="1"/>
              <a:t>venv</a:t>
            </a:r>
            <a:r>
              <a:rPr lang="ko-KR" altLang="en-US" dirty="0"/>
              <a:t>를 설치하여 가상 환경을 만들고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pip </a:t>
            </a:r>
            <a:r>
              <a:rPr lang="ko-KR" altLang="en-US" dirty="0"/>
              <a:t>패키지를 설치하였음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496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688C7-F79A-CE1E-D16A-4B50CE40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문자열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B39CB-1D9E-3FBA-1FA3-5528ABEE0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</a:t>
            </a:r>
            <a:r>
              <a:rPr lang="en-US" altLang="ko-KR" dirty="0"/>
              <a:t>: </a:t>
            </a:r>
            <a:r>
              <a:rPr lang="ko-KR" altLang="en-US" dirty="0"/>
              <a:t>문자열에서 인덱스</a:t>
            </a:r>
            <a:r>
              <a:rPr lang="en-US" altLang="ko-KR" dirty="0"/>
              <a:t>(index) </a:t>
            </a:r>
            <a:r>
              <a:rPr lang="ko-KR" altLang="en-US" dirty="0"/>
              <a:t>숫자를 사용하여 특정 위치의 문자를 지정할 수 있음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문자열 길이가 </a:t>
            </a:r>
            <a:r>
              <a:rPr lang="en-US" altLang="ko-KR" dirty="0"/>
              <a:t>n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제일 첫 문자의 인덱스 </a:t>
            </a:r>
            <a:r>
              <a:rPr lang="en-US" altLang="ko-KR" dirty="0"/>
              <a:t>= 0 </a:t>
            </a:r>
            <a:r>
              <a:rPr lang="ko-KR" altLang="en-US" dirty="0"/>
              <a:t>또는 </a:t>
            </a:r>
            <a:r>
              <a:rPr lang="en-US" altLang="ko-KR" dirty="0"/>
              <a:t>–n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제일 마지막 문자의 인덱스는 </a:t>
            </a:r>
            <a:r>
              <a:rPr lang="en-US" altLang="ko-KR" dirty="0"/>
              <a:t>n-1 </a:t>
            </a:r>
            <a:r>
              <a:rPr lang="ko-KR" altLang="en-US" dirty="0"/>
              <a:t>또는 </a:t>
            </a:r>
            <a:r>
              <a:rPr lang="en-US" altLang="ko-KR" dirty="0"/>
              <a:t>-1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슬라이싱</a:t>
            </a:r>
            <a:r>
              <a:rPr lang="en-US" altLang="ko-KR" dirty="0"/>
              <a:t>: </a:t>
            </a:r>
            <a:r>
              <a:rPr lang="ko-KR" altLang="en-US" dirty="0"/>
              <a:t>인덱스와 </a:t>
            </a:r>
            <a:r>
              <a:rPr lang="en-US" altLang="ko-KR" dirty="0"/>
              <a:t>:(</a:t>
            </a:r>
            <a:r>
              <a:rPr lang="ko-KR" altLang="en-US" dirty="0"/>
              <a:t>콜론</a:t>
            </a:r>
            <a:r>
              <a:rPr lang="en-US" altLang="ko-KR" dirty="0"/>
              <a:t>)</a:t>
            </a:r>
            <a:r>
              <a:rPr lang="ko-KR" altLang="en-US" dirty="0"/>
              <a:t>을 이용하여 문자열의 특정 부분만 잘라 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68AC5-23E0-1B69-FD9B-B6383E4B3A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"/>
          <a:stretch/>
        </p:blipFill>
        <p:spPr>
          <a:xfrm>
            <a:off x="4544178" y="3331174"/>
            <a:ext cx="5899355" cy="1341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1CECD1-D1DC-6E75-1F24-DD9444B38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0"/>
          <a:stretch/>
        </p:blipFill>
        <p:spPr>
          <a:xfrm>
            <a:off x="8937522" y="4807974"/>
            <a:ext cx="1506011" cy="150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2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D23E5-F0E2-0589-DECF-14E08A9D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반복 자료형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C4566-2F05-0485-802F-7AA882D50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Microsoft GothicNeo Light (본문)"/>
              </a:rPr>
              <a:t>리스트</a:t>
            </a:r>
            <a:r>
              <a:rPr lang="en-US" altLang="ko-KR" dirty="0">
                <a:latin typeface="Microsoft GothicNeo Light (본문)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icrosoft GothicNeo Light (본문)"/>
              </a:rPr>
              <a:t>관계되는 대량의 데이터들을 그룹으로 묶어서 관리하기위해 사용하는 효과적인 데이터 형태로</a:t>
            </a:r>
            <a:r>
              <a:rPr lang="en-US" altLang="ko-KR" dirty="0">
                <a:solidFill>
                  <a:srgbClr val="333333"/>
                </a:solidFill>
                <a:latin typeface="Microsoft GothicNeo Light (본문)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Microsoft GothicNeo Light (본문)"/>
              </a:rPr>
              <a:t>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icrosoft GothicNeo Light (본문)"/>
              </a:rPr>
              <a:t>순서가 있는 연속된 데이터의 집합</a:t>
            </a:r>
            <a:endParaRPr lang="en-US" altLang="ko-KR" dirty="0">
              <a:latin typeface="Microsoft GothicNeo Light (본문)"/>
            </a:endParaRPr>
          </a:p>
          <a:p>
            <a:r>
              <a:rPr lang="en-US" altLang="ko-KR" dirty="0">
                <a:latin typeface="Microsoft GothicNeo Light (본문)"/>
              </a:rPr>
              <a:t>Split() </a:t>
            </a:r>
            <a:r>
              <a:rPr lang="ko-KR" altLang="en-US" dirty="0">
                <a:latin typeface="Microsoft GothicNeo Light (본문)"/>
              </a:rPr>
              <a:t>함수</a:t>
            </a:r>
            <a:r>
              <a:rPr lang="en-US" altLang="ko-KR" dirty="0">
                <a:latin typeface="Microsoft GothicNeo Light (본문)"/>
              </a:rPr>
              <a:t>: </a:t>
            </a:r>
            <a:r>
              <a:rPr lang="ko-KR" altLang="en-US" dirty="0">
                <a:latin typeface="Microsoft GothicNeo Light (본문)"/>
              </a:rPr>
              <a:t>문자열을 분리할 때 사용</a:t>
            </a:r>
            <a:r>
              <a:rPr lang="en-US" altLang="ko-KR" dirty="0">
                <a:latin typeface="Microsoft GothicNeo Light (본문)"/>
              </a:rPr>
              <a:t>, </a:t>
            </a:r>
            <a:r>
              <a:rPr lang="ko-KR" altLang="en-US" dirty="0">
                <a:latin typeface="Microsoft GothicNeo Light (본문)"/>
              </a:rPr>
              <a:t>분리된 문자열은 리스트로 반환됨</a:t>
            </a:r>
            <a:r>
              <a:rPr lang="en-US" altLang="ko-KR" dirty="0">
                <a:latin typeface="Microsoft GothicNeo Light (본문)"/>
              </a:rPr>
              <a:t>.</a:t>
            </a:r>
          </a:p>
          <a:p>
            <a:r>
              <a:rPr lang="en-US" altLang="ko-KR" dirty="0">
                <a:latin typeface="Microsoft GothicNeo Light (본문)"/>
              </a:rPr>
              <a:t>Join() </a:t>
            </a:r>
            <a:r>
              <a:rPr lang="ko-KR" altLang="en-US" dirty="0">
                <a:latin typeface="Microsoft GothicNeo Light (본문)"/>
              </a:rPr>
              <a:t>함수</a:t>
            </a:r>
            <a:r>
              <a:rPr lang="en-US" altLang="ko-KR" dirty="0">
                <a:latin typeface="Microsoft GothicNeo Light (본문)"/>
              </a:rPr>
              <a:t>: split() </a:t>
            </a:r>
            <a:r>
              <a:rPr lang="ko-KR" altLang="en-US" dirty="0">
                <a:latin typeface="Microsoft GothicNeo Light (본문)"/>
              </a:rPr>
              <a:t>함수와는 반대로 </a:t>
            </a:r>
            <a:r>
              <a:rPr lang="en-US" altLang="ko-KR" dirty="0">
                <a:latin typeface="Microsoft GothicNeo Light (본문)"/>
              </a:rPr>
              <a:t>join()</a:t>
            </a:r>
            <a:r>
              <a:rPr lang="ko-KR" altLang="en-US" dirty="0">
                <a:latin typeface="Microsoft GothicNeo Light (본문)"/>
              </a:rPr>
              <a:t>을 사용하면 리스트를 문자열로 만들 수 있음</a:t>
            </a:r>
            <a:endParaRPr lang="en-US" altLang="ko-KR" dirty="0">
              <a:latin typeface="Microsoft GothicNeo Light (본문)"/>
            </a:endParaRPr>
          </a:p>
          <a:p>
            <a:r>
              <a:rPr lang="en-US" altLang="ko-KR" dirty="0">
                <a:latin typeface="Microsoft GothicNeo Light (본문)"/>
              </a:rPr>
              <a:t>Sort()</a:t>
            </a:r>
            <a:r>
              <a:rPr lang="ko-KR" altLang="en-US" dirty="0">
                <a:latin typeface="Microsoft GothicNeo Light (본문)"/>
              </a:rPr>
              <a:t>와 </a:t>
            </a:r>
            <a:r>
              <a:rPr lang="en-US" altLang="ko-KR" dirty="0">
                <a:latin typeface="Microsoft GothicNeo Light (본문)"/>
              </a:rPr>
              <a:t>Sorted() </a:t>
            </a:r>
            <a:r>
              <a:rPr lang="ko-KR" altLang="en-US" dirty="0">
                <a:latin typeface="Microsoft GothicNeo Light (본문)"/>
              </a:rPr>
              <a:t>함수</a:t>
            </a:r>
            <a:r>
              <a:rPr lang="en-US" altLang="ko-KR" dirty="0">
                <a:latin typeface="Microsoft GothicNeo Light (본문)"/>
              </a:rPr>
              <a:t>: </a:t>
            </a:r>
            <a:r>
              <a:rPr lang="ko-KR" altLang="en-US" dirty="0">
                <a:latin typeface="Microsoft GothicNeo Light (본문)"/>
              </a:rPr>
              <a:t>리스트를 정렬 </a:t>
            </a:r>
            <a:r>
              <a:rPr lang="en-US" altLang="ko-KR" dirty="0">
                <a:latin typeface="Microsoft GothicNeo Light (본문)"/>
              </a:rPr>
              <a:t>(sort</a:t>
            </a:r>
            <a:r>
              <a:rPr lang="ko-KR" altLang="en-US" dirty="0">
                <a:latin typeface="Microsoft GothicNeo Light (본문)"/>
              </a:rPr>
              <a:t>는 리스트에서만 사용가능</a:t>
            </a:r>
            <a:r>
              <a:rPr lang="en-US" altLang="ko-KR" dirty="0">
                <a:latin typeface="Microsoft GothicNeo Light (본문)"/>
              </a:rPr>
              <a:t>)</a:t>
            </a:r>
          </a:p>
          <a:p>
            <a:r>
              <a:rPr lang="en-US" altLang="ko-KR" dirty="0">
                <a:latin typeface="Microsoft GothicNeo Light (본문)"/>
              </a:rPr>
              <a:t>Append() </a:t>
            </a:r>
            <a:r>
              <a:rPr lang="ko-KR" altLang="en-US" dirty="0">
                <a:latin typeface="Microsoft GothicNeo Light (본문)"/>
              </a:rPr>
              <a:t>함수</a:t>
            </a:r>
            <a:r>
              <a:rPr lang="en-US" altLang="ko-KR" dirty="0">
                <a:latin typeface="Microsoft GothicNeo Light (본문)"/>
              </a:rPr>
              <a:t>: </a:t>
            </a:r>
            <a:r>
              <a:rPr lang="ko-KR" altLang="en-US" dirty="0">
                <a:latin typeface="Microsoft GothicNeo Light (본문)"/>
              </a:rPr>
              <a:t>받은 인수의 자료형에 상관없이 리스트에 저장</a:t>
            </a:r>
            <a:endParaRPr lang="en-US" altLang="ko-KR" dirty="0">
              <a:latin typeface="Microsoft GothicNeo Light (본문)"/>
            </a:endParaRPr>
          </a:p>
          <a:p>
            <a:r>
              <a:rPr lang="en-US" altLang="ko-KR" dirty="0">
                <a:latin typeface="Microsoft GothicNeo Light (본문)"/>
              </a:rPr>
              <a:t>Extend() </a:t>
            </a:r>
            <a:r>
              <a:rPr lang="ko-KR" altLang="en-US" dirty="0">
                <a:latin typeface="Microsoft GothicNeo Light (본문)"/>
              </a:rPr>
              <a:t>함수</a:t>
            </a:r>
            <a:r>
              <a:rPr lang="en-US" altLang="ko-KR" dirty="0">
                <a:latin typeface="Microsoft GothicNeo Light (본문)"/>
              </a:rPr>
              <a:t>: </a:t>
            </a:r>
            <a:r>
              <a:rPr lang="ko-KR" altLang="en-US" dirty="0">
                <a:latin typeface="Microsoft GothicNeo Light (본문)"/>
              </a:rPr>
              <a:t>받은 인수가 반복 </a:t>
            </a:r>
            <a:r>
              <a:rPr lang="ko-KR" altLang="en-US" dirty="0" err="1">
                <a:latin typeface="Microsoft GothicNeo Light (본문)"/>
              </a:rPr>
              <a:t>자료형일</a:t>
            </a:r>
            <a:r>
              <a:rPr lang="ko-KR" altLang="en-US" dirty="0">
                <a:latin typeface="Microsoft GothicNeo Light (본문)"/>
              </a:rPr>
              <a:t> 때</a:t>
            </a:r>
            <a:r>
              <a:rPr lang="en-US" altLang="ko-KR" dirty="0">
                <a:latin typeface="Microsoft GothicNeo Light (본문)"/>
              </a:rPr>
              <a:t>, </a:t>
            </a:r>
            <a:r>
              <a:rPr lang="ko-KR" altLang="en-US" dirty="0">
                <a:latin typeface="Microsoft GothicNeo Light (본문)"/>
              </a:rPr>
              <a:t>그 내부에 각 원소를 추가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AD41AE-0691-64E1-B555-8DCCE557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916" y="5101897"/>
            <a:ext cx="4058285" cy="155067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294807D-6240-5449-5991-A328EF4BAF09}"/>
              </a:ext>
            </a:extLst>
          </p:cNvPr>
          <p:cNvSpPr txBox="1">
            <a:spLocks/>
          </p:cNvSpPr>
          <p:nvPr/>
        </p:nvSpPr>
        <p:spPr>
          <a:xfrm>
            <a:off x="7831885" y="5790792"/>
            <a:ext cx="2684206" cy="861775"/>
          </a:xfrm>
          <a:prstGeom prst="rect">
            <a:avLst/>
          </a:prstGeom>
        </p:spPr>
        <p:txBody>
          <a:bodyPr lIns="109728" tIns="109728" rIns="109728" bIns="91440"/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latin typeface="Microsoft GothicNeo Light (본문)"/>
              </a:rPr>
              <a:t>Join(): </a:t>
            </a:r>
            <a:r>
              <a:rPr lang="ko-KR" altLang="en-US" sz="1600" dirty="0">
                <a:latin typeface="Microsoft GothicNeo Light (본문)"/>
              </a:rPr>
              <a:t>리스트의 인수가</a:t>
            </a:r>
            <a:endParaRPr lang="en-US" altLang="ko-KR" sz="1600" dirty="0">
              <a:latin typeface="Microsoft GothicNeo Light (본문)"/>
            </a:endParaRPr>
          </a:p>
          <a:p>
            <a:pPr marL="0" indent="0">
              <a:buNone/>
            </a:pPr>
            <a:r>
              <a:rPr lang="ko-KR" altLang="en-US" sz="1600" dirty="0">
                <a:latin typeface="Microsoft GothicNeo Light (본문)"/>
              </a:rPr>
              <a:t>문자형 데이터여야 함</a:t>
            </a:r>
          </a:p>
        </p:txBody>
      </p:sp>
      <p:sp>
        <p:nvSpPr>
          <p:cNvPr id="7" name="화살표: 왼쪽 6">
            <a:extLst>
              <a:ext uri="{FF2B5EF4-FFF2-40B4-BE49-F238E27FC236}">
                <a16:creationId xmlns:a16="http://schemas.microsoft.com/office/drawing/2014/main" id="{6F990D16-C8DC-FDA9-A176-D35F62DE26BC}"/>
              </a:ext>
            </a:extLst>
          </p:cNvPr>
          <p:cNvSpPr/>
          <p:nvPr/>
        </p:nvSpPr>
        <p:spPr>
          <a:xfrm>
            <a:off x="7285703" y="5877232"/>
            <a:ext cx="580103" cy="299731"/>
          </a:xfrm>
          <a:prstGeom prst="leftArrow">
            <a:avLst/>
          </a:prstGeom>
          <a:solidFill>
            <a:srgbClr val="C6B8E7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6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5A597-29E5-8060-58CD-DEE67BAB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변수와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BB328-54B7-0FB2-303A-134DD9586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데이터를 저장할 수 있는 메모리 공간</a:t>
            </a:r>
            <a:endParaRPr lang="en-US" altLang="ko-KR" dirty="0"/>
          </a:p>
          <a:p>
            <a:r>
              <a:rPr lang="ko-KR" altLang="en-US" dirty="0"/>
              <a:t>변수명은 반드시 영문자 또는 밑줄 문자로 시작해야 함</a:t>
            </a:r>
            <a:endParaRPr lang="en-US" altLang="ko-KR" dirty="0"/>
          </a:p>
          <a:p>
            <a:r>
              <a:rPr lang="ko-KR" altLang="en-US" dirty="0" err="1"/>
              <a:t>예약어</a:t>
            </a:r>
            <a:r>
              <a:rPr lang="en-US" altLang="ko-KR" dirty="0"/>
              <a:t>: </a:t>
            </a:r>
            <a:r>
              <a:rPr lang="ko-KR" altLang="en-US" dirty="0"/>
              <a:t>변수명으로 사용 불가</a:t>
            </a:r>
            <a:r>
              <a:rPr lang="en-US" altLang="ko-KR" dirty="0"/>
              <a:t>, </a:t>
            </a:r>
            <a:r>
              <a:rPr lang="ko-KR" altLang="en-US" dirty="0"/>
              <a:t>셸에서 </a:t>
            </a:r>
            <a:r>
              <a:rPr lang="en-US" altLang="ko-KR" dirty="0"/>
              <a:t>help(‘keywords’) </a:t>
            </a:r>
            <a:r>
              <a:rPr lang="ko-KR" altLang="en-US" dirty="0"/>
              <a:t>명령으로 확인 가능</a:t>
            </a:r>
            <a:endParaRPr lang="en-US" altLang="ko-KR" dirty="0"/>
          </a:p>
          <a:p>
            <a:r>
              <a:rPr lang="en-US" altLang="ko-KR" dirty="0"/>
              <a:t>Dir()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파이썬 셸에서 </a:t>
            </a:r>
            <a:r>
              <a:rPr lang="en-US" altLang="ko-KR" dirty="0" err="1"/>
              <a:t>dir</a:t>
            </a:r>
            <a:r>
              <a:rPr lang="en-US" altLang="ko-KR" dirty="0"/>
              <a:t>()</a:t>
            </a:r>
            <a:r>
              <a:rPr lang="ko-KR" altLang="en-US" dirty="0"/>
              <a:t>만 입력하면</a:t>
            </a:r>
            <a:r>
              <a:rPr lang="en-US" altLang="ko-KR" dirty="0"/>
              <a:t>, </a:t>
            </a:r>
            <a:r>
              <a:rPr lang="ko-KR" altLang="en-US" dirty="0"/>
              <a:t>사용할 수 있는 객체가 표시됨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특정 기능을 수행하는 코드 </a:t>
            </a:r>
            <a:r>
              <a:rPr lang="en-US" altLang="ko-KR" dirty="0"/>
              <a:t>(</a:t>
            </a:r>
            <a:r>
              <a:rPr lang="ko-KR" altLang="en-US" dirty="0"/>
              <a:t>입력 받은 데이터를 계산</a:t>
            </a:r>
            <a:r>
              <a:rPr lang="en-US" altLang="ko-KR" dirty="0"/>
              <a:t>, </a:t>
            </a:r>
            <a:r>
              <a:rPr lang="ko-KR" altLang="en-US" dirty="0"/>
              <a:t>처리하는 단위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함수를 작성할 때 </a:t>
            </a:r>
            <a:r>
              <a:rPr lang="ko-KR" altLang="en-US" dirty="0" err="1"/>
              <a:t>예약어</a:t>
            </a:r>
            <a:r>
              <a:rPr lang="ko-KR" altLang="en-US" dirty="0"/>
              <a:t> </a:t>
            </a:r>
            <a:r>
              <a:rPr lang="en-US" altLang="ko-KR" dirty="0"/>
              <a:t>def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반드시 들여쓰기를 해야 함</a:t>
            </a:r>
            <a:endParaRPr lang="en-US" altLang="ko-KR" dirty="0"/>
          </a:p>
          <a:p>
            <a:r>
              <a:rPr lang="ko-KR" altLang="en-US" dirty="0"/>
              <a:t>람다</a:t>
            </a:r>
            <a:r>
              <a:rPr lang="en-US" altLang="ko-KR" dirty="0"/>
              <a:t>(lambda): </a:t>
            </a:r>
            <a:r>
              <a:rPr lang="ko-KR" altLang="en-US" dirty="0"/>
              <a:t>이름 없는 간단한 함수를 만들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129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BE07A-D31C-DF2F-6BC0-EC931C74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연평균 성장률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691AD-0004-9605-6F84-4C25F7A6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연평균 성장률</a:t>
            </a:r>
            <a:r>
              <a:rPr lang="en-US" altLang="ko-KR" dirty="0"/>
              <a:t>(CAGR)</a:t>
            </a:r>
            <a:r>
              <a:rPr lang="ko-KR" altLang="en-US" dirty="0"/>
              <a:t>은 </a:t>
            </a:r>
            <a:r>
              <a:rPr lang="en-US" altLang="ko-KR" dirty="0"/>
              <a:t>Compound Annual Growth Rates</a:t>
            </a:r>
            <a:r>
              <a:rPr lang="ko-KR" altLang="en-US" dirty="0"/>
              <a:t>의 약자로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우리말로는 </a:t>
            </a:r>
            <a:r>
              <a:rPr lang="en-US" altLang="ko-KR" dirty="0"/>
              <a:t>＇</a:t>
            </a:r>
            <a:r>
              <a:rPr lang="ko-KR" altLang="en-US" dirty="0"/>
              <a:t>복합 연평균 성장률</a:t>
            </a:r>
            <a:r>
              <a:rPr lang="en-US" altLang="ko-KR" dirty="0"/>
              <a:t>‘ </a:t>
            </a:r>
            <a:r>
              <a:rPr lang="ko-KR" altLang="en-US" dirty="0"/>
              <a:t>또는 </a:t>
            </a:r>
            <a:r>
              <a:rPr lang="en-US" altLang="ko-KR" dirty="0"/>
              <a:t>‘</a:t>
            </a:r>
            <a:r>
              <a:rPr lang="ko-KR" altLang="en-US" dirty="0" err="1"/>
              <a:t>연복리</a:t>
            </a:r>
            <a:r>
              <a:rPr lang="ko-KR" altLang="en-US" dirty="0"/>
              <a:t> 수익률</a:t>
            </a:r>
            <a:r>
              <a:rPr lang="en-US" altLang="ko-KR" dirty="0"/>
              <a:t>＇</a:t>
            </a:r>
            <a:r>
              <a:rPr lang="ko-KR" altLang="en-US" dirty="0"/>
              <a:t>이라고도 부름</a:t>
            </a:r>
            <a:endParaRPr lang="en-US" altLang="ko-KR" dirty="0"/>
          </a:p>
          <a:p>
            <a:r>
              <a:rPr lang="en-US" altLang="ko-KR" dirty="0"/>
              <a:t>CAGR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년 동안 얼마 만큼씩 증가하는지를 나타내는 값으로</a:t>
            </a:r>
            <a:r>
              <a:rPr lang="en-US" altLang="ko-KR" dirty="0"/>
              <a:t>, </a:t>
            </a:r>
            <a:r>
              <a:rPr lang="ko-KR" altLang="en-US" dirty="0"/>
              <a:t>주로 투자 수익률을 표시하는데 사용되지만</a:t>
            </a:r>
            <a:r>
              <a:rPr lang="en-US" altLang="ko-KR" dirty="0"/>
              <a:t>, </a:t>
            </a:r>
            <a:r>
              <a:rPr lang="ko-KR" altLang="en-US" dirty="0"/>
              <a:t>판매수량이나 증가율 등을 나타낼 때도 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0FC2ACE3-4270-0C78-1B2A-3110B7519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240" y="3588774"/>
                <a:ext cx="8583070" cy="2116240"/>
              </a:xfrm>
              <a:prstGeom prst="rect">
                <a:avLst/>
              </a:prstGeom>
            </p:spPr>
            <p:txBody>
              <a:bodyPr lIns="109728" tIns="109728" rIns="109728" bIns="91440"/>
              <a:lstStyle>
                <a:lvl1pPr marL="228600" indent="-228600" algn="l" defTabSz="914400" rtl="0" eaLnBrk="1" latinLnBrk="0" hangingPunct="1">
                  <a:lnSpc>
                    <a:spcPct val="114000"/>
                  </a:lnSpc>
                  <a:spcBef>
                    <a:spcPts val="1000"/>
                  </a:spcBef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  <a:defRPr sz="2000" kern="1200" spc="7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  <a:defRPr sz="1800" kern="1200" spc="7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  <a:defRPr sz="1600" kern="1200" spc="7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  <a:defRPr sz="1400" kern="1200" spc="7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4000"/>
                  </a:lnSpc>
                  <a:spcBef>
                    <a:spcPts val="500"/>
                  </a:spcBef>
                  <a:buClr>
                    <a:schemeClr val="tx2">
                      <a:lumMod val="75000"/>
                      <a:lumOff val="25000"/>
                    </a:schemeClr>
                  </a:buClr>
                  <a:buFont typeface="Arial" panose="020B0604020202020204" pitchFamily="34" charset="0"/>
                  <a:buChar char="•"/>
                  <a:defRPr sz="1400" kern="1200" spc="7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𝐶𝐴𝐺𝑅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den>
                          </m:f>
                          <m: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ko-KR" sz="3200" dirty="0"/>
              </a:p>
              <a:p>
                <a:r>
                  <a:rPr lang="en-US" altLang="ko-KR" dirty="0"/>
                  <a:t>F=</a:t>
                </a:r>
                <a:r>
                  <a:rPr lang="ko-KR" altLang="en-US" dirty="0"/>
                  <a:t>처음 값</a:t>
                </a:r>
                <a:endParaRPr lang="en-US" altLang="ko-KR" dirty="0"/>
              </a:p>
              <a:p>
                <a:r>
                  <a:rPr lang="en-US" altLang="ko-KR" dirty="0"/>
                  <a:t>L=</a:t>
                </a:r>
                <a:r>
                  <a:rPr lang="ko-KR" altLang="en-US" dirty="0"/>
                  <a:t>마지막 값</a:t>
                </a:r>
                <a:endParaRPr lang="en-US" altLang="ko-KR" dirty="0"/>
              </a:p>
              <a:p>
                <a:r>
                  <a:rPr lang="en-US" altLang="ko-KR" dirty="0"/>
                  <a:t>Y=</a:t>
                </a:r>
                <a:r>
                  <a:rPr lang="ko-KR" altLang="en-US" dirty="0"/>
                  <a:t>처음 값과 마지막 값 사이의 연</a:t>
                </a:r>
                <a:r>
                  <a:rPr lang="en-US" altLang="ko-KR" dirty="0"/>
                  <a:t>(year)</a:t>
                </a:r>
                <a:r>
                  <a:rPr lang="ko-KR" altLang="en-US" dirty="0"/>
                  <a:t>수</a:t>
                </a: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0FC2ACE3-4270-0C78-1B2A-3110B751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3588774"/>
                <a:ext cx="8583070" cy="2116240"/>
              </a:xfrm>
              <a:prstGeom prst="rect">
                <a:avLst/>
              </a:prstGeom>
              <a:blipFill>
                <a:blip r:embed="rId2"/>
                <a:stretch>
                  <a:fillRect l="-426" b="-273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14A7A7A-BEC8-2C14-B180-A8F5B3B2D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5836" r="2497"/>
          <a:stretch/>
        </p:blipFill>
        <p:spPr>
          <a:xfrm>
            <a:off x="6506570" y="5664759"/>
            <a:ext cx="3400752" cy="498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462A84-86E6-BB7F-6258-D9095973B347}"/>
              </a:ext>
            </a:extLst>
          </p:cNvPr>
          <p:cNvSpPr txBox="1"/>
          <p:nvPr/>
        </p:nvSpPr>
        <p:spPr>
          <a:xfrm>
            <a:off x="10006642" y="5530632"/>
            <a:ext cx="1772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공식을 파이썬</a:t>
            </a:r>
            <a:endParaRPr lang="en-US" altLang="ko-KR" dirty="0"/>
          </a:p>
          <a:p>
            <a:r>
              <a:rPr lang="ko-KR" altLang="en-US" dirty="0"/>
              <a:t>함수로</a:t>
            </a:r>
            <a:r>
              <a:rPr lang="en-US" altLang="ko-KR" dirty="0"/>
              <a:t> </a:t>
            </a:r>
            <a:r>
              <a:rPr lang="ko-KR" altLang="en-US" dirty="0"/>
              <a:t>옮긴 것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981A08A-0CC5-EDA5-34BE-6005FBCE6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197" y="4001294"/>
            <a:ext cx="35242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2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3ADC0-389D-2630-247A-11248D81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모듈과 패키지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F812A-120C-92DE-C6B6-32253C04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  <a:r>
              <a:rPr lang="en-US" altLang="ko-KR" dirty="0"/>
              <a:t>:</a:t>
            </a:r>
            <a:r>
              <a:rPr lang="ko-KR" altLang="en-US" dirty="0"/>
              <a:t> 컴파일이 완료된 바이너리</a:t>
            </a:r>
            <a:r>
              <a:rPr lang="en-US" altLang="ko-KR" dirty="0"/>
              <a:t>(</a:t>
            </a:r>
            <a:r>
              <a:rPr lang="ko-KR" altLang="en-US" dirty="0"/>
              <a:t>기본 정의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확장자를 갖는 파일 모두</a:t>
            </a:r>
            <a:r>
              <a:rPr lang="en-US" altLang="ko-KR" dirty="0"/>
              <a:t>(</a:t>
            </a:r>
            <a:r>
              <a:rPr lang="ko-KR" altLang="en-US" dirty="0"/>
              <a:t>파이썬 정의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Import </a:t>
            </a:r>
            <a:r>
              <a:rPr lang="ko-KR" altLang="en-US" dirty="0" err="1"/>
              <a:t>예약어</a:t>
            </a:r>
            <a:r>
              <a:rPr lang="en-US" altLang="ko-KR" dirty="0"/>
              <a:t>: </a:t>
            </a:r>
            <a:r>
              <a:rPr lang="ko-KR" altLang="en-US" dirty="0"/>
              <a:t>다른 모듈에 정의된 변수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클래스 등을 자유롭게 불러와서 사용</a:t>
            </a:r>
            <a:endParaRPr lang="en-US" altLang="ko-KR" dirty="0"/>
          </a:p>
          <a:p>
            <a:r>
              <a:rPr lang="en-US" altLang="ko-KR" dirty="0"/>
              <a:t>__file__ </a:t>
            </a:r>
            <a:r>
              <a:rPr lang="ko-KR" altLang="en-US" dirty="0"/>
              <a:t>속성</a:t>
            </a:r>
            <a:r>
              <a:rPr lang="en-US" altLang="ko-KR" dirty="0"/>
              <a:t>: </a:t>
            </a:r>
            <a:r>
              <a:rPr lang="ko-KR" altLang="en-US" dirty="0"/>
              <a:t>임포트한 모듈이나 패키지의 실제 파일 위치를 알아보기 위해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여러 모듈</a:t>
            </a:r>
            <a:r>
              <a:rPr lang="en-US" altLang="ko-KR" dirty="0"/>
              <a:t>(.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  <a:r>
              <a:rPr lang="en-US" altLang="ko-KR" dirty="0"/>
              <a:t>)</a:t>
            </a:r>
            <a:r>
              <a:rPr lang="ko-KR" altLang="en-US" dirty="0"/>
              <a:t>을 특정 디렉터리에 </a:t>
            </a:r>
            <a:r>
              <a:rPr lang="ko-KR" altLang="en-US" dirty="0" err="1"/>
              <a:t>모아놓은</a:t>
            </a:r>
            <a:r>
              <a:rPr lang="ko-KR" altLang="en-US" dirty="0"/>
              <a:t> 것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패키지</a:t>
            </a:r>
            <a:r>
              <a:rPr lang="en-US" altLang="ko-KR" dirty="0"/>
              <a:t>: </a:t>
            </a:r>
            <a:r>
              <a:rPr lang="ko-KR" altLang="en-US" dirty="0"/>
              <a:t>특별한 형태의 모듈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패키지</a:t>
            </a:r>
            <a:r>
              <a:rPr lang="en-US" altLang="ko-KR" dirty="0"/>
              <a:t>=</a:t>
            </a:r>
            <a:r>
              <a:rPr lang="ko-KR" altLang="en-US" dirty="0"/>
              <a:t>모듈</a:t>
            </a:r>
            <a:r>
              <a:rPr lang="en-US" altLang="ko-KR" dirty="0"/>
              <a:t>,   </a:t>
            </a:r>
            <a:r>
              <a:rPr lang="ko-KR" altLang="en-US" dirty="0"/>
              <a:t>모든 모듈</a:t>
            </a:r>
            <a:r>
              <a:rPr lang="en-US" altLang="ko-KR" dirty="0"/>
              <a:t>≠</a:t>
            </a:r>
            <a:r>
              <a:rPr lang="ko-KR" altLang="en-US" dirty="0"/>
              <a:t>패키지 </a:t>
            </a:r>
            <a:r>
              <a:rPr lang="en-US" altLang="ko-KR" dirty="0"/>
              <a:t>(</a:t>
            </a:r>
            <a:r>
              <a:rPr lang="ko-KR" altLang="en-US" dirty="0"/>
              <a:t>모듈 중에서도 경로 속성을 갖는 것들만 패키지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75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BEEA2-D4F5-9B56-D1B8-F12C1D24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객체지향 프로그래밍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5D254D-F6D7-D838-DAD6-D1D46225F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: </a:t>
            </a:r>
            <a:r>
              <a:rPr lang="ko-KR" altLang="en-US" dirty="0"/>
              <a:t>소프트웨어 개발에 필요한 모든 요소를 </a:t>
            </a:r>
            <a:r>
              <a:rPr lang="ko-KR" altLang="en-US" dirty="0" err="1"/>
              <a:t>객체화하여</a:t>
            </a:r>
            <a:r>
              <a:rPr lang="ko-KR" altLang="en-US" dirty="0"/>
              <a:t> 프로그래밍하는 기법</a:t>
            </a:r>
            <a:endParaRPr lang="en-US" altLang="ko-KR" dirty="0"/>
          </a:p>
          <a:p>
            <a:r>
              <a:rPr lang="ko-KR" altLang="en-US" dirty="0"/>
              <a:t>일반적인 객체와 클래스에서 생성한 객체를 구분하기 위해 클래스의 객체를 </a:t>
            </a:r>
            <a:r>
              <a:rPr lang="en-US" altLang="ko-KR" dirty="0"/>
              <a:t>‘</a:t>
            </a:r>
            <a:r>
              <a:rPr lang="ko-KR" altLang="en-US" dirty="0"/>
              <a:t>인스턴스</a:t>
            </a:r>
            <a:r>
              <a:rPr lang="en-US" altLang="ko-KR" dirty="0"/>
              <a:t>’</a:t>
            </a:r>
            <a:r>
              <a:rPr lang="ko-KR" altLang="en-US" dirty="0"/>
              <a:t>라 부름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클래스</a:t>
            </a:r>
            <a:r>
              <a:rPr lang="en-US" altLang="ko-KR" dirty="0"/>
              <a:t>: </a:t>
            </a:r>
            <a:r>
              <a:rPr lang="ko-KR" altLang="en-US" dirty="0"/>
              <a:t>객체를 생성하는 틀 </a:t>
            </a:r>
            <a:r>
              <a:rPr lang="en-US" altLang="ko-KR" dirty="0"/>
              <a:t>= </a:t>
            </a:r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데이터 멤버</a:t>
            </a:r>
            <a:r>
              <a:rPr lang="en-US" altLang="ko-KR" dirty="0"/>
              <a:t>) + </a:t>
            </a:r>
            <a:r>
              <a:rPr lang="ko-KR" altLang="en-US" dirty="0"/>
              <a:t>메서드</a:t>
            </a:r>
            <a:r>
              <a:rPr lang="en-US" altLang="ko-KR" dirty="0"/>
              <a:t>(</a:t>
            </a:r>
            <a:r>
              <a:rPr lang="ko-KR" altLang="en-US" dirty="0"/>
              <a:t>동작을 수행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상속</a:t>
            </a:r>
            <a:r>
              <a:rPr lang="en-US" altLang="ko-KR" dirty="0"/>
              <a:t>: </a:t>
            </a:r>
            <a:r>
              <a:rPr lang="ko-KR" altLang="en-US" dirty="0"/>
              <a:t>클래스가 가지는 모든 속성과 메서드를 다른 클래스에게 물려주는 기법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상속하는 클래스 </a:t>
            </a:r>
            <a:r>
              <a:rPr lang="en-US" altLang="ko-KR" dirty="0"/>
              <a:t>= </a:t>
            </a:r>
            <a:r>
              <a:rPr lang="ko-KR" altLang="en-US" dirty="0"/>
              <a:t>부모</a:t>
            </a:r>
            <a:r>
              <a:rPr lang="en-US" altLang="ko-KR" dirty="0"/>
              <a:t>(</a:t>
            </a:r>
            <a:r>
              <a:rPr lang="ko-KR" altLang="en-US" dirty="0"/>
              <a:t>슈퍼</a:t>
            </a:r>
            <a:r>
              <a:rPr lang="en-US" altLang="ko-KR" dirty="0"/>
              <a:t>) </a:t>
            </a:r>
            <a:r>
              <a:rPr lang="ko-KR" altLang="en-US" dirty="0"/>
              <a:t>클래스</a:t>
            </a:r>
            <a:r>
              <a:rPr lang="en-US" altLang="ko-KR" dirty="0"/>
              <a:t>,       </a:t>
            </a:r>
            <a:r>
              <a:rPr lang="ko-KR" altLang="en-US" dirty="0"/>
              <a:t>상속받는 클래스 </a:t>
            </a:r>
            <a:r>
              <a:rPr lang="en-US" altLang="ko-KR" dirty="0"/>
              <a:t>= </a:t>
            </a:r>
            <a:r>
              <a:rPr lang="ko-KR" altLang="en-US" dirty="0"/>
              <a:t>자식</a:t>
            </a:r>
            <a:r>
              <a:rPr lang="en-US" altLang="ko-KR" dirty="0"/>
              <a:t>(</a:t>
            </a:r>
            <a:r>
              <a:rPr lang="ko-KR" altLang="en-US" dirty="0"/>
              <a:t>서브</a:t>
            </a:r>
            <a:r>
              <a:rPr lang="en-US" altLang="ko-KR" dirty="0"/>
              <a:t>)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 err="1"/>
              <a:t>오버라이딩</a:t>
            </a:r>
            <a:r>
              <a:rPr lang="en-US" altLang="ko-KR" dirty="0"/>
              <a:t>: </a:t>
            </a:r>
            <a:r>
              <a:rPr lang="ko-KR" altLang="en-US" dirty="0"/>
              <a:t>자식 클래스와 부모 클래스의 이름과 인수형식을 동일하게 메서드를 재정의</a:t>
            </a:r>
            <a:endParaRPr lang="en-US" altLang="ko-KR" dirty="0"/>
          </a:p>
          <a:p>
            <a:r>
              <a:rPr lang="en-US" altLang="ko-KR" dirty="0"/>
              <a:t>(*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r>
              <a:rPr lang="ko-KR" altLang="en-US" dirty="0"/>
              <a:t>오버로딩</a:t>
            </a:r>
            <a:r>
              <a:rPr lang="en-US" altLang="ko-KR" dirty="0"/>
              <a:t>: </a:t>
            </a:r>
            <a:r>
              <a:rPr lang="ko-KR" altLang="en-US" dirty="0"/>
              <a:t>메서드 이름이 같고 인수 형식이 다른 여러 메서드를 작성</a:t>
            </a:r>
          </a:p>
        </p:txBody>
      </p:sp>
    </p:spTree>
    <p:extLst>
      <p:ext uri="{BB962C8B-B14F-4D97-AF65-F5344CB8AC3E}">
        <p14:creationId xmlns:p14="http://schemas.microsoft.com/office/powerpoint/2010/main" val="248192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87C00-B3A8-36E1-2CDF-939B9E51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z="4800" dirty="0"/>
              <a:t>파일 처리 및 외부 라이브러리 활용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11965D-4C1C-7E92-B947-F4A934056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리퀘스트로</a:t>
            </a:r>
            <a:r>
              <a:rPr lang="ko-KR" altLang="en-US" dirty="0"/>
              <a:t> 인터넷에서 이미지 파일 가져오기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리퀘스트</a:t>
            </a:r>
            <a:r>
              <a:rPr lang="ko-KR" altLang="en-US" dirty="0"/>
              <a:t> 패키지에서 제공하는 </a:t>
            </a:r>
            <a:r>
              <a:rPr lang="en-US" altLang="ko-KR" dirty="0"/>
              <a:t>get() </a:t>
            </a:r>
            <a:r>
              <a:rPr lang="ko-KR" altLang="en-US" dirty="0"/>
              <a:t>함수와 </a:t>
            </a:r>
            <a:r>
              <a:rPr lang="en-US" altLang="ko-KR" dirty="0"/>
              <a:t>post() </a:t>
            </a:r>
            <a:r>
              <a:rPr lang="ko-KR" altLang="en-US"/>
              <a:t>함수를 </a:t>
            </a:r>
            <a:r>
              <a:rPr lang="ko-KR" altLang="en-US" dirty="0"/>
              <a:t>사용하면 </a:t>
            </a:r>
            <a:r>
              <a:rPr lang="en-US" altLang="ko-KR" dirty="0"/>
              <a:t>HTTP </a:t>
            </a:r>
            <a:r>
              <a:rPr lang="ko-KR" altLang="en-US" dirty="0"/>
              <a:t>패킷을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주고 받을 수 있음</a:t>
            </a:r>
            <a:endParaRPr lang="en-US" altLang="ko-KR" dirty="0"/>
          </a:p>
          <a:p>
            <a:r>
              <a:rPr lang="ko-KR" altLang="en-US" dirty="0" err="1"/>
              <a:t>필로로</a:t>
            </a:r>
            <a:r>
              <a:rPr lang="ko-KR" altLang="en-US" dirty="0"/>
              <a:t> 이미지 보여주기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GET </a:t>
            </a:r>
            <a:r>
              <a:rPr lang="ko-KR" altLang="en-US" dirty="0"/>
              <a:t>요청에 대한 응답 결과를 이미지 객체로 처리하려면</a:t>
            </a:r>
            <a:r>
              <a:rPr lang="en-US" altLang="ko-KR" dirty="0"/>
              <a:t>, </a:t>
            </a:r>
            <a:r>
              <a:rPr lang="ko-KR" altLang="en-US" dirty="0" err="1"/>
              <a:t>필로가</a:t>
            </a:r>
            <a:r>
              <a:rPr lang="ko-KR" altLang="en-US" dirty="0"/>
              <a:t> 필요함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94CF8C70-FD46-EA8E-48F0-B47F3E7D48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87" b="49369"/>
          <a:stretch/>
        </p:blipFill>
        <p:spPr>
          <a:xfrm>
            <a:off x="777240" y="4557231"/>
            <a:ext cx="6341990" cy="1619731"/>
          </a:xfrm>
          <a:prstGeom prst="rect">
            <a:avLst/>
          </a:prstGeom>
        </p:spPr>
      </p:pic>
      <p:pic>
        <p:nvPicPr>
          <p:cNvPr id="9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E9430A48-5E48-7367-96A5-6D4080931F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16" t="4613" r="592"/>
          <a:stretch/>
        </p:blipFill>
        <p:spPr>
          <a:xfrm>
            <a:off x="7521676" y="4335105"/>
            <a:ext cx="3657601" cy="2393308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A9D0BADB-9FA2-430D-3C89-5F1754772475}"/>
              </a:ext>
            </a:extLst>
          </p:cNvPr>
          <p:cNvSpPr/>
          <p:nvPr/>
        </p:nvSpPr>
        <p:spPr>
          <a:xfrm>
            <a:off x="6567723" y="5161936"/>
            <a:ext cx="1406013" cy="589935"/>
          </a:xfrm>
          <a:prstGeom prst="rightArrow">
            <a:avLst/>
          </a:prstGeom>
          <a:solidFill>
            <a:srgbClr val="F3DBF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5110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0F3F1"/>
      </a:lt2>
      <a:accent1>
        <a:srgbClr val="C34DB4"/>
      </a:accent1>
      <a:accent2>
        <a:srgbClr val="903BB1"/>
      </a:accent2>
      <a:accent3>
        <a:srgbClr val="704DC3"/>
      </a:accent3>
      <a:accent4>
        <a:srgbClr val="3F4DB3"/>
      </a:accent4>
      <a:accent5>
        <a:srgbClr val="4D8CC3"/>
      </a:accent5>
      <a:accent6>
        <a:srgbClr val="3BACB1"/>
      </a:accent6>
      <a:hlink>
        <a:srgbClr val="3F6EBF"/>
      </a:hlink>
      <a:folHlink>
        <a:srgbClr val="7F7F7F"/>
      </a:folHlink>
    </a:clrScheme>
    <a:fontScheme name="Custom 10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594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Microsoft GothicNeo</vt:lpstr>
      <vt:lpstr>Microsoft GothicNeo Light</vt:lpstr>
      <vt:lpstr>Microsoft GothicNeo Light (본문)</vt:lpstr>
      <vt:lpstr>Arial</vt:lpstr>
      <vt:lpstr>Cambria Math</vt:lpstr>
      <vt:lpstr>ConfettiVTI</vt:lpstr>
      <vt:lpstr>파이썬 증권 데이터 분석</vt:lpstr>
      <vt:lpstr>파이썬 가상화(venv) 및 pip 패키지 설치</vt:lpstr>
      <vt:lpstr>문자열(인덱스, 슬라이싱)</vt:lpstr>
      <vt:lpstr>반복 자료형(리스트)</vt:lpstr>
      <vt:lpstr>변수와 함수</vt:lpstr>
      <vt:lpstr>연평균 성장률</vt:lpstr>
      <vt:lpstr>모듈과 패키지</vt:lpstr>
      <vt:lpstr>객체지향 프로그래밍</vt:lpstr>
      <vt:lpstr>파일 처리 및 외부 라이브러리 활용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증권 데이터 분석</dc:title>
  <dc:creator>권효정</dc:creator>
  <cp:lastModifiedBy>권효정</cp:lastModifiedBy>
  <cp:revision>55</cp:revision>
  <dcterms:created xsi:type="dcterms:W3CDTF">2022-07-22T04:21:10Z</dcterms:created>
  <dcterms:modified xsi:type="dcterms:W3CDTF">2022-07-22T06:07:13Z</dcterms:modified>
</cp:coreProperties>
</file>