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E2F8-C4BF-8802-F6FD-6BCAD666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B85C83-EFE2-AA95-6DBC-94723E5CC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40B07-8324-965A-C865-8770A722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D4C9B-B465-6F02-6BCD-C98E4A8E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CE0BA-8413-177C-E88E-0E9C8B47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5BBE6-7A83-4EE3-85BB-DFF429CA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5CA5E-8D75-F543-49D4-99F0C6BDC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8D33F-EAAB-C78C-03DD-7C05E298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292C4-990B-ABE3-A5B6-BB0043E4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6314D-F0AC-9E44-1241-E113E490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3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0CD98-AF14-1551-0E87-B95096EA5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87B23-300B-F033-940F-11891A0F2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A2E6E-2268-8690-3AD5-54E19074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81446-B86A-D4CA-A951-44AE6080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1364C-E82C-BCF9-EB38-02348966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790A4-031E-F1A5-254C-2BC4DCC8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89F8A-11B4-770F-1639-7E54FBB2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B97A3-62A2-191B-3CBF-94C0C46F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9EC3-3D74-CB76-9C2B-47981638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636A9-AB39-F737-0CB0-49073086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8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CAA9E-11C8-7715-2A5E-701FC0FC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05A08-645E-D39C-367E-FAF42DC3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BA029-A63B-E7E8-6B86-2B52A7BB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BD6EF-9FB0-074B-64AE-44BD5010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3E91D-4450-C90F-ECC6-451BF645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3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3680-3D3D-23CB-D197-4477A81C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6CC96-1A1E-2A31-37C2-60C507480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A5599-71C9-6DB5-E88D-29D989DC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28573C-45AC-572B-39A1-DB63E9D0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86D04-B065-91A1-E8EC-C0398338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7E948-9EFE-A327-971D-CB071B47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6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E9EDD-824B-41CD-992E-DD9DFDE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E6312-BE6F-DB7B-9165-9321A75D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193D7-0850-7CC6-B0F9-78282E89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C9C58B-AE9B-9F95-DA04-CFDB8DECE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0386F-E397-11D7-983A-16DF12A27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C8AC82-D973-9BCE-D565-A4B9212A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0DF51-0A00-AB23-3F74-4871BD63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936759-4ECD-9427-7D79-FC1090D7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4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5BEF9-EB09-1CD5-2D00-1AFE94DB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F9C4F-675C-1BFC-0C4D-BD47DADF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816B4E-D9E6-DA22-7388-1F5D62EB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7236BF-ABBB-D68F-A94E-6EE09782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44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32E5AF-9006-F6D5-A39B-CC374B2B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D32838-E810-F870-5FB9-8DB72427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66ABD-0E22-18D8-3705-9D637BD3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94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B6B78-1A39-A40F-872A-5CBBC61D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368B-7E51-ECE6-D3F4-DF963D72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047B22-2FFF-D157-E0D1-123C877E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A3D0AC-751C-D4C6-93AD-51068AAC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FF7FD-04F5-13DF-5245-D112D3B5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8188A-BC02-9D62-FDE8-4DBBD397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ADC32-974C-7B58-F4B3-9DE4918D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51BE0B-1A23-B077-D22C-AFB521917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F9A4D7-1F24-091F-0E37-37C1A8B43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36294-06A7-98FF-A312-7C045E03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DCF28-F07C-BCA2-0740-0CFF606D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22EC9-E00E-8F27-D38D-D7B52A82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F0EF2C-7D70-70E6-51D6-E93DFE11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95629-DDE0-6F31-8C65-C673705C5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9A7F5-118E-F8F9-B070-6FD3016B1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41CA-711A-4340-AD6E-63C49DDF63BF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74F01-8FC5-C92D-16A7-EE866D6E3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7A80A-B9E8-3288-FB0A-471490262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96E65-9DD2-4BC3-B616-324889F63E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CE5F3-A607-B529-01B1-5494A8E44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2883"/>
            <a:ext cx="9144000" cy="1032234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6</a:t>
            </a:r>
            <a:r>
              <a:rPr lang="ko-KR" altLang="en-US" sz="5400" dirty="0"/>
              <a:t>장</a:t>
            </a:r>
            <a:r>
              <a:rPr lang="en-US" altLang="ko-KR" sz="5400" dirty="0"/>
              <a:t>. </a:t>
            </a:r>
            <a:r>
              <a:rPr lang="ko-KR" altLang="en-US" sz="5400" dirty="0"/>
              <a:t>트레이딩 전략과 구현</a:t>
            </a:r>
          </a:p>
        </p:txBody>
      </p:sp>
    </p:spTree>
    <p:extLst>
      <p:ext uri="{BB962C8B-B14F-4D97-AF65-F5344CB8AC3E}">
        <p14:creationId xmlns:p14="http://schemas.microsoft.com/office/powerpoint/2010/main" val="137807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7A630-AFBD-CCDE-4C1C-0E138D86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볼린저</a:t>
            </a:r>
            <a:r>
              <a:rPr lang="ko-KR" altLang="en-US" sz="4000" dirty="0"/>
              <a:t> 밴드를 이용한 추세 반전 매매기법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706EE-A453-4AFF-A7CF-53FE03F4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500" dirty="0"/>
              <a:t>반전 매매</a:t>
            </a:r>
            <a:r>
              <a:rPr lang="en-US" altLang="ko-KR" sz="2500" dirty="0"/>
              <a:t>: </a:t>
            </a:r>
            <a:r>
              <a:rPr lang="ko-KR" altLang="en-US" sz="2500" dirty="0"/>
              <a:t>주가가 반전하는 지점을 찾아내 매수 또는 매도하는 기법</a:t>
            </a:r>
            <a:endParaRPr lang="en-US" altLang="ko-KR" sz="2500" dirty="0"/>
          </a:p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매수</a:t>
            </a:r>
            <a:r>
              <a:rPr lang="en-US" altLang="ko-KR" sz="2400" dirty="0"/>
              <a:t>: </a:t>
            </a:r>
            <a:r>
              <a:rPr lang="ko-KR" altLang="en-US" sz="2400" dirty="0"/>
              <a:t>주가가 하단 밴드 부근에서 </a:t>
            </a:r>
            <a:r>
              <a:rPr lang="en-US" altLang="ko-KR" sz="2400" dirty="0"/>
              <a:t>W</a:t>
            </a:r>
            <a:r>
              <a:rPr lang="ko-KR" altLang="en-US" sz="2400" dirty="0"/>
              <a:t>형 패턴을 나타내고</a:t>
            </a:r>
            <a:r>
              <a:rPr lang="en-US" altLang="ko-KR" sz="2400" dirty="0"/>
              <a:t>, </a:t>
            </a:r>
            <a:r>
              <a:rPr lang="ko-KR" altLang="en-US" sz="2400" dirty="0"/>
              <a:t>강세 지표가 확증할 때 매수 </a:t>
            </a:r>
            <a:r>
              <a:rPr lang="en-US" altLang="ko-KR" sz="2400" dirty="0"/>
              <a:t>(%b</a:t>
            </a:r>
            <a:r>
              <a:rPr lang="ko-KR" altLang="en-US" sz="2400" dirty="0"/>
              <a:t>가 </a:t>
            </a:r>
            <a:r>
              <a:rPr lang="en-US" altLang="ko-KR" sz="2400" dirty="0"/>
              <a:t>0.05</a:t>
            </a:r>
            <a:r>
              <a:rPr lang="ko-KR" altLang="en-US" sz="2400" dirty="0"/>
              <a:t>보다 작고 </a:t>
            </a:r>
            <a:r>
              <a:rPr lang="en-US" altLang="ko-KR" sz="2400" dirty="0"/>
              <a:t>II%</a:t>
            </a:r>
            <a:r>
              <a:rPr lang="ko-KR" altLang="en-US" sz="2400" dirty="0"/>
              <a:t>가 </a:t>
            </a:r>
            <a:r>
              <a:rPr lang="en-US" altLang="ko-KR" sz="2400" dirty="0"/>
              <a:t>0</a:t>
            </a:r>
            <a:r>
              <a:rPr lang="ko-KR" altLang="en-US" sz="2400" dirty="0"/>
              <a:t>보다 크면 매수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매도</a:t>
            </a:r>
            <a:r>
              <a:rPr lang="en-US" altLang="ko-KR" sz="2400" dirty="0"/>
              <a:t>:</a:t>
            </a:r>
            <a:r>
              <a:rPr lang="ko-KR" altLang="en-US" sz="2400" dirty="0"/>
              <a:t> 상단 밴드 부근에서 일련의 주가 태그가 일어나며</a:t>
            </a:r>
            <a:r>
              <a:rPr lang="en-US" altLang="ko-KR" sz="2400" dirty="0"/>
              <a:t>, </a:t>
            </a:r>
            <a:r>
              <a:rPr lang="ko-KR" altLang="en-US" sz="2400" dirty="0"/>
              <a:t>약세 지표가 확증할 때 매도 </a:t>
            </a:r>
            <a:r>
              <a:rPr lang="en-US" altLang="ko-KR" sz="2400" dirty="0"/>
              <a:t>(%b</a:t>
            </a:r>
            <a:r>
              <a:rPr lang="ko-KR" altLang="en-US" sz="2400" dirty="0"/>
              <a:t>가 </a:t>
            </a:r>
            <a:r>
              <a:rPr lang="en-US" altLang="ko-KR" sz="2400" dirty="0"/>
              <a:t>0.95</a:t>
            </a:r>
            <a:r>
              <a:rPr lang="ko-KR" altLang="en-US" sz="2400" dirty="0"/>
              <a:t>보다 크고 </a:t>
            </a:r>
            <a:r>
              <a:rPr lang="en-US" altLang="ko-KR" sz="2400" dirty="0"/>
              <a:t>II%</a:t>
            </a:r>
            <a:r>
              <a:rPr lang="ko-KR" altLang="en-US" sz="2400" dirty="0"/>
              <a:t>가 </a:t>
            </a:r>
            <a:r>
              <a:rPr lang="en-US" altLang="ko-KR" sz="2400" dirty="0"/>
              <a:t>0</a:t>
            </a:r>
            <a:r>
              <a:rPr lang="ko-KR" altLang="en-US" sz="2400" dirty="0"/>
              <a:t>보다 작으면 매도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341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7749B-38C7-5FFC-4DF1-2DE8A26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일중 강도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C9238-F6AF-744D-79B2-F2844DF9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일중 강도</a:t>
            </a:r>
            <a:r>
              <a:rPr lang="en-US" altLang="ko-KR" dirty="0"/>
              <a:t>: </a:t>
            </a:r>
            <a:r>
              <a:rPr lang="ko-KR" altLang="en-US" dirty="0"/>
              <a:t>거래 범위에서 종가의 위치를 토대로 주식 종목의 자금 흐름을 설명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1044F25-1BD9-9199-D429-A811C4A26A73}"/>
                  </a:ext>
                </a:extLst>
              </p:cNvPr>
              <p:cNvSpPr/>
              <p:nvPr/>
            </p:nvSpPr>
            <p:spPr>
              <a:xfrm>
                <a:off x="838200" y="2911047"/>
                <a:ext cx="5763566" cy="21804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일중</m:t>
                    </m:r>
                    <m:r>
                      <a:rPr lang="en-US" altLang="ko-KR" sz="20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강</m:t>
                    </m:r>
                    <m:r>
                      <a:rPr lang="ko-KR" altLang="en-US" sz="2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ysClr val="windowText" lastClr="000000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ysClr val="windowText" lastClr="00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ysClr val="windowText" lastClr="00000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="0" i="0" dirty="0" smtClean="0">
                            <a:solidFill>
                              <a:sysClr val="windowText" lastClr="000000"/>
                            </a:solidFill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</m:num>
                      <m:den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고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</m:den>
                    </m:f>
                  </m:oMath>
                </a14:m>
                <a:r>
                  <a:rPr lang="ko-KR" altLang="en-US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ysClr val="windowText" lastClr="000000"/>
                    </a:solidFill>
                  </a:rPr>
                  <a:t>X </a:t>
                </a:r>
                <a:r>
                  <a:rPr lang="ko-KR" altLang="en-US" sz="2000" dirty="0">
                    <a:solidFill>
                      <a:sysClr val="windowText" lastClr="000000"/>
                    </a:solidFill>
                  </a:rPr>
                  <a:t>거래량</a:t>
                </a:r>
                <a:endParaRPr lang="en-US" altLang="ko-KR" sz="2000" dirty="0">
                  <a:solidFill>
                    <a:sysClr val="windowText" lastClr="00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일중</m:t>
                    </m:r>
                    <m:r>
                      <a:rPr lang="en-US" altLang="ko-KR" sz="20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강</m:t>
                    </m:r>
                    <m:r>
                      <a:rPr lang="ko-KR" altLang="en-US" sz="2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sz="20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율</m:t>
                    </m:r>
                    <m:r>
                      <a:rPr lang="en-US" altLang="ko-KR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중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강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도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ysClr val="windowText" lastClr="000000"/>
                            </a:solidFill>
                          </a:rPr>
                          <m:t>21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합</m:t>
                        </m:r>
                      </m:num>
                      <m:den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ko-KR" altLang="en-US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ysClr val="windowText" lastClr="000000"/>
                            </a:solidFill>
                          </a:rPr>
                          <m:t>21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일</m:t>
                        </m:r>
                        <m:r>
                          <a:rPr lang="en-US" altLang="ko-KR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합</m:t>
                        </m:r>
                      </m:den>
                    </m:f>
                  </m:oMath>
                </a14:m>
                <a:r>
                  <a:rPr lang="ko-KR" altLang="en-US" sz="2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ysClr val="windowText" lastClr="000000"/>
                    </a:solidFill>
                  </a:rPr>
                  <a:t>X 100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1044F25-1BD9-9199-D429-A811C4A26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11047"/>
                <a:ext cx="5763566" cy="21804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7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45FE2-0CDE-8930-284F-FF07306D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수익률의 표준편차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0B1AC-BAC1-CF02-9511-1F1898AE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3381"/>
          </a:xfrm>
        </p:spPr>
        <p:txBody>
          <a:bodyPr/>
          <a:lstStyle/>
          <a:p>
            <a:r>
              <a:rPr lang="ko-KR" altLang="en-US" dirty="0"/>
              <a:t>수익률의 표준편차</a:t>
            </a:r>
            <a:r>
              <a:rPr lang="en-US" altLang="ko-KR" dirty="0"/>
              <a:t>: </a:t>
            </a:r>
            <a:r>
              <a:rPr lang="ko-KR" altLang="en-US" dirty="0"/>
              <a:t>자산 가격이 평균값에서 벗어나는 정도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리스크를 측정하는 방법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50B746-777B-025F-130A-EF4ED88E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82" y="2891235"/>
            <a:ext cx="4281488" cy="320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EF03DD3-6BC0-18E0-F538-1A1E7E4598D9}"/>
              </a:ext>
            </a:extLst>
          </p:cNvPr>
          <p:cNvSpPr txBox="1">
            <a:spLocks/>
          </p:cNvSpPr>
          <p:nvPr/>
        </p:nvSpPr>
        <p:spPr>
          <a:xfrm>
            <a:off x="5626052" y="3696929"/>
            <a:ext cx="5727748" cy="248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예상 수익률</a:t>
            </a:r>
            <a:r>
              <a:rPr lang="en-US" altLang="ko-KR" sz="2400" dirty="0"/>
              <a:t>: </a:t>
            </a:r>
            <a:r>
              <a:rPr lang="ko-KR" altLang="en-US" sz="2400" dirty="0"/>
              <a:t>평균값인 </a:t>
            </a:r>
            <a:r>
              <a:rPr lang="el-GR" altLang="ko-KR" sz="3200" b="1" i="0" dirty="0">
                <a:effectLst/>
                <a:latin typeface="Apple SD Gothic Neo"/>
              </a:rPr>
              <a:t>μ</a:t>
            </a:r>
            <a:r>
              <a:rPr lang="en-US" altLang="ko-KR" sz="2400" i="0" dirty="0">
                <a:effectLst/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뮤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/>
              <a:t>로 나타냄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리스크</a:t>
            </a:r>
            <a:r>
              <a:rPr lang="en-US" altLang="ko-KR" sz="2400" dirty="0"/>
              <a:t>: </a:t>
            </a:r>
            <a:r>
              <a:rPr lang="ko-KR" altLang="en-US" sz="2400" dirty="0"/>
              <a:t>표준편차인 </a:t>
            </a:r>
            <a:r>
              <a:rPr lang="el-GR" altLang="ko-KR" sz="3200" b="1" i="0" dirty="0">
                <a:effectLst/>
                <a:latin typeface="Apple SD Gothic Neo"/>
              </a:rPr>
              <a:t>σ</a:t>
            </a:r>
            <a:r>
              <a:rPr lang="en-US" altLang="ko-KR" sz="2400" dirty="0"/>
              <a:t>(</a:t>
            </a:r>
            <a:r>
              <a:rPr lang="ko-KR" altLang="en-US" sz="2400" dirty="0"/>
              <a:t>시그마</a:t>
            </a:r>
            <a:r>
              <a:rPr lang="en-US" altLang="ko-KR" sz="2400" dirty="0"/>
              <a:t>)</a:t>
            </a:r>
            <a:r>
              <a:rPr lang="ko-KR" altLang="en-US" sz="2400" dirty="0"/>
              <a:t>로 나타냄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분산을 이용하면 흩어진 정도를 더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정확하게 나타낼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207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CDC27-FAE7-15F6-E2E6-D54FECCD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효율적 </a:t>
            </a:r>
            <a:r>
              <a:rPr lang="ko-KR" altLang="en-US" dirty="0" err="1"/>
              <a:t>투자선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5BC3D-4190-5A41-DAE5-60AC8657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 </a:t>
            </a:r>
            <a:r>
              <a:rPr lang="ko-KR" altLang="en-US" dirty="0" err="1"/>
              <a:t>투자선</a:t>
            </a:r>
            <a:r>
              <a:rPr lang="en-US" altLang="ko-KR" dirty="0"/>
              <a:t>: </a:t>
            </a:r>
            <a:r>
              <a:rPr lang="ko-KR" altLang="en-US" dirty="0"/>
              <a:t>투자자가 인내할 수 있는 리스크 수준에서 최상의 기대수익률을 제공하는 포트폴리오들의 집합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2" name="Picture 4" descr="효율적 투자선 Efficient Frontier : 네이버 블로그">
            <a:extLst>
              <a:ext uri="{FF2B5EF4-FFF2-40B4-BE49-F238E27FC236}">
                <a16:creationId xmlns:a16="http://schemas.microsoft.com/office/drawing/2014/main" id="{F5FC7E4D-BED1-990F-1168-4F272DBDB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" t="10641" r="4195" b="2472"/>
          <a:stretch/>
        </p:blipFill>
        <p:spPr bwMode="auto">
          <a:xfrm>
            <a:off x="294966" y="2871019"/>
            <a:ext cx="5344023" cy="34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CE2A009-1DB4-FF6C-C960-4563C63B7E7C}"/>
              </a:ext>
            </a:extLst>
          </p:cNvPr>
          <p:cNvSpPr txBox="1">
            <a:spLocks/>
          </p:cNvSpPr>
          <p:nvPr/>
        </p:nvSpPr>
        <p:spPr>
          <a:xfrm>
            <a:off x="5852194" y="3106583"/>
            <a:ext cx="5727748" cy="307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X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리스크</a:t>
            </a:r>
            <a:r>
              <a:rPr lang="en-US" altLang="ko-KR" sz="2400" dirty="0"/>
              <a:t>(</a:t>
            </a:r>
            <a:r>
              <a:rPr lang="ko-KR" altLang="en-US" sz="2400" dirty="0"/>
              <a:t>표준편차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Y</a:t>
            </a:r>
            <a:r>
              <a:rPr lang="ko-KR" altLang="en-US" sz="2400" dirty="0"/>
              <a:t>축</a:t>
            </a:r>
            <a:r>
              <a:rPr lang="en-US" altLang="ko-KR" sz="2400" dirty="0"/>
              <a:t>: </a:t>
            </a:r>
            <a:r>
              <a:rPr lang="ko-KR" altLang="en-US" sz="2400" dirty="0"/>
              <a:t>예상 수익률</a:t>
            </a:r>
            <a:r>
              <a:rPr lang="en-US" altLang="ko-KR" sz="2400" dirty="0"/>
              <a:t>(</a:t>
            </a:r>
            <a:r>
              <a:rPr lang="ko-KR" altLang="en-US" sz="2400" dirty="0"/>
              <a:t>평균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그래프</a:t>
            </a:r>
            <a:r>
              <a:rPr lang="en-US" altLang="ko-KR" sz="2400" dirty="0"/>
              <a:t>: </a:t>
            </a:r>
            <a:r>
              <a:rPr lang="ko-KR" altLang="en-US" sz="2400" dirty="0"/>
              <a:t>효율적 </a:t>
            </a:r>
            <a:r>
              <a:rPr lang="ko-KR" altLang="en-US" sz="2400" dirty="0" err="1"/>
              <a:t>투자선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점들</a:t>
            </a:r>
            <a:r>
              <a:rPr lang="en-US" altLang="ko-KR" sz="2400" dirty="0"/>
              <a:t>: </a:t>
            </a:r>
            <a:r>
              <a:rPr lang="ko-KR" altLang="en-US" sz="2400" dirty="0"/>
              <a:t>개별 포트폴리오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효율적 </a:t>
            </a:r>
            <a:r>
              <a:rPr lang="ko-KR" altLang="en-US" sz="2400" dirty="0" err="1"/>
              <a:t>투자선</a:t>
            </a:r>
            <a:r>
              <a:rPr lang="ko-KR" altLang="en-US" sz="2400" dirty="0"/>
              <a:t> 위에 위치한 포트폴리오는 주어진 리스크에서 최대 수익을 냄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5244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F94F5-85B7-3A45-B5BF-8ACC8F9E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샤프 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884FB-4ACA-6D81-7CEE-69290AEB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0" dirty="0">
                <a:effectLst/>
                <a:latin typeface="+mn-ea"/>
              </a:rPr>
              <a:t>샤프 지수</a:t>
            </a:r>
            <a:r>
              <a:rPr lang="en-US" altLang="ko-KR" i="0" dirty="0">
                <a:effectLst/>
                <a:latin typeface="+mn-ea"/>
              </a:rPr>
              <a:t>: </a:t>
            </a:r>
            <a:r>
              <a:rPr lang="ko-KR" altLang="en-US" i="0" dirty="0">
                <a:effectLst/>
                <a:latin typeface="+mn-ea"/>
              </a:rPr>
              <a:t>초과수익을 얼마나 얻을 수 있는가를 나타내는 </a:t>
            </a:r>
            <a:endParaRPr lang="en-US" altLang="ko-KR" i="0" dirty="0">
              <a:effectLst/>
              <a:latin typeface="+mn-ea"/>
            </a:endParaRPr>
          </a:p>
          <a:p>
            <a:pPr marL="0" indent="0">
              <a:buNone/>
            </a:pPr>
            <a:r>
              <a:rPr lang="en-US" altLang="ko-KR" i="0" dirty="0">
                <a:effectLst/>
                <a:latin typeface="+mn-ea"/>
              </a:rPr>
              <a:t>"</a:t>
            </a:r>
            <a:r>
              <a:rPr lang="ko-KR" altLang="en-US" i="0" dirty="0">
                <a:effectLst/>
                <a:latin typeface="+mn-ea"/>
              </a:rPr>
              <a:t>초과수익률</a:t>
            </a:r>
            <a:r>
              <a:rPr lang="en-US" altLang="ko-KR" i="0" dirty="0">
                <a:effectLst/>
                <a:latin typeface="+mn-ea"/>
              </a:rPr>
              <a:t>"</a:t>
            </a:r>
            <a:r>
              <a:rPr lang="ko-KR" altLang="en-US" i="0" dirty="0">
                <a:effectLst/>
                <a:latin typeface="+mn-ea"/>
              </a:rPr>
              <a:t>에 관한 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샤프 지수가 높을수록 위험에 대한 보상이 더 큼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3D4A80F-10CE-4B40-1840-38433AA2F050}"/>
                  </a:ext>
                </a:extLst>
              </p:cNvPr>
              <p:cNvSpPr/>
              <p:nvPr/>
            </p:nvSpPr>
            <p:spPr>
              <a:xfrm>
                <a:off x="838200" y="3180300"/>
                <a:ext cx="5751871" cy="16419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샤</m:t>
                      </m:r>
                      <m:r>
                        <a:rPr lang="ko-KR" altLang="en-US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프</m:t>
                      </m:r>
                      <m:r>
                        <a:rPr lang="en-US" altLang="ko-KR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지</m:t>
                      </m:r>
                      <m:r>
                        <a:rPr lang="ko-KR" altLang="en-US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포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트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폴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리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오</m:t>
                          </m:r>
                          <m:r>
                            <a:rPr lang="en-US" altLang="ko-KR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예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상</m:t>
                          </m:r>
                          <m:r>
                            <a:rPr lang="en-US" altLang="ko-KR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익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률</m:t>
                          </m:r>
                          <m:r>
                            <a:rPr lang="en-US" altLang="ko-KR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무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위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험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률</m:t>
                          </m:r>
                        </m:num>
                        <m:den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익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률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표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준</m:t>
                          </m:r>
                          <m:r>
                            <a:rPr lang="ko-KR" altLang="en-US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편</m:t>
                          </m:r>
                          <m:r>
                            <a:rPr lang="ko-KR" altLang="en-US" sz="20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차</m:t>
                          </m:r>
                        </m:den>
                      </m:f>
                    </m:oMath>
                  </m:oMathPara>
                </a14:m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3D4A80F-10CE-4B40-1840-38433AA2F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0300"/>
                <a:ext cx="5751871" cy="1641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00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52B2-369C-B275-4F06-382C63E4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</a:t>
            </a:r>
            <a:r>
              <a:rPr lang="ko-KR" altLang="en-US" dirty="0"/>
              <a:t> 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6BCC3-0723-C1E9-160E-6ED8A700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볼린저</a:t>
            </a:r>
            <a:r>
              <a:rPr lang="ko-KR" altLang="en-US" dirty="0"/>
              <a:t> 밴드</a:t>
            </a:r>
            <a:r>
              <a:rPr lang="en-US" altLang="ko-KR" dirty="0"/>
              <a:t>: </a:t>
            </a:r>
            <a:r>
              <a:rPr lang="ko-KR" altLang="en-US" dirty="0"/>
              <a:t>주가의 </a:t>
            </a:r>
            <a:r>
              <a:rPr lang="en-US" altLang="ko-KR" dirty="0"/>
              <a:t>20</a:t>
            </a:r>
            <a:r>
              <a:rPr lang="ko-KR" altLang="en-US" dirty="0"/>
              <a:t>일 이동 평균선을 기준으로</a:t>
            </a:r>
            <a:r>
              <a:rPr lang="en-US" altLang="ko-KR" dirty="0"/>
              <a:t>, </a:t>
            </a:r>
            <a:r>
              <a:rPr lang="ko-KR" altLang="en-US" dirty="0"/>
              <a:t>상대적인 고점을 나타내는 상단 밴드와 상대적인 저점을 나타내는 하단 밴드로 구성됨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밴드폭과 주가 변동성은 비례함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6CA5D0-4FDF-DD4C-B319-6E4CDE906561}"/>
              </a:ext>
            </a:extLst>
          </p:cNvPr>
          <p:cNvSpPr/>
          <p:nvPr/>
        </p:nvSpPr>
        <p:spPr>
          <a:xfrm>
            <a:off x="1654278" y="4175407"/>
            <a:ext cx="7910052" cy="21364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표준 </a:t>
            </a:r>
            <a:r>
              <a:rPr lang="ko-KR" altLang="en-US" sz="2400" dirty="0" err="1">
                <a:solidFill>
                  <a:schemeClr val="tx1"/>
                </a:solidFill>
              </a:rPr>
              <a:t>볼린저</a:t>
            </a:r>
            <a:r>
              <a:rPr lang="ko-KR" altLang="en-US" sz="2400" dirty="0">
                <a:solidFill>
                  <a:schemeClr val="tx1"/>
                </a:solidFill>
              </a:rPr>
              <a:t> 밴드 공식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상단 </a:t>
            </a:r>
            <a:r>
              <a:rPr lang="ko-KR" altLang="en-US" sz="2400" dirty="0" err="1">
                <a:solidFill>
                  <a:schemeClr val="tx1"/>
                </a:solidFill>
              </a:rPr>
              <a:t>볼린저</a:t>
            </a:r>
            <a:r>
              <a:rPr lang="ko-KR" altLang="en-US" sz="2400" dirty="0">
                <a:solidFill>
                  <a:schemeClr val="tx1"/>
                </a:solidFill>
              </a:rPr>
              <a:t> 밴드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중간 </a:t>
            </a:r>
            <a:r>
              <a:rPr lang="ko-KR" altLang="en-US" sz="2400" dirty="0" err="1">
                <a:solidFill>
                  <a:schemeClr val="tx1"/>
                </a:solidFill>
              </a:rPr>
              <a:t>볼린저</a:t>
            </a:r>
            <a:r>
              <a:rPr lang="ko-KR" altLang="en-US" sz="2400" dirty="0">
                <a:solidFill>
                  <a:schemeClr val="tx1"/>
                </a:solidFill>
              </a:rPr>
              <a:t> 밴드 </a:t>
            </a:r>
            <a:r>
              <a:rPr lang="en-US" altLang="ko-KR" sz="2400" dirty="0">
                <a:solidFill>
                  <a:schemeClr val="tx1"/>
                </a:solidFill>
              </a:rPr>
              <a:t>+ (2 X </a:t>
            </a:r>
            <a:r>
              <a:rPr lang="ko-KR" altLang="en-US" sz="2400" dirty="0">
                <a:solidFill>
                  <a:schemeClr val="tx1"/>
                </a:solidFill>
              </a:rPr>
              <a:t>표준편차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중간 </a:t>
            </a:r>
            <a:r>
              <a:rPr lang="ko-KR" altLang="en-US" sz="2400" dirty="0" err="1">
                <a:solidFill>
                  <a:schemeClr val="tx1"/>
                </a:solidFill>
              </a:rPr>
              <a:t>볼린저</a:t>
            </a:r>
            <a:r>
              <a:rPr lang="ko-KR" altLang="en-US" sz="2400" dirty="0">
                <a:solidFill>
                  <a:schemeClr val="tx1"/>
                </a:solidFill>
              </a:rPr>
              <a:t> 밴드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종가의 </a:t>
            </a:r>
            <a:r>
              <a:rPr lang="en-US" altLang="ko-KR" sz="2400" dirty="0">
                <a:solidFill>
                  <a:schemeClr val="tx1"/>
                </a:solidFill>
              </a:rPr>
              <a:t>20</a:t>
            </a:r>
            <a:r>
              <a:rPr lang="ko-KR" altLang="en-US" sz="2400" dirty="0">
                <a:solidFill>
                  <a:schemeClr val="tx1"/>
                </a:solidFill>
              </a:rPr>
              <a:t>일 이동평균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/>
                </a:solidFill>
              </a:rPr>
              <a:t>하단 </a:t>
            </a:r>
            <a:r>
              <a:rPr lang="ko-KR" altLang="en-US" sz="2400" dirty="0" err="1">
                <a:solidFill>
                  <a:schemeClr val="tx1"/>
                </a:solidFill>
              </a:rPr>
              <a:t>볼린저</a:t>
            </a:r>
            <a:r>
              <a:rPr lang="ko-KR" altLang="en-US" sz="2400" dirty="0">
                <a:solidFill>
                  <a:schemeClr val="tx1"/>
                </a:solidFill>
              </a:rPr>
              <a:t> 밴드</a:t>
            </a:r>
            <a:r>
              <a:rPr lang="en-US" altLang="ko-KR" sz="2400" dirty="0">
                <a:solidFill>
                  <a:schemeClr val="tx1"/>
                </a:solidFill>
              </a:rPr>
              <a:t>: </a:t>
            </a:r>
            <a:r>
              <a:rPr lang="ko-KR" altLang="en-US" sz="2400" dirty="0">
                <a:solidFill>
                  <a:schemeClr val="tx1"/>
                </a:solidFill>
              </a:rPr>
              <a:t>중간 </a:t>
            </a:r>
            <a:r>
              <a:rPr lang="ko-KR" altLang="en-US" sz="2400" dirty="0" err="1">
                <a:solidFill>
                  <a:schemeClr val="tx1"/>
                </a:solidFill>
              </a:rPr>
              <a:t>볼린저</a:t>
            </a:r>
            <a:r>
              <a:rPr lang="ko-KR" altLang="en-US" sz="2400" dirty="0">
                <a:solidFill>
                  <a:schemeClr val="tx1"/>
                </a:solidFill>
              </a:rPr>
              <a:t> 밴드 </a:t>
            </a:r>
            <a:r>
              <a:rPr lang="en-US" altLang="ko-KR" sz="2400" dirty="0">
                <a:solidFill>
                  <a:schemeClr val="tx1"/>
                </a:solidFill>
              </a:rPr>
              <a:t>– (2 X </a:t>
            </a:r>
            <a:r>
              <a:rPr lang="ko-KR" altLang="en-US" sz="2400" dirty="0">
                <a:solidFill>
                  <a:schemeClr val="tx1"/>
                </a:solidFill>
              </a:rPr>
              <a:t>표준편차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52B2-369C-B275-4F06-382C63E4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</a:t>
            </a:r>
            <a:r>
              <a:rPr lang="ko-KR" altLang="en-US" dirty="0"/>
              <a:t> 밴드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648A9A-A826-545C-5A49-F9B3EE6DB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90" y="1424397"/>
            <a:ext cx="10262419" cy="529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9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6F56-478D-8AF7-D854-37BDF05E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볼린저</a:t>
            </a:r>
            <a:r>
              <a:rPr lang="ko-KR" altLang="en-US" dirty="0"/>
              <a:t> 밴드 지표</a:t>
            </a:r>
            <a:r>
              <a:rPr lang="en-US" altLang="ko-KR" dirty="0"/>
              <a:t>: %b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B8B3B-C6F3-754B-5E46-3644C3ED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%b: </a:t>
            </a:r>
            <a:r>
              <a:rPr lang="ko-KR" altLang="en-US" dirty="0"/>
              <a:t>주가가 </a:t>
            </a:r>
            <a:r>
              <a:rPr lang="ko-KR" altLang="en-US" dirty="0" err="1"/>
              <a:t>볼린저</a:t>
            </a:r>
            <a:r>
              <a:rPr lang="ko-KR" altLang="en-US" dirty="0"/>
              <a:t> 밴드 어디에 위치하는지를 나타내는 지표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종가가 상단 밴드보다 위에 있으면 </a:t>
            </a:r>
            <a:r>
              <a:rPr lang="en-US" altLang="ko-KR" dirty="0"/>
              <a:t>1.0</a:t>
            </a:r>
            <a:r>
              <a:rPr lang="ko-KR" altLang="en-US" dirty="0"/>
              <a:t>을 넘게 되고</a:t>
            </a:r>
            <a:r>
              <a:rPr lang="en-US" altLang="ko-KR" dirty="0"/>
              <a:t>, </a:t>
            </a:r>
            <a:r>
              <a:rPr lang="ko-KR" altLang="en-US" dirty="0"/>
              <a:t>하단 밴드보다 아래에 있으면 </a:t>
            </a:r>
            <a:r>
              <a:rPr lang="en-US" altLang="ko-KR" dirty="0"/>
              <a:t>0</a:t>
            </a:r>
            <a:r>
              <a:rPr lang="ko-KR" altLang="en-US" dirty="0"/>
              <a:t>보다 작은 수가 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D7B0B9-53F0-4C6B-4A31-27F6382D4F7C}"/>
                  </a:ext>
                </a:extLst>
              </p:cNvPr>
              <p:cNvSpPr/>
              <p:nvPr/>
            </p:nvSpPr>
            <p:spPr>
              <a:xfrm>
                <a:off x="1571730" y="2758731"/>
                <a:ext cx="6127847" cy="16419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m:t>%</m:t>
                      </m:r>
                      <m:r>
                        <m:rPr>
                          <m:nor/>
                        </m:rP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종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하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단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볼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린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저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밴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드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상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단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볼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린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저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밴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드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중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간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볼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린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저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밴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드</m:t>
                          </m:r>
                        </m:den>
                      </m:f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D7B0B9-53F0-4C6B-4A31-27F6382D4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30" y="2758731"/>
                <a:ext cx="6127847" cy="1641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60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978E8-BD7D-DE93-0732-70387749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볼린저</a:t>
            </a:r>
            <a:r>
              <a:rPr lang="ko-KR" altLang="en-US" sz="4000" dirty="0"/>
              <a:t> 밴드를 이용한 추세 추종 매매기법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6A226-E72B-4672-95B9-73F206F4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추세 추종</a:t>
            </a:r>
            <a:r>
              <a:rPr lang="en-US" altLang="ko-KR" dirty="0"/>
              <a:t>: </a:t>
            </a:r>
            <a:r>
              <a:rPr lang="ko-KR" altLang="en-US" dirty="0"/>
              <a:t>상승 추세에 매수하고 하락 추세에 매도하는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매수</a:t>
            </a:r>
            <a:r>
              <a:rPr lang="en-US" altLang="ko-KR" sz="2400" dirty="0"/>
              <a:t>: </a:t>
            </a:r>
            <a:r>
              <a:rPr lang="ko-KR" altLang="en-US" sz="2400" dirty="0"/>
              <a:t>주가가 상단 밴드에 접근하며</a:t>
            </a:r>
            <a:r>
              <a:rPr lang="en-US" altLang="ko-KR" sz="2400" dirty="0"/>
              <a:t>, </a:t>
            </a:r>
            <a:r>
              <a:rPr lang="ko-KR" altLang="en-US" sz="2400" dirty="0"/>
              <a:t>지표가 강세를 확증할 때만 매수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(%b</a:t>
            </a:r>
            <a:r>
              <a:rPr lang="ko-KR" altLang="en-US" sz="2400" dirty="0"/>
              <a:t>가 </a:t>
            </a:r>
            <a:r>
              <a:rPr lang="en-US" altLang="ko-KR" sz="2400" dirty="0"/>
              <a:t>0.8</a:t>
            </a:r>
            <a:r>
              <a:rPr lang="ko-KR" altLang="en-US" sz="2400" dirty="0"/>
              <a:t>보다 크고</a:t>
            </a:r>
            <a:r>
              <a:rPr lang="en-US" altLang="ko-KR" sz="2400" dirty="0"/>
              <a:t>, MFI</a:t>
            </a:r>
            <a:r>
              <a:rPr lang="ko-KR" altLang="en-US" sz="2400" dirty="0"/>
              <a:t>가 </a:t>
            </a:r>
            <a:r>
              <a:rPr lang="en-US" altLang="ko-KR" sz="2400" dirty="0"/>
              <a:t>80</a:t>
            </a:r>
            <a:r>
              <a:rPr lang="ko-KR" altLang="en-US" sz="2400" dirty="0"/>
              <a:t>보다 클 때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매도</a:t>
            </a:r>
            <a:r>
              <a:rPr lang="en-US" altLang="ko-KR" sz="2400" dirty="0"/>
              <a:t>: </a:t>
            </a:r>
            <a:r>
              <a:rPr lang="ko-KR" altLang="en-US" sz="2400" dirty="0"/>
              <a:t>주가가 하단 밴드에 접근하며</a:t>
            </a:r>
            <a:r>
              <a:rPr lang="en-US" altLang="ko-KR" sz="2400" dirty="0"/>
              <a:t>, </a:t>
            </a:r>
            <a:r>
              <a:rPr lang="ko-KR" altLang="en-US" sz="2400" dirty="0"/>
              <a:t>지표가 약세를 확증할 때만 매도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(%b</a:t>
            </a:r>
            <a:r>
              <a:rPr lang="ko-KR" altLang="en-US" sz="2400" dirty="0"/>
              <a:t>가 </a:t>
            </a:r>
            <a:r>
              <a:rPr lang="en-US" altLang="ko-KR" sz="2400" dirty="0"/>
              <a:t>0.2</a:t>
            </a:r>
            <a:r>
              <a:rPr lang="ko-KR" altLang="en-US" sz="2400" dirty="0"/>
              <a:t>보다 작고</a:t>
            </a:r>
            <a:r>
              <a:rPr lang="en-US" altLang="ko-KR" sz="2400" dirty="0"/>
              <a:t>, MFI</a:t>
            </a:r>
            <a:r>
              <a:rPr lang="ko-KR" altLang="en-US" sz="2400" dirty="0"/>
              <a:t>가 </a:t>
            </a:r>
            <a:r>
              <a:rPr lang="en-US" altLang="ko-KR" sz="2400" dirty="0"/>
              <a:t>20</a:t>
            </a:r>
            <a:r>
              <a:rPr lang="ko-KR" altLang="en-US" sz="2400" dirty="0"/>
              <a:t>보다 작을 때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07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1CAA5-E0D3-AF55-3EEC-FE5587A0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MFI (</a:t>
            </a:r>
            <a:r>
              <a:rPr lang="ko-KR" altLang="en-US" dirty="0"/>
              <a:t>현금흐름지표</a:t>
            </a:r>
            <a:r>
              <a:rPr lang="en-US" altLang="ko-KR" dirty="0"/>
              <a:t>, Money Flow Index)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AE648B-E691-EFC7-8B0C-DDE96DF57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중심 가격을 사용하면 트레이딩이 집중적으로 발생하는 주가 지점을 더 나타낼 수 있음</a:t>
                </a:r>
                <a:endParaRPr lang="en-US" altLang="ko-KR" dirty="0"/>
              </a:p>
              <a:p>
                <a:r>
                  <a:rPr lang="ko-KR" altLang="en-US" dirty="0"/>
                  <a:t>중심 가격</a:t>
                </a:r>
                <a:r>
                  <a:rPr lang="en-US" altLang="ko-KR" dirty="0"/>
                  <a:t>=(</a:t>
                </a:r>
                <a:r>
                  <a:rPr lang="ko-KR" altLang="en-US" dirty="0"/>
                  <a:t>일정기간의</a:t>
                </a:r>
                <a:r>
                  <a:rPr lang="en-US" altLang="ko-KR" dirty="0"/>
                  <a:t>)(</a:t>
                </a:r>
                <a:r>
                  <a:rPr lang="ko-KR" altLang="en-US" dirty="0"/>
                  <a:t>고가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저가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종가</a:t>
                </a:r>
                <a:r>
                  <a:rPr lang="en-US" altLang="ko-KR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800" dirty="0" smtClean="0">
                        <a:solidFill>
                          <a:sysClr val="windowText" lastClr="000000"/>
                        </a:solidFill>
                      </a:rPr>
                      <m:t>÷</m:t>
                    </m:r>
                  </m:oMath>
                </a14:m>
                <a:r>
                  <a:rPr lang="en-US" altLang="ko-KR" dirty="0"/>
                  <a:t>3</a:t>
                </a:r>
              </a:p>
              <a:p>
                <a:r>
                  <a:rPr lang="ko-KR" altLang="en-US" dirty="0"/>
                  <a:t>현금 흐름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중심 가격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거래량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다른 지표보다 </a:t>
                </a:r>
                <a:r>
                  <a:rPr lang="ko-KR" altLang="en-US" dirty="0" err="1"/>
                  <a:t>신뢰량이</a:t>
                </a:r>
                <a:r>
                  <a:rPr lang="ko-KR" altLang="en-US" dirty="0"/>
                  <a:t> 더 높음</a:t>
                </a: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AE648B-E691-EFC7-8B0C-DDE96DF57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9B07BC-E64B-FD51-58CF-A49AAEA07222}"/>
                  </a:ext>
                </a:extLst>
              </p:cNvPr>
              <p:cNvSpPr/>
              <p:nvPr/>
            </p:nvSpPr>
            <p:spPr>
              <a:xfrm>
                <a:off x="1019073" y="3878663"/>
                <a:ext cx="5401826" cy="114459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m:t>MFI</m:t>
                      </m:r>
                      <m:r>
                        <m:rPr>
                          <m:nor/>
                        </m:rPr>
                        <a:rPr lang="en-US" altLang="ko-KR" sz="2400" dirty="0" smtClean="0">
                          <a:solidFill>
                            <a:sysClr val="windowText" lastClr="000000"/>
                          </a:solidFill>
                        </a:rPr>
                        <m:t>=100-(100÷(1+</m:t>
                      </m:r>
                      <m:f>
                        <m:fPr>
                          <m:ctrlPr>
                            <a:rPr lang="en-US" altLang="ko-KR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긍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적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현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금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흐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름</m:t>
                          </m:r>
                        </m:num>
                        <m:den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부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정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적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현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금</m:t>
                          </m:r>
                          <m:r>
                            <a:rPr lang="en-US" altLang="ko-KR" sz="2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흐</m:t>
                          </m:r>
                          <m:r>
                            <a:rPr lang="ko-KR" altLang="en-US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름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ko-KR" sz="2400" dirty="0">
                          <a:solidFill>
                            <a:sysClr val="windowText" lastClr="000000"/>
                          </a:solidFill>
                        </a:rPr>
                        <m:t>))</m:t>
                      </m:r>
                    </m:oMath>
                  </m:oMathPara>
                </a14:m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B9B07BC-E64B-FD51-58CF-A49AAEA07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73" y="3878663"/>
                <a:ext cx="5401826" cy="1144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05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460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Apple SD Gothic Neo</vt:lpstr>
      <vt:lpstr>맑은 고딕</vt:lpstr>
      <vt:lpstr>Arial</vt:lpstr>
      <vt:lpstr>Cambria Math</vt:lpstr>
      <vt:lpstr>Office 테마</vt:lpstr>
      <vt:lpstr>6장. 트레이딩 전략과 구현</vt:lpstr>
      <vt:lpstr>수익률의 표준편차</vt:lpstr>
      <vt:lpstr>효율적 투자선</vt:lpstr>
      <vt:lpstr>샤프 지수</vt:lpstr>
      <vt:lpstr>볼린저 밴드</vt:lpstr>
      <vt:lpstr>볼린저 밴드</vt:lpstr>
      <vt:lpstr>볼린저 밴드 지표: %b</vt:lpstr>
      <vt:lpstr>볼린저 밴드를 이용한 추세 추종 매매기법</vt:lpstr>
      <vt:lpstr>MFI (현금흐름지표, Money Flow Index)</vt:lpstr>
      <vt:lpstr>볼린저 밴드를 이용한 추세 반전 매매기법</vt:lpstr>
      <vt:lpstr>일중 강도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6장. 트레이딩 전략과 구현</dc:title>
  <dc:creator>권효정</dc:creator>
  <cp:lastModifiedBy>권효정</cp:lastModifiedBy>
  <cp:revision>31</cp:revision>
  <dcterms:created xsi:type="dcterms:W3CDTF">2022-08-17T13:49:11Z</dcterms:created>
  <dcterms:modified xsi:type="dcterms:W3CDTF">2022-08-17T15:04:07Z</dcterms:modified>
</cp:coreProperties>
</file>