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9" r:id="rId3"/>
    <p:sldId id="270" r:id="rId4"/>
    <p:sldId id="257" r:id="rId5"/>
    <p:sldId id="258" r:id="rId6"/>
    <p:sldId id="261" r:id="rId7"/>
    <p:sldId id="264" r:id="rId8"/>
    <p:sldId id="262" r:id="rId9"/>
    <p:sldId id="263" r:id="rId10"/>
    <p:sldId id="265" r:id="rId11"/>
    <p:sldId id="266" r:id="rId12"/>
    <p:sldId id="267" r:id="rId13"/>
    <p:sldId id="268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nanditapore/healthcare-diabetes/dat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Analiza i klasyfikacja zestawu </a:t>
            </a:r>
            <a:r>
              <a:rPr lang="pl-PL" dirty="0" smtClean="0"/>
              <a:t>danych o diagnozie cukrzycy na podstawie wyników badań i określonych wskaźników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Autor: </a:t>
            </a:r>
            <a:r>
              <a:rPr lang="pl-PL" dirty="0" err="1" smtClean="0"/>
              <a:t>katarzyna</a:t>
            </a:r>
            <a:r>
              <a:rPr lang="pl-PL" dirty="0" smtClean="0"/>
              <a:t> </a:t>
            </a:r>
            <a:r>
              <a:rPr lang="pl-PL" dirty="0" smtClean="0"/>
              <a:t>Wójcik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3052911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WYBÓR MODELI DO KLASYFIKACJI</a:t>
            </a:r>
            <a:endParaRPr lang="pl-PL" dirty="0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dirty="0" smtClean="0"/>
              <a:t>Wybór modeli, które zostały wykorzystane do klasyfikacji, został dokonany na podstawie informacji znajdujących się w dokumentacji pakietu </a:t>
            </a:r>
            <a:r>
              <a:rPr lang="pl-PL" dirty="0" err="1" smtClean="0"/>
              <a:t>scikit-learn</a:t>
            </a:r>
            <a:r>
              <a:rPr lang="pl-PL" dirty="0" smtClean="0"/>
              <a:t>. Do podjęcia decyzji została wykorzystana mapka modeli zgodnie z parametrami posiadanych danych i celu klasyfikacji.</a:t>
            </a:r>
            <a:endParaRPr lang="pl-PL" dirty="0"/>
          </a:p>
        </p:txBody>
      </p:sp>
      <p:pic>
        <p:nvPicPr>
          <p:cNvPr id="6" name="Obraz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739" y="2494813"/>
            <a:ext cx="5043878" cy="289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461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Model </a:t>
            </a:r>
            <a:r>
              <a:rPr lang="pl-PL" dirty="0" err="1" smtClean="0"/>
              <a:t>linearsvc</a:t>
            </a:r>
            <a:r>
              <a:rPr lang="pl-PL" dirty="0" smtClean="0"/>
              <a:t> </a:t>
            </a:r>
            <a:endParaRPr lang="pl-PL" dirty="0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l-PL" dirty="0" smtClean="0"/>
              <a:t>Parametry wykorzystane przy ostatecznej klasyfikacji - </a:t>
            </a:r>
            <a:r>
              <a:rPr lang="pl-PL" dirty="0" err="1" smtClean="0"/>
              <a:t>default</a:t>
            </a:r>
            <a:endParaRPr lang="pl-PL" dirty="0" smtClean="0"/>
          </a:p>
          <a:p>
            <a:r>
              <a:rPr lang="pl-PL" dirty="0" smtClean="0"/>
              <a:t>Najwyższa osiągnięta dokładność – 76,8%</a:t>
            </a:r>
          </a:p>
          <a:p>
            <a:r>
              <a:rPr lang="pl-PL" dirty="0" smtClean="0"/>
              <a:t>Dosyć duża liczba </a:t>
            </a:r>
            <a:r>
              <a:rPr lang="pl-PL" dirty="0" err="1" smtClean="0"/>
              <a:t>False</a:t>
            </a:r>
            <a:r>
              <a:rPr lang="pl-PL" dirty="0" smtClean="0"/>
              <a:t> </a:t>
            </a:r>
            <a:r>
              <a:rPr lang="pl-PL" dirty="0" err="1" smtClean="0"/>
              <a:t>Negatives</a:t>
            </a:r>
            <a:r>
              <a:rPr lang="pl-PL" dirty="0" smtClean="0"/>
              <a:t> – prawidłowo oznaczone wystąpienia cukrzycy na poziomie 53%</a:t>
            </a:r>
            <a:endParaRPr lang="pl-PL" dirty="0"/>
          </a:p>
        </p:txBody>
      </p:sp>
      <p:pic>
        <p:nvPicPr>
          <p:cNvPr id="6" name="Symbol zastępczy zawartości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665" y="2249488"/>
            <a:ext cx="4722282" cy="3541712"/>
          </a:xfrm>
        </p:spPr>
      </p:pic>
    </p:spTree>
    <p:extLst>
      <p:ext uri="{BB962C8B-B14F-4D97-AF65-F5344CB8AC3E}">
        <p14:creationId xmlns:p14="http://schemas.microsoft.com/office/powerpoint/2010/main" val="679659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 model k </a:t>
            </a:r>
            <a:r>
              <a:rPr lang="pl-PL" dirty="0" err="1" smtClean="0"/>
              <a:t>nearest</a:t>
            </a:r>
            <a:r>
              <a:rPr lang="pl-PL" dirty="0" smtClean="0"/>
              <a:t> </a:t>
            </a:r>
            <a:r>
              <a:rPr lang="pl-PL" dirty="0" err="1" smtClean="0"/>
              <a:t>neighbors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l-PL" dirty="0" smtClean="0"/>
              <a:t>Parametry wykorzystane przy ostatecznej klasyfikacji - </a:t>
            </a:r>
            <a:r>
              <a:rPr lang="pl-PL" dirty="0" err="1" smtClean="0"/>
              <a:t>default</a:t>
            </a:r>
            <a:endParaRPr lang="pl-PL" dirty="0" smtClean="0"/>
          </a:p>
          <a:p>
            <a:r>
              <a:rPr lang="pl-PL" dirty="0" smtClean="0"/>
              <a:t>Lepszy ogólny wynik niż </a:t>
            </a:r>
            <a:r>
              <a:rPr lang="pl-PL" dirty="0" err="1" smtClean="0"/>
              <a:t>LinearSVC</a:t>
            </a:r>
            <a:endParaRPr lang="pl-PL" dirty="0" smtClean="0"/>
          </a:p>
          <a:p>
            <a:r>
              <a:rPr lang="pl-PL" dirty="0" smtClean="0"/>
              <a:t>Dokładność 84,5%</a:t>
            </a:r>
          </a:p>
          <a:p>
            <a:r>
              <a:rPr lang="pl-PL" dirty="0" smtClean="0"/>
              <a:t>Prawidłowo oznaczone wystąpienia cukrzycy na poziomie 76%</a:t>
            </a:r>
          </a:p>
          <a:p>
            <a:r>
              <a:rPr lang="pl-PL" dirty="0" smtClean="0"/>
              <a:t>Niewiele wyższa liczba </a:t>
            </a:r>
            <a:r>
              <a:rPr lang="pl-PL" dirty="0" err="1" smtClean="0"/>
              <a:t>False</a:t>
            </a:r>
            <a:r>
              <a:rPr lang="pl-PL" dirty="0" smtClean="0"/>
              <a:t> </a:t>
            </a:r>
            <a:r>
              <a:rPr lang="pl-PL" dirty="0" err="1" smtClean="0"/>
              <a:t>Positives</a:t>
            </a:r>
            <a:r>
              <a:rPr lang="pl-PL" dirty="0" smtClean="0"/>
              <a:t> – o 2 przypadki więcej niż </a:t>
            </a:r>
            <a:r>
              <a:rPr lang="pl-PL" dirty="0" err="1" smtClean="0"/>
              <a:t>LinearSVC</a:t>
            </a:r>
            <a:endParaRPr lang="pl-PL" dirty="0"/>
          </a:p>
        </p:txBody>
      </p:sp>
      <p:pic>
        <p:nvPicPr>
          <p:cNvPr id="5" name="Symbol zastępczy zawartości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665" y="2249488"/>
            <a:ext cx="4722282" cy="3541712"/>
          </a:xfrm>
        </p:spPr>
      </p:pic>
    </p:spTree>
    <p:extLst>
      <p:ext uri="{BB962C8B-B14F-4D97-AF65-F5344CB8AC3E}">
        <p14:creationId xmlns:p14="http://schemas.microsoft.com/office/powerpoint/2010/main" val="3653952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Model Gradient </a:t>
            </a:r>
            <a:r>
              <a:rPr lang="pl-PL" dirty="0" err="1" smtClean="0"/>
              <a:t>boosting</a:t>
            </a:r>
            <a:r>
              <a:rPr lang="pl-PL" dirty="0" smtClean="0"/>
              <a:t> </a:t>
            </a:r>
            <a:r>
              <a:rPr lang="pl-PL" dirty="0" err="1" smtClean="0"/>
              <a:t>classifier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l-PL" dirty="0" smtClean="0"/>
              <a:t>Najlepszy wynik ze wszystkich trzech modeli</a:t>
            </a:r>
          </a:p>
          <a:p>
            <a:r>
              <a:rPr lang="pl-PL" dirty="0" smtClean="0"/>
              <a:t>Przy parametrach </a:t>
            </a:r>
            <a:r>
              <a:rPr lang="pl-PL" dirty="0" err="1" smtClean="0"/>
              <a:t>random_state</a:t>
            </a:r>
            <a:r>
              <a:rPr lang="pl-PL" dirty="0" smtClean="0"/>
              <a:t> = 42 i </a:t>
            </a:r>
            <a:r>
              <a:rPr lang="pl-PL" dirty="0" err="1" smtClean="0"/>
              <a:t>max_depth</a:t>
            </a:r>
            <a:r>
              <a:rPr lang="pl-PL" dirty="0" smtClean="0"/>
              <a:t> = 5 dokładność na poziomie 99%</a:t>
            </a:r>
          </a:p>
          <a:p>
            <a:r>
              <a:rPr lang="pl-PL" dirty="0" smtClean="0"/>
              <a:t>Jedyne błędnie sklasyfikowane przypadki to 5 </a:t>
            </a:r>
            <a:r>
              <a:rPr lang="pl-PL" dirty="0" err="1" smtClean="0"/>
              <a:t>False</a:t>
            </a:r>
            <a:r>
              <a:rPr lang="pl-PL" dirty="0" smtClean="0"/>
              <a:t> </a:t>
            </a:r>
            <a:r>
              <a:rPr lang="pl-PL" dirty="0" err="1" smtClean="0"/>
              <a:t>Negatives</a:t>
            </a:r>
            <a:endParaRPr lang="pl-PL" dirty="0"/>
          </a:p>
        </p:txBody>
      </p:sp>
      <p:pic>
        <p:nvPicPr>
          <p:cNvPr id="5" name="Symbol zastępczy zawartości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665" y="2249488"/>
            <a:ext cx="4722282" cy="3541712"/>
          </a:xfrm>
        </p:spPr>
      </p:pic>
    </p:spTree>
    <p:extLst>
      <p:ext uri="{BB962C8B-B14F-4D97-AF65-F5344CB8AC3E}">
        <p14:creationId xmlns:p14="http://schemas.microsoft.com/office/powerpoint/2010/main" val="35705401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Dziękuję za uwagę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16279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dane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dirty="0" smtClean="0"/>
              <a:t>Zestaw danych: Healthcare </a:t>
            </a:r>
            <a:r>
              <a:rPr lang="pl-PL" dirty="0" err="1" smtClean="0"/>
              <a:t>Diabetes</a:t>
            </a:r>
            <a:r>
              <a:rPr lang="pl-PL" dirty="0" smtClean="0"/>
              <a:t> </a:t>
            </a:r>
            <a:r>
              <a:rPr lang="pl-PL" dirty="0" err="1" smtClean="0"/>
              <a:t>Dataset</a:t>
            </a:r>
            <a:r>
              <a:rPr lang="pl-PL" dirty="0" smtClean="0"/>
              <a:t> (link w slajdzie 5)</a:t>
            </a:r>
            <a:endParaRPr lang="pl-PL" dirty="0"/>
          </a:p>
          <a:p>
            <a:r>
              <a:rPr lang="pl-PL" dirty="0" smtClean="0"/>
              <a:t>10 kolumn: Id przypadku, 8 parametrów, diagnoza</a:t>
            </a:r>
          </a:p>
          <a:p>
            <a:r>
              <a:rPr lang="pl-PL" dirty="0" smtClean="0"/>
              <a:t>Wszystkie kolumny zawierają dane numeryczne</a:t>
            </a:r>
          </a:p>
          <a:p>
            <a:r>
              <a:rPr lang="pl-PL" dirty="0" smtClean="0"/>
              <a:t>Parametry: </a:t>
            </a:r>
            <a:r>
              <a:rPr lang="pl-PL" dirty="0" err="1" smtClean="0"/>
              <a:t>Pregnancies</a:t>
            </a:r>
            <a:r>
              <a:rPr lang="pl-PL" dirty="0" smtClean="0"/>
              <a:t>, </a:t>
            </a:r>
            <a:r>
              <a:rPr lang="pl-PL" dirty="0" err="1" smtClean="0"/>
              <a:t>Glucose</a:t>
            </a:r>
            <a:r>
              <a:rPr lang="pl-PL" dirty="0" smtClean="0"/>
              <a:t>, </a:t>
            </a:r>
            <a:r>
              <a:rPr lang="pl-PL" dirty="0" err="1" smtClean="0"/>
              <a:t>BloodPressure</a:t>
            </a:r>
            <a:r>
              <a:rPr lang="pl-PL" dirty="0" smtClean="0"/>
              <a:t>, </a:t>
            </a:r>
            <a:r>
              <a:rPr lang="pl-PL" dirty="0" err="1" smtClean="0"/>
              <a:t>SkinThickness</a:t>
            </a:r>
            <a:r>
              <a:rPr lang="pl-PL" dirty="0" smtClean="0"/>
              <a:t>, Insulin, BMI, </a:t>
            </a:r>
            <a:r>
              <a:rPr lang="pl-PL" dirty="0" err="1" smtClean="0"/>
              <a:t>DiabetesPedigreeFunction</a:t>
            </a:r>
            <a:r>
              <a:rPr lang="pl-PL" dirty="0" smtClean="0"/>
              <a:t>, Age</a:t>
            </a:r>
          </a:p>
          <a:p>
            <a:r>
              <a:rPr lang="pl-PL" dirty="0" smtClean="0"/>
              <a:t>2768 obserwacji</a:t>
            </a:r>
          </a:p>
          <a:p>
            <a:r>
              <a:rPr lang="pl-PL" dirty="0" smtClean="0"/>
              <a:t>Dane nie zawierają pustych komórek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97959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Opis programu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dirty="0" smtClean="0"/>
              <a:t>Celem programu jest wytrenowanie modeli sztucznej inteligencji do klasyfikacji przypadków i ocenienie skuteczności tych modeli. Modele te będą na podstawie wyników badań/parametrów określały, czy dana osoba jest chora na cukrzycę. Program ma również na celu nakreślenie i zapisanie do odpowiedniego folderu wykresów przedstawiających rozkład danych </a:t>
            </a:r>
            <a:r>
              <a:rPr lang="pl-PL" dirty="0"/>
              <a:t>ź</a:t>
            </a:r>
            <a:r>
              <a:rPr lang="pl-PL" dirty="0" smtClean="0"/>
              <a:t>ródłowych na klasy, rozkład wszystkich zawartych parametrów przy podziale na klasy (z uwzględnieniem możliwych obserwacji odstających) oraz wykresów macierzy błędu każdego z wykorzystanych modeli.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96335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WYMAGANIA </a:t>
            </a:r>
            <a:r>
              <a:rPr lang="pl-PL" dirty="0" err="1" smtClean="0"/>
              <a:t>FUNKCJOnalne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Podstawowa analiza danych z zestawu</a:t>
            </a:r>
          </a:p>
          <a:p>
            <a:r>
              <a:rPr lang="pl-PL" dirty="0" smtClean="0"/>
              <a:t>Wizualizacja danych za pomocą wykresów</a:t>
            </a:r>
          </a:p>
          <a:p>
            <a:r>
              <a:rPr lang="pl-PL" dirty="0" smtClean="0"/>
              <a:t>Podział danych na treningowe i testowe</a:t>
            </a:r>
          </a:p>
          <a:p>
            <a:r>
              <a:rPr lang="pl-PL" dirty="0" smtClean="0"/>
              <a:t>Trenowanie modelu SI na danych treningowych</a:t>
            </a:r>
          </a:p>
          <a:p>
            <a:r>
              <a:rPr lang="pl-PL" dirty="0" smtClean="0"/>
              <a:t>Ewaluacja modelu za pomocą danych testowych</a:t>
            </a:r>
          </a:p>
          <a:p>
            <a:r>
              <a:rPr lang="pl-PL" dirty="0" smtClean="0"/>
              <a:t>Wizualizacja wyników ewaluacji za pomocą wykresów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34949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Wymagania niefunkcjonalne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 smtClean="0"/>
              <a:t>Python</a:t>
            </a:r>
            <a:r>
              <a:rPr lang="pl-PL" dirty="0" smtClean="0"/>
              <a:t> 3.13.3 z zainstalowanymi bibliotekami: </a:t>
            </a:r>
            <a:r>
              <a:rPr lang="pl-PL" dirty="0" err="1" smtClean="0"/>
              <a:t>pandas</a:t>
            </a:r>
            <a:r>
              <a:rPr lang="pl-PL" dirty="0" smtClean="0"/>
              <a:t>, </a:t>
            </a:r>
            <a:r>
              <a:rPr lang="pl-PL" dirty="0" err="1" smtClean="0"/>
              <a:t>scikit-learn</a:t>
            </a:r>
            <a:r>
              <a:rPr lang="pl-PL" dirty="0" smtClean="0"/>
              <a:t>, </a:t>
            </a:r>
            <a:r>
              <a:rPr lang="pl-PL" dirty="0" err="1" smtClean="0"/>
              <a:t>matplotlib</a:t>
            </a:r>
            <a:r>
              <a:rPr lang="pl-PL" dirty="0" smtClean="0"/>
              <a:t>, </a:t>
            </a:r>
            <a:r>
              <a:rPr lang="pl-PL" dirty="0" err="1" smtClean="0"/>
              <a:t>seaborn</a:t>
            </a:r>
            <a:r>
              <a:rPr lang="pl-PL" dirty="0" smtClean="0"/>
              <a:t>, os</a:t>
            </a:r>
          </a:p>
          <a:p>
            <a:r>
              <a:rPr lang="pl-PL" dirty="0" smtClean="0"/>
              <a:t>Dane wejściowe w formacie .</a:t>
            </a:r>
            <a:r>
              <a:rPr lang="pl-PL" dirty="0" err="1" smtClean="0"/>
              <a:t>csv</a:t>
            </a:r>
            <a:r>
              <a:rPr lang="pl-PL" dirty="0" smtClean="0"/>
              <a:t> – pobrane z </a:t>
            </a:r>
            <a:r>
              <a:rPr lang="pl-PL" dirty="0" err="1" smtClean="0"/>
              <a:t>Kaggle</a:t>
            </a:r>
            <a:r>
              <a:rPr lang="pl-PL" dirty="0"/>
              <a:t> (</a:t>
            </a:r>
            <a:r>
              <a:rPr lang="pl-PL" dirty="0">
                <a:hlinkClick r:id="rId2"/>
              </a:rPr>
              <a:t>https://</a:t>
            </a:r>
            <a:r>
              <a:rPr lang="pl-PL" dirty="0" smtClean="0">
                <a:hlinkClick r:id="rId2"/>
              </a:rPr>
              <a:t>www.kaggle.com/datasets/nanditapore/healthcare-diabetes/data</a:t>
            </a:r>
            <a:r>
              <a:rPr lang="pl-PL" dirty="0" smtClean="0"/>
              <a:t>)</a:t>
            </a:r>
          </a:p>
          <a:p>
            <a:r>
              <a:rPr lang="pl-PL" dirty="0" smtClean="0"/>
              <a:t>Czysty i czytelny kod </a:t>
            </a:r>
            <a:r>
              <a:rPr lang="pl-PL" dirty="0" smtClean="0"/>
              <a:t>źródłowy</a:t>
            </a:r>
            <a:endParaRPr lang="pl-PL" dirty="0" smtClean="0"/>
          </a:p>
        </p:txBody>
      </p:sp>
    </p:spTree>
    <p:extLst>
      <p:ext uri="{BB962C8B-B14F-4D97-AF65-F5344CB8AC3E}">
        <p14:creationId xmlns:p14="http://schemas.microsoft.com/office/powerpoint/2010/main" val="779108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scenariusze</a:t>
            </a:r>
            <a:endParaRPr lang="pl-PL" dirty="0"/>
          </a:p>
        </p:txBody>
      </p:sp>
      <p:sp>
        <p:nvSpPr>
          <p:cNvPr id="8" name="Symbol zastępczy zawartości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AutoNum type="arabicPeriod"/>
            </a:pPr>
            <a:r>
              <a:rPr lang="pl-PL" dirty="0" smtClean="0"/>
              <a:t>Wykorzystanie </a:t>
            </a:r>
            <a:r>
              <a:rPr lang="pl-PL" dirty="0"/>
              <a:t>funkcji </a:t>
            </a:r>
            <a:r>
              <a:rPr lang="pl-PL" dirty="0" err="1"/>
              <a:t>read_csv</a:t>
            </a:r>
            <a:r>
              <a:rPr lang="pl-PL" dirty="0"/>
              <a:t>() </a:t>
            </a:r>
            <a:r>
              <a:rPr lang="pl-PL" dirty="0" smtClean="0"/>
              <a:t>z pakietu </a:t>
            </a:r>
            <a:r>
              <a:rPr lang="pl-PL" dirty="0" err="1" smtClean="0"/>
              <a:t>pandas</a:t>
            </a:r>
            <a:r>
              <a:rPr lang="pl-PL" dirty="0" smtClean="0"/>
              <a:t> </a:t>
            </a:r>
            <a:r>
              <a:rPr lang="pl-PL" dirty="0" smtClean="0"/>
              <a:t>w </a:t>
            </a:r>
            <a:r>
              <a:rPr lang="pl-PL" dirty="0" smtClean="0"/>
              <a:t>celu zaczytania danych do ramki danych.</a:t>
            </a:r>
          </a:p>
          <a:p>
            <a:pPr marL="457200" indent="-457200">
              <a:buAutoNum type="arabicPeriod"/>
            </a:pPr>
            <a:r>
              <a:rPr lang="pl-PL" dirty="0" smtClean="0"/>
              <a:t>Wykonanie kopii oryginalnej ramki danych, na której będą wykonywane wszystkie operacje.</a:t>
            </a:r>
          </a:p>
          <a:p>
            <a:pPr marL="457200" indent="-457200">
              <a:buAutoNum type="arabicPeriod"/>
            </a:pPr>
            <a:r>
              <a:rPr lang="pl-PL" dirty="0" smtClean="0"/>
              <a:t>Wstępna analiza danych, sprawdzenie, czy są brakujące wartości</a:t>
            </a:r>
          </a:p>
          <a:p>
            <a:pPr marL="457200" indent="-457200">
              <a:buAutoNum type="arabicPeriod"/>
            </a:pPr>
            <a:r>
              <a:rPr lang="pl-PL" dirty="0" smtClean="0"/>
              <a:t>Zapisanie do określonego folderu podstawowych informacji n/t danych (plik formatu .txt) oraz wykresów na podstawie tych danych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4753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scenariusze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pl-PL" dirty="0" smtClean="0"/>
              <a:t>5. </a:t>
            </a:r>
            <a:r>
              <a:rPr lang="pl-PL" dirty="0" smtClean="0"/>
              <a:t>Przetworzenie danych w celu ułatwienia trenowania modeli:</a:t>
            </a:r>
          </a:p>
          <a:p>
            <a:pPr lvl="1"/>
            <a:r>
              <a:rPr lang="pl-PL" dirty="0" smtClean="0"/>
              <a:t>„obcięcie” obserwacji odstających do wartości bardziej zgodnych z dystrybucją</a:t>
            </a:r>
          </a:p>
          <a:p>
            <a:pPr lvl="1"/>
            <a:r>
              <a:rPr lang="pl-PL" dirty="0"/>
              <a:t>p</a:t>
            </a:r>
            <a:r>
              <a:rPr lang="pl-PL" dirty="0" smtClean="0"/>
              <a:t>odział zestawu danych na zestawy </a:t>
            </a:r>
            <a:r>
              <a:rPr lang="pl-PL" dirty="0" err="1" smtClean="0"/>
              <a:t>x_train</a:t>
            </a:r>
            <a:r>
              <a:rPr lang="pl-PL" dirty="0" smtClean="0"/>
              <a:t>, </a:t>
            </a:r>
            <a:r>
              <a:rPr lang="pl-PL" dirty="0" err="1" smtClean="0"/>
              <a:t>y_train</a:t>
            </a:r>
            <a:r>
              <a:rPr lang="pl-PL" dirty="0" smtClean="0"/>
              <a:t> (wykorzystywane przy uczeniu modelu), </a:t>
            </a:r>
            <a:r>
              <a:rPr lang="pl-PL" dirty="0" err="1" smtClean="0"/>
              <a:t>x_test</a:t>
            </a:r>
            <a:r>
              <a:rPr lang="pl-PL" dirty="0" smtClean="0"/>
              <a:t>, </a:t>
            </a:r>
            <a:r>
              <a:rPr lang="pl-PL" dirty="0" err="1" smtClean="0"/>
              <a:t>y_test</a:t>
            </a:r>
            <a:r>
              <a:rPr lang="pl-PL" dirty="0" smtClean="0"/>
              <a:t> (wykorzystywane przy ocenie modelu) – za pomocą funkcji </a:t>
            </a:r>
            <a:r>
              <a:rPr lang="pl-PL" dirty="0" err="1" smtClean="0"/>
              <a:t>train_test_split</a:t>
            </a:r>
            <a:r>
              <a:rPr lang="pl-PL" dirty="0" smtClean="0"/>
              <a:t>() z biblioteki </a:t>
            </a:r>
            <a:r>
              <a:rPr lang="pl-PL" dirty="0" err="1" smtClean="0"/>
              <a:t>scikit-learn</a:t>
            </a:r>
            <a:endParaRPr lang="pl-PL" dirty="0"/>
          </a:p>
          <a:p>
            <a:pPr lvl="1"/>
            <a:r>
              <a:rPr lang="pl-PL" dirty="0"/>
              <a:t>s</a:t>
            </a:r>
            <a:r>
              <a:rPr lang="pl-PL" dirty="0" smtClean="0"/>
              <a:t>kalowanie danych przy użyciu modelu klasy </a:t>
            </a:r>
            <a:r>
              <a:rPr lang="pl-PL" dirty="0" err="1" smtClean="0"/>
              <a:t>StandardScaler</a:t>
            </a:r>
            <a:r>
              <a:rPr lang="pl-PL" dirty="0"/>
              <a:t> </a:t>
            </a:r>
            <a:r>
              <a:rPr lang="pl-PL" dirty="0" smtClean="0"/>
              <a:t>z biblioteki </a:t>
            </a:r>
            <a:r>
              <a:rPr lang="pl-PL" dirty="0" err="1" smtClean="0"/>
              <a:t>scikit-learn</a:t>
            </a:r>
            <a:endParaRPr lang="pl-PL" dirty="0" smtClean="0"/>
          </a:p>
          <a:p>
            <a:pPr marL="0" indent="0">
              <a:buNone/>
            </a:pPr>
            <a:r>
              <a:rPr lang="pl-PL" dirty="0"/>
              <a:t>6. Wytrenowanie modeli i wywołanie funkcji </a:t>
            </a:r>
            <a:r>
              <a:rPr lang="pl-PL" dirty="0" err="1"/>
              <a:t>evaluate</a:t>
            </a:r>
            <a:r>
              <a:rPr lang="pl-PL" dirty="0"/>
              <a:t>() w celu oceny skuteczności </a:t>
            </a:r>
            <a:r>
              <a:rPr lang="pl-PL" dirty="0" smtClean="0"/>
              <a:t>modelu</a:t>
            </a:r>
            <a:endParaRPr lang="pl-PL" dirty="0"/>
          </a:p>
          <a:p>
            <a:pPr marL="0" indent="0">
              <a:buNone/>
            </a:pPr>
            <a:r>
              <a:rPr lang="pl-PL" dirty="0"/>
              <a:t>7. Zapisanie w określonym folderze pliku </a:t>
            </a:r>
            <a:r>
              <a:rPr lang="pl-PL" dirty="0" smtClean="0"/>
              <a:t>.txt </a:t>
            </a:r>
            <a:r>
              <a:rPr lang="pl-PL" dirty="0"/>
              <a:t>z oceną modelu i wykresu macierzy </a:t>
            </a:r>
            <a:r>
              <a:rPr lang="pl-PL" dirty="0" smtClean="0"/>
              <a:t>błędu</a:t>
            </a:r>
            <a:endParaRPr lang="pl-PL" dirty="0" smtClean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92073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Wykresy wstępnej analizy danych</a:t>
            </a:r>
            <a:endParaRPr lang="pl-PL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 smtClean="0"/>
              <a:t>Ilość przypadków należących do każdej klasy – z wykresu wynika, że osób badanych, które miały cukrzycę jest o ok. połowę mniej, niż osób, które nie miały cukrzycy (do wzięcia pod uwagę podczas podziału na zestawy </a:t>
            </a:r>
            <a:r>
              <a:rPr lang="pl-PL" dirty="0" err="1" smtClean="0"/>
              <a:t>treningow</a:t>
            </a:r>
            <a:r>
              <a:rPr lang="pl-PL" dirty="0" smtClean="0"/>
              <a:t> i testowy)</a:t>
            </a:r>
            <a:endParaRPr lang="pl-PL" dirty="0"/>
          </a:p>
        </p:txBody>
      </p:sp>
      <p:pic>
        <p:nvPicPr>
          <p:cNvPr id="8" name="Symbol zastępczy zawartości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665" y="2249488"/>
            <a:ext cx="4722282" cy="3541712"/>
          </a:xfrm>
        </p:spPr>
      </p:pic>
    </p:spTree>
    <p:extLst>
      <p:ext uri="{BB962C8B-B14F-4D97-AF65-F5344CB8AC3E}">
        <p14:creationId xmlns:p14="http://schemas.microsoft.com/office/powerpoint/2010/main" val="1377774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Wykresy ramka-wąsy każdej z kolumn w ramce danych 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690" y="1993008"/>
            <a:ext cx="6467706" cy="4619721"/>
          </a:xfrm>
        </p:spPr>
      </p:pic>
    </p:spTree>
    <p:extLst>
      <p:ext uri="{BB962C8B-B14F-4D97-AF65-F5344CB8AC3E}">
        <p14:creationId xmlns:p14="http://schemas.microsoft.com/office/powerpoint/2010/main" val="26382078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bwód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TM04033919[[fn=Obwód]]</Template>
  <TotalTime>319</TotalTime>
  <Words>577</Words>
  <Application>Microsoft Office PowerPoint</Application>
  <PresentationFormat>Panoramiczny</PresentationFormat>
  <Paragraphs>54</Paragraphs>
  <Slides>14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Tw Cen MT</vt:lpstr>
      <vt:lpstr>Obwód</vt:lpstr>
      <vt:lpstr>Analiza i klasyfikacja zestawu danych o diagnozie cukrzycy na podstawie wyników badań i określonych wskaźników</vt:lpstr>
      <vt:lpstr>dane</vt:lpstr>
      <vt:lpstr>Opis programu</vt:lpstr>
      <vt:lpstr>WYMAGANIA FUNKCJOnalne</vt:lpstr>
      <vt:lpstr>Wymagania niefunkcjonalne</vt:lpstr>
      <vt:lpstr>scenariusze</vt:lpstr>
      <vt:lpstr>scenariusze</vt:lpstr>
      <vt:lpstr>Wykresy wstępnej analizy danych</vt:lpstr>
      <vt:lpstr>Wykresy ramka-wąsy każdej z kolumn w ramce danych </vt:lpstr>
      <vt:lpstr>WYBÓR MODELI DO KLASYFIKACJI</vt:lpstr>
      <vt:lpstr>Model linearsvc </vt:lpstr>
      <vt:lpstr> model k nearest neighbors</vt:lpstr>
      <vt:lpstr>Model Gradient boosting classifier</vt:lpstr>
      <vt:lpstr>Dziękuję za uwagę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Analiza i klasyfikacja zestawu danych</dc:title>
  <dc:creator>RSM18</dc:creator>
  <cp:lastModifiedBy>RSM18</cp:lastModifiedBy>
  <cp:revision>21</cp:revision>
  <dcterms:created xsi:type="dcterms:W3CDTF">2025-06-10T08:57:24Z</dcterms:created>
  <dcterms:modified xsi:type="dcterms:W3CDTF">2025-06-12T10:56:20Z</dcterms:modified>
</cp:coreProperties>
</file>