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media1.mp4" ContentType="video/mp4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67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21.png"  /><Relationship Id="rId5" Type="http://schemas.microsoft.com/office/2007/relationships/media" Target="../media/media1.mp4"  /><Relationship Id="rId6" Type="http://schemas.openxmlformats.org/officeDocument/2006/relationships/video" Target="../media/media1.mp4" 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645400" y="1511300"/>
            <a:ext cx="30480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8288000" cy="241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58800" y="9182100"/>
            <a:ext cx="17170400" cy="127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251200" y="3606800"/>
            <a:ext cx="11785600" cy="2540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899"/>
              </a:lnSpc>
            </a:pPr>
            <a:r>
              <a:rPr lang="en-US" sz="7400" b="false" i="false" u="none" strike="noStrike" spc="-300">
                <a:solidFill>
                  <a:srgbClr val="000000"/>
                </a:solidFill>
                <a:latin typeface="S-Core Dream 9 Black"/>
              </a:rPr>
              <a:t>YOLO</a:t>
            </a:r>
            <a:r>
              <a:rPr lang="ko-KR" sz="7400" b="false" i="false" u="none" strike="noStrike" spc="-300">
                <a:solidFill>
                  <a:srgbClr val="000000"/>
                </a:solidFill>
                <a:ea typeface="S-Core Dream 9 Black"/>
              </a:rPr>
              <a:t>를</a:t>
            </a:r>
            <a:r>
              <a:rPr lang="en-US" sz="7400" b="false" i="false" u="none" strike="noStrike" spc="-300">
                <a:solidFill>
                  <a:srgbClr val="000000"/>
                </a:solidFill>
                <a:latin typeface="S-Core Dream 9 Black"/>
              </a:rPr>
              <a:t> </a:t>
            </a:r>
            <a:r>
              <a:rPr lang="ko-KR" sz="7400" b="false" i="false" u="none" strike="noStrike" spc="-300">
                <a:solidFill>
                  <a:srgbClr val="000000"/>
                </a:solidFill>
                <a:ea typeface="S-Core Dream 9 Black"/>
              </a:rPr>
              <a:t>활용한</a:t>
            </a:r>
            <a:r>
              <a:rPr lang="en-US" sz="7400" b="false" i="false" u="none" strike="noStrike" spc="-300">
                <a:solidFill>
                  <a:srgbClr val="000000"/>
                </a:solidFill>
                <a:latin typeface="S-Core Dream 9 Black"/>
              </a:rPr>
              <a:t> </a:t>
            </a:r>
          </a:p>
          <a:p>
            <a:pPr algn="ctr" lvl="0">
              <a:lnSpc>
                <a:spcPct val="107899"/>
              </a:lnSpc>
            </a:pPr>
            <a:r>
              <a:rPr lang="ko-KR" sz="7400" b="false" i="false" u="none" strike="noStrike" spc="-300">
                <a:solidFill>
                  <a:srgbClr val="000000"/>
                </a:solidFill>
                <a:ea typeface="S-Core Dream 9 Black"/>
              </a:rPr>
              <a:t>객체</a:t>
            </a:r>
            <a:r>
              <a:rPr lang="en-US" sz="7400" b="false" i="false" u="none" strike="noStrike" spc="-300">
                <a:solidFill>
                  <a:srgbClr val="000000"/>
                </a:solidFill>
                <a:latin typeface="S-Core Dream 9 Black"/>
              </a:rPr>
              <a:t> </a:t>
            </a:r>
            <a:r>
              <a:rPr lang="ko-KR" sz="7400" b="false" i="false" u="none" strike="noStrike" spc="-300">
                <a:solidFill>
                  <a:srgbClr val="000000"/>
                </a:solidFill>
                <a:ea typeface="S-Core Dream 9 Black"/>
              </a:rPr>
              <a:t>추적과</a:t>
            </a:r>
            <a:r>
              <a:rPr lang="en-US" sz="7400" b="false" i="false" u="none" strike="noStrike" spc="-300">
                <a:solidFill>
                  <a:srgbClr val="000000"/>
                </a:solidFill>
                <a:latin typeface="S-Core Dream 9 Black"/>
              </a:rPr>
              <a:t> </a:t>
            </a:r>
            <a:r>
              <a:rPr lang="ko-KR" sz="7400" b="false" i="false" u="none" strike="noStrike" spc="-300">
                <a:solidFill>
                  <a:srgbClr val="000000"/>
                </a:solidFill>
                <a:ea typeface="S-Core Dream 9 Black"/>
              </a:rPr>
              <a:t>속도</a:t>
            </a:r>
            <a:r>
              <a:rPr lang="en-US" sz="7400" b="false" i="false" u="none" strike="noStrike" spc="-300">
                <a:solidFill>
                  <a:srgbClr val="000000"/>
                </a:solidFill>
                <a:latin typeface="S-Core Dream 9 Black"/>
              </a:rPr>
              <a:t> </a:t>
            </a:r>
            <a:r>
              <a:rPr lang="ko-KR" sz="7400" b="false" i="false" u="none" strike="noStrike" spc="-300">
                <a:solidFill>
                  <a:srgbClr val="000000"/>
                </a:solidFill>
                <a:ea typeface="S-Core Dream 9 Black"/>
              </a:rPr>
              <a:t>모니터링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29100" y="9525000"/>
            <a:ext cx="850900" cy="330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900" b="false" i="false" u="none" strike="noStrike">
                <a:solidFill>
                  <a:srgbClr val="000000"/>
                </a:solidFill>
                <a:ea typeface="S-Core Dream 5 Medium"/>
              </a:rPr>
              <a:t>권우현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06500" y="3314700"/>
            <a:ext cx="15862300" cy="1066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06500" y="5257800"/>
            <a:ext cx="15862300" cy="1066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06500" y="7239000"/>
            <a:ext cx="15862300" cy="106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06500" y="3314700"/>
            <a:ext cx="241300" cy="1066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06500" y="5257800"/>
            <a:ext cx="241300" cy="1066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06500" y="7239000"/>
            <a:ext cx="241300" cy="1066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4749800" y="901700"/>
            <a:ext cx="88011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결과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및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느낀점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68500" y="7531100"/>
            <a:ext cx="14185900" cy="495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객체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추적의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어려움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68500" y="5562600"/>
            <a:ext cx="14185900" cy="495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실시간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처리의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중요성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06600" y="3619500"/>
            <a:ext cx="14185900" cy="495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데이터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품질의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중요성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5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58800" y="9182100"/>
            <a:ext cx="17170400" cy="1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57900" y="6324600"/>
            <a:ext cx="6172200" cy="50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96900" y="4178300"/>
            <a:ext cx="17081500" cy="1930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899"/>
              </a:lnSpc>
            </a:pPr>
            <a:r>
              <a:rPr lang="ko-KR" sz="10900" b="false" i="false" u="none" strike="noStrike" spc="-400">
                <a:solidFill>
                  <a:srgbClr val="FFFFFF"/>
                </a:solidFill>
                <a:ea typeface="S-Core Dream 9 Black"/>
              </a:rPr>
              <a:t>감사합니다</a:t>
            </a:r>
            <a:r>
              <a:rPr lang="en-US" sz="10900" b="false" i="false" u="none" strike="noStrike" spc="-400">
                <a:solidFill>
                  <a:srgbClr val="FFFFFF"/>
                </a:solidFill>
                <a:latin typeface="S-Core Dream 9 Black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859000" y="0"/>
            <a:ext cx="3429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04800" y="1828800"/>
            <a:ext cx="6172200" cy="50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71800" y="381000"/>
            <a:ext cx="812800" cy="254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55700" y="2641600"/>
            <a:ext cx="5575300" cy="990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en-US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- </a:t>
            </a:r>
            <a:r>
              <a:rPr lang="ko-KR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프로젝트</a:t>
            </a:r>
            <a:r>
              <a:rPr lang="en-US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개요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81100" y="4102100"/>
            <a:ext cx="5537200" cy="990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en-US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-</a:t>
            </a:r>
            <a:r>
              <a:rPr lang="ko-KR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학습</a:t>
            </a:r>
            <a:r>
              <a:rPr lang="en-US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결과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901700" y="939800"/>
            <a:ext cx="85852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목차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5700" y="5613400"/>
            <a:ext cx="5537200" cy="977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en-US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-</a:t>
            </a:r>
            <a:r>
              <a:rPr lang="ko-KR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코드</a:t>
            </a:r>
            <a:r>
              <a:rPr lang="en-US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리뷰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5700" y="7048500"/>
            <a:ext cx="5537200" cy="977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en-US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-</a:t>
            </a:r>
            <a:r>
              <a:rPr lang="ko-KR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시연</a:t>
            </a:r>
            <a:r>
              <a:rPr lang="en-US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영상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5700" y="8432800"/>
            <a:ext cx="5537200" cy="977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en-US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-</a:t>
            </a:r>
            <a:r>
              <a:rPr lang="ko-KR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결과</a:t>
            </a:r>
            <a:r>
              <a:rPr lang="en-US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및</a:t>
            </a:r>
            <a:r>
              <a:rPr lang="en-US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sz="55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느낀점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921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41400" y="3924300"/>
            <a:ext cx="16522700" cy="2489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 YOLO(You Only Look Once)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모델을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활용하여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실시간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고속도로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CCTV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영상에서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다양한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객체를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추적하고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이를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바탕으로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이동하는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객체의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속도를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모니터링하는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시스템을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개발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04800" y="1828800"/>
            <a:ext cx="61722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71800" y="381000"/>
            <a:ext cx="812800" cy="254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-901700" y="939800"/>
            <a:ext cx="85852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프로젝트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개요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7213600"/>
            <a:ext cx="18288000" cy="3073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70000" y="2832100"/>
            <a:ext cx="7543800" cy="7861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474200" y="2832100"/>
            <a:ext cx="7518400" cy="7861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04800" y="1828800"/>
            <a:ext cx="6172200" cy="50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971800" y="381000"/>
            <a:ext cx="8128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73200" y="3797300"/>
            <a:ext cx="7137400" cy="5359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766300" y="4864100"/>
            <a:ext cx="6946900" cy="34671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-901700" y="939800"/>
            <a:ext cx="85852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첫번째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학습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결과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7213600"/>
            <a:ext cx="18288000" cy="3073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70000" y="2832100"/>
            <a:ext cx="7543800" cy="7861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474200" y="2832100"/>
            <a:ext cx="7518400" cy="7861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04800" y="1828800"/>
            <a:ext cx="6172200" cy="50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971800" y="381000"/>
            <a:ext cx="8128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46200" y="3835400"/>
            <a:ext cx="7391400" cy="5537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626600" y="4457700"/>
            <a:ext cx="7302500" cy="36449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-901700" y="939800"/>
            <a:ext cx="85852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두번째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학습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결과</a:t>
            </a: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96900" y="2070100"/>
            <a:ext cx="5715000" cy="3784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657600" y="5981700"/>
            <a:ext cx="5969000" cy="39751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613900" y="711200"/>
            <a:ext cx="7289800" cy="9283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프로그램이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시작</a:t>
            </a:r>
          </a:p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CCTV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데이터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불러오기</a:t>
            </a:r>
          </a:p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CCTV URL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추출</a:t>
            </a:r>
          </a:p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CCTV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영상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캡처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시작</a:t>
            </a:r>
          </a:p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YOLO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모델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및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마스크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이미지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로드</a:t>
            </a:r>
          </a:p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영상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프레임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처리</a:t>
            </a:r>
          </a:p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마스크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적용</a:t>
            </a:r>
          </a:p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YOLO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객체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감지</a:t>
            </a:r>
          </a:p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객체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필터링</a:t>
            </a:r>
          </a:p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객체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추적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시작</a:t>
            </a:r>
          </a:p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시작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선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교차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여부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확인</a:t>
            </a:r>
          </a:p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끝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선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교차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여부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확인</a:t>
            </a:r>
          </a:p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ROI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저장</a:t>
            </a:r>
          </a:p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저장된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이미지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합성</a:t>
            </a:r>
          </a:p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ctr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'q'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키로</a:t>
            </a:r>
            <a:r>
              <a:rPr lang="en-US" sz="18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Noto Sans CJK KR Regular"/>
              </a:rPr>
              <a:t>종료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71500" y="1841500"/>
            <a:ext cx="6172200" cy="50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251200" y="393700"/>
            <a:ext cx="812800" cy="254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-635000" y="952500"/>
            <a:ext cx="85852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순서도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20700" y="2260600"/>
            <a:ext cx="8280400" cy="7188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953500" y="2260600"/>
            <a:ext cx="9144000" cy="72136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749800" y="901700"/>
            <a:ext cx="88011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코드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리뷰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6200" y="2171700"/>
            <a:ext cx="9067800" cy="7861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372600" y="2171700"/>
            <a:ext cx="8737600" cy="7823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749800" y="901700"/>
            <a:ext cx="88011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코드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리뷰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1841500"/>
            <a:ext cx="6172200" cy="50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251200" y="393700"/>
            <a:ext cx="812800" cy="25400"/>
          </a:xfrm>
          <a:prstGeom prst="rect">
            <a:avLst/>
          </a:prstGeom>
        </p:spPr>
      </p:pic>
      <p:pic>
        <p:nvPicPr>
          <p:cNvPr name="Picture 4" id="4">
            <a:hlinkClick r:id=""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>
                  <p14:trim st="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 rot="0">
            <a:off x="2247900" y="2070100"/>
            <a:ext cx="13500100" cy="79375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-635000" y="952500"/>
            <a:ext cx="85852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시연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영상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8000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102</ep:Words>
  <ep:PresentationFormat>On-screen Show (4:3)</ep:PresentationFormat>
  <ep:Paragraphs>51</ep:Paragraphs>
  <ep:Slides>11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moble</cp:lastModifiedBy>
  <dcterms:modified xsi:type="dcterms:W3CDTF">2024-12-05T06:25:53.474</dcterms:modified>
  <cp:revision>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