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media1.mp4" ContentType="video/mp4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24.png"  /><Relationship Id="rId5" Type="http://schemas.microsoft.com/office/2007/relationships/media" Target="../media/media1.mp4"  /><Relationship Id="rId6" Type="http://schemas.openxmlformats.org/officeDocument/2006/relationships/video" Target="../media/media1.mp4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27.png"  /><Relationship Id="rId7" Type="http://schemas.openxmlformats.org/officeDocument/2006/relationships/image" Target="../media/image27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645400" y="1511300"/>
            <a:ext cx="30480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24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58800" y="9182100"/>
            <a:ext cx="171704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251200" y="3606800"/>
            <a:ext cx="11785600" cy="254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7400" b="0" i="0" u="none" strike="noStrike" spc="-300">
                <a:solidFill>
                  <a:srgbClr val="000000"/>
                </a:solidFill>
                <a:latin typeface="S-Core Dream 9 Black"/>
              </a:rPr>
              <a:t>YOLO</a:t>
            </a:r>
            <a:r>
              <a:rPr lang="ko-KR" sz="7400" b="0" i="0" u="none" strike="noStrike" spc="-300">
                <a:solidFill>
                  <a:srgbClr val="000000"/>
                </a:solidFill>
                <a:ea typeface="S-Core Dream 9 Black"/>
              </a:rPr>
              <a:t>를</a:t>
            </a:r>
            <a:r>
              <a:rPr lang="en-US" sz="7400" b="0" i="0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sz="7400" b="0" i="0" u="none" strike="noStrike" spc="-300">
                <a:solidFill>
                  <a:srgbClr val="000000"/>
                </a:solidFill>
                <a:ea typeface="S-Core Dream 9 Black"/>
              </a:rPr>
              <a:t>활용한</a:t>
            </a:r>
            <a:r>
              <a:rPr lang="en-US" sz="7400" b="0" i="0" u="none" strike="noStrike" spc="-300">
                <a:solidFill>
                  <a:srgbClr val="000000"/>
                </a:solidFill>
                <a:latin typeface="S-Core Dream 9 Black"/>
              </a:rPr>
              <a:t> </a:t>
            </a:r>
            <a:endParaRPr lang="en-US" sz="7400" b="0" i="0" u="none" strike="noStrike" spc="-300">
              <a:solidFill>
                <a:srgbClr val="000000"/>
              </a:solidFill>
              <a:latin typeface="S-Core Dream 9 Black"/>
            </a:endParaRPr>
          </a:p>
          <a:p>
            <a:pPr lvl="0" algn="ctr">
              <a:lnSpc>
                <a:spcPct val="107899"/>
              </a:lnSpc>
              <a:defRPr/>
            </a:pPr>
            <a:r>
              <a:rPr lang="ko-KR" sz="7400" b="0" i="0" u="none" strike="noStrike" spc="-300">
                <a:solidFill>
                  <a:srgbClr val="000000"/>
                </a:solidFill>
                <a:ea typeface="S-Core Dream 9 Black"/>
              </a:rPr>
              <a:t>객체</a:t>
            </a:r>
            <a:r>
              <a:rPr lang="en-US" sz="7400" b="0" i="0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sz="7400" b="0" i="0" u="none" strike="noStrike" spc="-300">
                <a:solidFill>
                  <a:srgbClr val="000000"/>
                </a:solidFill>
                <a:ea typeface="S-Core Dream 9 Black"/>
              </a:rPr>
              <a:t>추적과</a:t>
            </a:r>
            <a:r>
              <a:rPr lang="en-US" sz="7400" b="0" i="0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7400" b="0" i="0" u="none" strike="noStrike" spc="-300">
                <a:solidFill>
                  <a:srgbClr val="000000"/>
                </a:solidFill>
                <a:ea typeface="S-Core Dream 9 Black"/>
              </a:rPr>
              <a:t>과속</a:t>
            </a:r>
            <a:r>
              <a:rPr lang="en-US" sz="7400" b="0" i="0" u="none" strike="noStrike" spc="-3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sz="7400" b="0" i="0" u="none" strike="noStrike" spc="-300">
                <a:solidFill>
                  <a:srgbClr val="000000"/>
                </a:solidFill>
                <a:ea typeface="S-Core Dream 9 Black"/>
              </a:rPr>
              <a:t>모니터링</a:t>
            </a:r>
            <a:endParaRPr lang="ko-KR" sz="7400" b="0" i="0" u="none" strike="noStrike" spc="-300">
              <a:solidFill>
                <a:srgbClr val="000000"/>
              </a:solidFill>
              <a:ea typeface="S-Core Dream 9 Blac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38600" y="9347200"/>
            <a:ext cx="1549400" cy="596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000" b="0" i="0" u="none" strike="noStrike">
                <a:solidFill>
                  <a:srgbClr val="000000"/>
                </a:solidFill>
                <a:ea typeface="S-Core Dream 5 Medium"/>
              </a:rPr>
              <a:t>권우현</a:t>
            </a:r>
            <a:endParaRPr lang="ko-KR" sz="3000" b="0" i="0" u="none" strike="noStrike">
              <a:solidFill>
                <a:srgbClr val="000000"/>
              </a:solidFill>
              <a:ea typeface="S-Core Dream 5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5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57900" y="6324600"/>
            <a:ext cx="6172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96900" y="4178300"/>
            <a:ext cx="17081500" cy="193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10900" b="false" i="false" u="none" strike="noStrike" spc="-40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10900" b="false" i="false" u="none" strike="noStrike" spc="-40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859000" y="0"/>
            <a:ext cx="3429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55700" y="2641600"/>
            <a:ext cx="5575300" cy="990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 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</a:t>
            </a: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개요</a:t>
            </a:r>
            <a:endParaRPr lang="ko-KR" sz="55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1100" y="4102100"/>
            <a:ext cx="5537200" cy="990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학습</a:t>
            </a: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결과</a:t>
            </a:r>
            <a:endParaRPr lang="ko-KR" sz="55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name="TextBox 7" id="7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목차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55700" y="5613400"/>
            <a:ext cx="55372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alt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흐름도</a:t>
            </a:r>
            <a:endParaRPr lang="ko-KR" altLang="en-US" sz="55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5700" y="7048500"/>
            <a:ext cx="55372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시연</a:t>
            </a: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영상</a:t>
            </a:r>
            <a:endParaRPr lang="ko-KR" sz="55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5700" y="8432800"/>
            <a:ext cx="55372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-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결과</a:t>
            </a: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및</a:t>
            </a:r>
            <a:r>
              <a:rPr lang="en-US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55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느낀점</a:t>
            </a:r>
            <a:endParaRPr lang="ko-KR" sz="55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2921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82650" y="2400299"/>
            <a:ext cx="16522700" cy="7086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기존 과속 측정 시스템의 한계</a:t>
            </a:r>
            <a:endParaRPr lang="ko-KR" altLang="en-US" sz="5200" b="0" i="0" u="none" strike="noStrike" spc="-3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altLang="en-US" sz="5200" b="0" i="0" u="none" strike="noStrike" spc="-3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5200" b="0" i="0" u="none" strike="noStrike" spc="-300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레이더</a:t>
            </a:r>
            <a:r>
              <a:rPr lang="en-US" altLang="ko-KR" sz="5200" b="0" i="0" u="none" strike="noStrike" spc="-300">
                <a:solidFill>
                  <a:srgbClr val="000000"/>
                </a:solidFill>
                <a:latin typeface="Noto Sans CJK KR Regular"/>
              </a:rPr>
              <a:t>/</a:t>
            </a:r>
            <a:r>
              <a:rPr lang="ko-KR" alt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레이저 방식</a:t>
            </a:r>
            <a:endParaRPr lang="ko-KR" altLang="en-US" sz="5200" b="0" i="0" u="none" strike="noStrike" spc="-3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4000" b="0" i="0" u="none" strike="noStrike" spc="-300">
                <a:solidFill>
                  <a:srgbClr val="000000"/>
                </a:solidFill>
                <a:latin typeface="Noto Sans CJK KR Regular"/>
              </a:rPr>
              <a:t>    특정 지점에서만 속도를 측정하므로 단속 범위가 제한적</a:t>
            </a:r>
            <a:endParaRPr lang="ko-KR" altLang="en-US" sz="4000" b="0" i="0" u="none" strike="noStrike" spc="-3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4000" b="0" i="0" u="none" strike="noStrike" spc="-300">
                <a:solidFill>
                  <a:srgbClr val="000000"/>
                </a:solidFill>
                <a:latin typeface="Noto Sans CJK KR Regular"/>
              </a:rPr>
              <a:t>    차량 간 혼선을 방지하기 어려움</a:t>
            </a:r>
            <a:endParaRPr lang="ko-KR" altLang="en-US" sz="5200" b="0" i="0" u="none" strike="noStrike" spc="-3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ko-KR" altLang="en-US" sz="5200" b="0" i="0" u="none" strike="noStrike" spc="-3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5200" b="0" i="0" u="none" strike="noStrike" spc="-300">
                <a:solidFill>
                  <a:srgbClr val="000000"/>
                </a:solidFill>
                <a:latin typeface="Noto Sans CJK KR Regular"/>
              </a:rPr>
              <a:t>-</a:t>
            </a:r>
            <a:r>
              <a:rPr lang="ko-KR" alt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구간단속 방식</a:t>
            </a:r>
            <a:endParaRPr lang="ko-KR" altLang="en-US" sz="5200" b="0" i="0" u="none" strike="noStrike" spc="-3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 </a:t>
            </a:r>
            <a:r>
              <a:rPr lang="ko-KR" altLang="en-US" sz="4000" b="0" i="0" u="none" strike="noStrike" spc="-300">
                <a:solidFill>
                  <a:srgbClr val="000000"/>
                </a:solidFill>
                <a:latin typeface="Noto Sans CJK KR Regular"/>
              </a:rPr>
              <a:t>설치 비용이 높고</a:t>
            </a:r>
            <a:r>
              <a:rPr lang="en-US" altLang="ko-KR" sz="4000" b="0" i="0" u="none" strike="noStrike" spc="-300">
                <a:solidFill>
                  <a:srgbClr val="000000"/>
                </a:solidFill>
                <a:latin typeface="Noto Sans CJK KR Regular"/>
              </a:rPr>
              <a:t>,</a:t>
            </a:r>
            <a:r>
              <a:rPr lang="ko-KR" altLang="en-US" sz="4000" b="0" i="0" u="none" strike="noStrike" spc="-300">
                <a:solidFill>
                  <a:srgbClr val="000000"/>
                </a:solidFill>
                <a:latin typeface="Noto Sans CJK KR Regular"/>
              </a:rPr>
              <a:t> 특정 구간을 벗어나면 단속 불가능</a:t>
            </a:r>
            <a:endParaRPr lang="ko-KR" altLang="en-US" sz="4000" b="0" i="0" u="none" strike="noStrike" spc="-300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프로젝트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2921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82650" y="6997700"/>
            <a:ext cx="16522700" cy="2489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 YOLO(You Only Look Once)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모델을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실시간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고속도로</a:t>
            </a:r>
            <a:r>
              <a:rPr lang="ko-KR" altLang="en-US" sz="5200" b="0" i="0" u="none" strike="noStrike" spc="-300">
                <a:solidFill>
                  <a:srgbClr val="000000"/>
                </a:solidFill>
                <a:ea typeface="Noto Sans CJK KR Regular"/>
              </a:rPr>
              <a:t> 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CCTV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영상에서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객체를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추적하고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바탕으로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이동하는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객체의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5200" b="0" i="0" u="none" strike="noStrike" spc="-300">
                <a:solidFill>
                  <a:srgbClr val="000000"/>
                </a:solidFill>
                <a:ea typeface="Noto Sans CJK KR Regular"/>
              </a:rPr>
              <a:t>과속 여부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를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모니터링하는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시스템을</a:t>
            </a:r>
            <a:r>
              <a:rPr lang="en-US" sz="5200" b="0" i="0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0" i="0" u="none" strike="noStrike" spc="-300">
                <a:solidFill>
                  <a:srgbClr val="000000"/>
                </a:solidFill>
                <a:ea typeface="Noto Sans CJK KR Regular"/>
              </a:rPr>
              <a:t>개발</a:t>
            </a:r>
            <a:endParaRPr lang="ko-KR" sz="5200" b="0" i="0" u="none" strike="noStrike" spc="-300">
              <a:solidFill>
                <a:srgbClr val="000000"/>
              </a:solidFill>
              <a:ea typeface="Noto Sans CJK KR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4800" y="1828800"/>
            <a:ext cx="6172200" cy="5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-901700" y="939800"/>
            <a:ext cx="85852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프로젝트</a:t>
            </a:r>
            <a:r>
              <a:rPr lang="en-US" sz="5000" b="0" i="0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개요</a:t>
            </a:r>
            <a:endParaRPr lang="ko-KR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  <p:pic>
        <p:nvPicPr>
          <p:cNvPr id="12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800" y="3272780"/>
            <a:ext cx="3542247" cy="1870719"/>
          </a:xfrm>
          <a:prstGeom prst="rect">
            <a:avLst/>
          </a:prstGeom>
        </p:spPr>
      </p:pic>
      <p:pic>
        <p:nvPicPr>
          <p:cNvPr id="13" name="Picture 9" descr="C:/Users/wlsgu/AppData/Roaming/PolarisOffice/ETemp/19788_21085216/image13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536565" y="2749443"/>
            <a:ext cx="3150235" cy="2851256"/>
          </a:xfrm>
          <a:prstGeom prst="rect">
            <a:avLst/>
          </a:prstGeom>
          <a:noFill/>
        </p:spPr>
      </p:pic>
      <p:pic>
        <p:nvPicPr>
          <p:cNvPr id="14" name="그림 66" descr="C:/Users/wlsgu/AppData/Roaming/PolarisOffice/ETemp/19788_21085216/image19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096999" y="3199634"/>
            <a:ext cx="3886200" cy="1943865"/>
          </a:xfrm>
          <a:prstGeom prst="rect">
            <a:avLst/>
          </a:prstGeom>
          <a:noFill/>
        </p:spPr>
      </p:pic>
      <p:pic>
        <p:nvPicPr>
          <p:cNvPr id="15" name="그림 7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787578" y="2705100"/>
            <a:ext cx="3547422" cy="304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213600"/>
            <a:ext cx="18288000" cy="307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00" y="2832100"/>
            <a:ext cx="7543800" cy="786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74200" y="2832100"/>
            <a:ext cx="7518400" cy="786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73200" y="3784600"/>
            <a:ext cx="7137400" cy="535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766300" y="4724400"/>
            <a:ext cx="6946900" cy="34671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첫번째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학습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결과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66300" y="419100"/>
            <a:ext cx="7810500" cy="3276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클래스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개수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5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  </a:t>
            </a:r>
          </a:p>
          <a:p>
            <a:pPr algn="l" lvl="0">
              <a:lnSpc>
                <a:spcPct val="99600"/>
              </a:lnSpc>
            </a:pP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클래스마다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200~350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장</a:t>
            </a:r>
          </a:p>
          <a:p>
            <a:pPr algn="l" lvl="0">
              <a:lnSpc>
                <a:spcPct val="99600"/>
              </a:lnSpc>
            </a:pP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배치사이즈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16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에폭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100</a:t>
            </a:r>
          </a:p>
          <a:p>
            <a:pPr algn="l" lvl="0">
              <a:lnSpc>
                <a:spcPct val="99600"/>
              </a:lnSpc>
            </a:pP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사용한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모델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YOLOv8s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213600"/>
            <a:ext cx="18288000" cy="307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00" y="2832100"/>
            <a:ext cx="7543800" cy="786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74200" y="2832100"/>
            <a:ext cx="7518400" cy="786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04800" y="18288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971800" y="381000"/>
            <a:ext cx="8128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46200" y="3835400"/>
            <a:ext cx="7391400" cy="553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626600" y="4457700"/>
            <a:ext cx="7302500" cy="36449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-901700" y="9398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두번째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학습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결과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66300" y="419100"/>
            <a:ext cx="7810500" cy="3276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클래스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개수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1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  </a:t>
            </a:r>
          </a:p>
          <a:p>
            <a:pPr algn="l" lvl="0">
              <a:lnSpc>
                <a:spcPct val="99600"/>
              </a:lnSpc>
            </a:pP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5000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장</a:t>
            </a:r>
          </a:p>
          <a:p>
            <a:pPr algn="l" lvl="0">
              <a:lnSpc>
                <a:spcPct val="99600"/>
              </a:lnSpc>
            </a:pP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배치사이즈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16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에폭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100</a:t>
            </a:r>
          </a:p>
          <a:p>
            <a:pPr algn="l" lvl="0">
              <a:lnSpc>
                <a:spcPct val="99600"/>
              </a:lnSpc>
            </a:pP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사용한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5200" b="false" i="false" u="none" strike="noStrike" spc="-300">
                <a:solidFill>
                  <a:srgbClr val="000000"/>
                </a:solidFill>
                <a:ea typeface="Noto Sans CJK KR Regular"/>
              </a:rPr>
              <a:t>모델</a:t>
            </a:r>
            <a:r>
              <a:rPr lang="en-US" sz="5200" b="false" i="false" u="none" strike="noStrike" spc="-300">
                <a:solidFill>
                  <a:srgbClr val="000000"/>
                </a:solidFill>
                <a:latin typeface="Noto Sans CJK KR Regular"/>
              </a:rPr>
              <a:t> YOLOv8s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96900" y="2070100"/>
            <a:ext cx="5715000" cy="3784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57600" y="5981700"/>
            <a:ext cx="5969000" cy="39751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9690101" y="495300"/>
            <a:ext cx="8216900" cy="9994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프로그램이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시작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CCTV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데이터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불러오기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CCTV URL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추출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CCTV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영상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캡처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시작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YOLO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모델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및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마스크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이미지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로드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영상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프레임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처리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마스크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적용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YOLO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객체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감지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객체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필터링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객체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추적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시작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시작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선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교차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여부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확인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끝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선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교차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여부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확인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ROI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저장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저장된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이미지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합성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endParaRPr lang="en-US" sz="1800" b="1" i="0" u="none" strike="noStrike">
              <a:solidFill>
                <a:srgbClr val="000000"/>
              </a:solidFill>
              <a:latin typeface="Noto Sans CJK KR Regular"/>
              <a:ea typeface="Noto Sans CJK KR Regular"/>
            </a:endParaRPr>
          </a:p>
          <a:p>
            <a:pPr lvl="0" algn="ctr">
              <a:lnSpc>
                <a:spcPct val="116199"/>
              </a:lnSpc>
              <a:defRPr/>
            </a:pP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'q'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키로</a:t>
            </a:r>
            <a:r>
              <a:rPr lang="en-US" sz="1800" b="1" i="0" u="none" strike="noStrike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800" b="1" i="0" u="none" strike="noStrike">
                <a:solidFill>
                  <a:srgbClr val="000000"/>
                </a:solidFill>
                <a:ea typeface="Noto Sans CJK KR Regular"/>
              </a:rPr>
              <a:t>종료</a:t>
            </a:r>
            <a:endParaRPr lang="ko-KR" sz="1800" b="1" i="0" u="none" strike="noStrike">
              <a:solidFill>
                <a:srgbClr val="000000"/>
              </a:solidFill>
              <a:ea typeface="Noto Sans CJK KR Regular"/>
            </a:endParaR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1500" y="18415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251200" y="393700"/>
            <a:ext cx="812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635000" y="952500"/>
            <a:ext cx="85852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흐름도</a:t>
            </a:r>
            <a:endParaRPr lang="ko-KR" altLang="en-US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71500" y="1841500"/>
            <a:ext cx="61722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51200" y="393700"/>
            <a:ext cx="812800" cy="25400"/>
          </a:xfrm>
          <a:prstGeom prst="rect">
            <a:avLst/>
          </a:prstGeom>
        </p:spPr>
      </p:pic>
      <p:pic>
        <p:nvPicPr>
          <p:cNvPr name="Picture 4" id="4">
            <a:hlinkClick r:id=""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>
                  <p14:trim st="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 rot="0">
            <a:off x="2247900" y="2070100"/>
            <a:ext cx="13500100" cy="79375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-635000" y="9525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시연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영상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8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3314700"/>
            <a:ext cx="15862300" cy="1066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5257800"/>
            <a:ext cx="158623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06500" y="7239000"/>
            <a:ext cx="158623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06500" y="3314700"/>
            <a:ext cx="241300" cy="1066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06500" y="5257800"/>
            <a:ext cx="241300" cy="1066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06500" y="7239000"/>
            <a:ext cx="241300" cy="1066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결과</a:t>
            </a:r>
            <a:r>
              <a:rPr lang="en-US" sz="5000" b="0" i="0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및</a:t>
            </a:r>
            <a:r>
              <a:rPr lang="en-US" sz="5000" b="0" i="0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보완사항</a:t>
            </a:r>
            <a:endParaRPr lang="ko-KR" altLang="en-US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name="TextBox 11" id="11"/>
          <p:cNvSpPr txBox="true"/>
          <p:nvPr/>
        </p:nvSpPr>
        <p:spPr>
          <a:xfrm rot="0">
            <a:off x="1968500" y="75311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객체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추적의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어려움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8500" y="55626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실시간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처리의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중요성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06600" y="36195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데이터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품질의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중요성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147</ep:Words>
  <ep:PresentationFormat>On-screen Show (4:3)</ep:PresentationFormat>
  <ep:Paragraphs>66</ep:Paragraphs>
  <ep:Slides>10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woohy</cp:lastModifiedBy>
  <dcterms:modified xsi:type="dcterms:W3CDTF">2024-12-05T13:03:47.416</dcterms:modified>
  <cp:revision>13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