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69" r:id="rId5"/>
    <p:sldId id="259" r:id="rId6"/>
    <p:sldId id="266" r:id="rId7"/>
    <p:sldId id="267" r:id="rId8"/>
    <p:sldId id="270" r:id="rId9"/>
    <p:sldId id="260" r:id="rId10"/>
    <p:sldId id="261" r:id="rId11"/>
    <p:sldId id="274" r:id="rId12"/>
    <p:sldId id="271" r:id="rId13"/>
    <p:sldId id="263" r:id="rId14"/>
    <p:sldId id="272" r:id="rId15"/>
    <p:sldId id="264" r:id="rId16"/>
    <p:sldId id="27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738" autoAdjust="0"/>
  </p:normalViewPr>
  <p:slideViewPr>
    <p:cSldViewPr snapToGrid="0" showGuides="1">
      <p:cViewPr varScale="1">
        <p:scale>
          <a:sx n="58" d="100"/>
          <a:sy n="58" d="100"/>
        </p:scale>
        <p:origin x="1206" y="60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 à tous,</a:t>
            </a:r>
          </a:p>
          <a:p>
            <a:r>
              <a:rPr lang="fr-FR" dirty="0" smtClean="0"/>
              <a:t>Je m’appelle</a:t>
            </a:r>
            <a:r>
              <a:rPr lang="fr-FR" baseline="0" dirty="0" smtClean="0"/>
              <a:t> Kwon-Young Choi et je vais vous présenter mon travail bibliographique que j’ai réalisé pour mon stage.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Text recognition:</a:t>
            </a:r>
          </a:p>
          <a:p>
            <a:r>
              <a:rPr lang="fr-FR">
                <a:latin typeface="Arial"/>
                <a:cs typeface="Arial"/>
              </a:rPr>
              <a:t>  - handwritten and printed</a:t>
            </a:r>
            <a:br>
              <a:rPr lang="fr-FR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= caractéristiques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[Ba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2014]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training procedure can be used to train the model to both localize and recognize multiple objects purely from label sequences.</a:t>
            </a:r>
            <a:b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[Ba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2014]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training procedure can be used to train the model to both localize and recognize multiple objects purely from label sequences.</a:t>
            </a:r>
            <a:b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6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Arial"/>
                <a:cs typeface="Arial"/>
              </a:rPr>
              <a:t>Musique</a:t>
            </a:r>
            <a:r>
              <a:rPr lang="fr-FR" baseline="0" dirty="0" smtClean="0">
                <a:latin typeface="Arial"/>
                <a:cs typeface="Arial"/>
              </a:rPr>
              <a:t> est é</a:t>
            </a:r>
            <a:r>
              <a:rPr lang="fr-FR" dirty="0" smtClean="0">
                <a:latin typeface="Arial"/>
                <a:cs typeface="Arial"/>
              </a:rPr>
              <a:t>phémère.</a:t>
            </a:r>
          </a:p>
          <a:p>
            <a:r>
              <a:rPr lang="fr-FR" dirty="0" err="1" smtClean="0">
                <a:latin typeface="Arial"/>
                <a:cs typeface="Arial"/>
              </a:rPr>
              <a:t>Complex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bidimensional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grammar</a:t>
            </a:r>
            <a:r>
              <a:rPr lang="fr-FR" dirty="0">
                <a:latin typeface="Arial"/>
                <a:cs typeface="Arial"/>
              </a:rPr>
              <a:t>:</a:t>
            </a:r>
          </a:p>
          <a:p>
            <a:r>
              <a:rPr lang="fr-FR" dirty="0">
                <a:latin typeface="Arial"/>
                <a:cs typeface="Arial"/>
              </a:rPr>
              <a:t>  - time flow in horizontal axis</a:t>
            </a:r>
          </a:p>
          <a:p>
            <a:r>
              <a:rPr lang="fr-FR" dirty="0">
                <a:latin typeface="Arial"/>
                <a:cs typeface="Arial"/>
              </a:rPr>
              <a:t>  - time </a:t>
            </a:r>
            <a:r>
              <a:rPr lang="fr-FR" dirty="0" err="1">
                <a:latin typeface="Arial"/>
                <a:cs typeface="Arial"/>
              </a:rPr>
              <a:t>synchronization</a:t>
            </a:r>
            <a:r>
              <a:rPr lang="fr-FR" dirty="0">
                <a:latin typeface="Arial"/>
                <a:cs typeface="Arial"/>
              </a:rPr>
              <a:t> in vertical axis</a:t>
            </a:r>
          </a:p>
          <a:p>
            <a:r>
              <a:rPr lang="fr-FR" dirty="0">
                <a:latin typeface="Arial"/>
                <a:cs typeface="Arial"/>
              </a:rPr>
              <a:t>High </a:t>
            </a:r>
            <a:r>
              <a:rPr lang="fr-FR" dirty="0" err="1">
                <a:latin typeface="Arial"/>
                <a:cs typeface="Arial"/>
              </a:rPr>
              <a:t>density</a:t>
            </a:r>
            <a:r>
              <a:rPr lang="fr-FR" dirty="0">
                <a:latin typeface="Arial"/>
                <a:cs typeface="Arial"/>
              </a:rPr>
              <a:t> of </a:t>
            </a:r>
            <a:r>
              <a:rPr lang="fr-FR" dirty="0" err="1">
                <a:latin typeface="Arial"/>
                <a:cs typeface="Arial"/>
              </a:rPr>
              <a:t>symbols</a:t>
            </a:r>
            <a:endParaRPr lang="fr-FR" dirty="0">
              <a:latin typeface="Arial"/>
              <a:cs typeface="Arial"/>
            </a:endParaRPr>
          </a:p>
          <a:p>
            <a:r>
              <a:rPr lang="fr-FR" dirty="0">
                <a:latin typeface="Arial"/>
                <a:cs typeface="Arial"/>
              </a:rPr>
              <a:t>  - orchestral score</a:t>
            </a:r>
          </a:p>
          <a:p>
            <a:r>
              <a:rPr lang="fr-FR" dirty="0">
                <a:latin typeface="Arial"/>
                <a:cs typeface="Arial"/>
              </a:rPr>
              <a:t>High </a:t>
            </a:r>
            <a:r>
              <a:rPr lang="fr-FR" dirty="0" err="1">
                <a:latin typeface="Arial"/>
                <a:cs typeface="Arial"/>
              </a:rPr>
              <a:t>connectivity</a:t>
            </a:r>
            <a:r>
              <a:rPr lang="fr-FR" dirty="0">
                <a:latin typeface="Arial"/>
                <a:cs typeface="Arial"/>
              </a:rPr>
              <a:t> of </a:t>
            </a:r>
            <a:r>
              <a:rPr lang="fr-FR" dirty="0" err="1">
                <a:latin typeface="Arial"/>
                <a:cs typeface="Arial"/>
              </a:rPr>
              <a:t>symbols</a:t>
            </a:r>
            <a:endParaRPr lang="fr-FR" dirty="0">
              <a:latin typeface="Arial"/>
              <a:cs typeface="Arial"/>
            </a:endParaRPr>
          </a:p>
          <a:p>
            <a:r>
              <a:rPr lang="fr-FR" dirty="0">
                <a:latin typeface="Arial"/>
                <a:cs typeface="Arial"/>
              </a:rPr>
              <a:t>  - </a:t>
            </a:r>
            <a:r>
              <a:rPr lang="fr-FR" dirty="0" err="1">
                <a:latin typeface="Arial"/>
                <a:cs typeface="Arial"/>
              </a:rPr>
              <a:t>staves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lines</a:t>
            </a:r>
            <a:r>
              <a:rPr lang="fr-FR" dirty="0">
                <a:latin typeface="Arial"/>
                <a:cs typeface="Arial"/>
              </a:rPr>
              <a:t/>
            </a:r>
            <a:br>
              <a:rPr lang="fr-FR" dirty="0">
                <a:latin typeface="Arial"/>
                <a:cs typeface="Arial"/>
              </a:rPr>
            </a:br>
            <a:endParaRPr lang="fr-FR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Complex bidimensional grammar:</a:t>
            </a:r>
          </a:p>
          <a:p>
            <a:r>
              <a:rPr lang="fr-FR">
                <a:latin typeface="Arial"/>
                <a:cs typeface="Arial"/>
              </a:rPr>
              <a:t>  - time flow in horizontal axis</a:t>
            </a:r>
          </a:p>
          <a:p>
            <a:r>
              <a:rPr lang="fr-FR">
                <a:latin typeface="Arial"/>
                <a:cs typeface="Arial"/>
              </a:rPr>
              <a:t>  - time synchronization in vertical axis</a:t>
            </a:r>
          </a:p>
          <a:p>
            <a:r>
              <a:rPr lang="fr-FR">
                <a:latin typeface="Arial"/>
                <a:cs typeface="Arial"/>
              </a:rPr>
              <a:t>High density of symbols</a:t>
            </a:r>
          </a:p>
          <a:p>
            <a:r>
              <a:rPr lang="fr-FR">
                <a:latin typeface="Arial"/>
                <a:cs typeface="Arial"/>
              </a:rPr>
              <a:t>  - orchestral score</a:t>
            </a:r>
          </a:p>
          <a:p>
            <a:r>
              <a:rPr lang="fr-FR">
                <a:latin typeface="Arial"/>
                <a:cs typeface="Arial"/>
              </a:rPr>
              <a:t>High connectivity of symbols</a:t>
            </a:r>
          </a:p>
          <a:p>
            <a:r>
              <a:rPr lang="fr-FR">
                <a:latin typeface="Arial"/>
                <a:cs typeface="Arial"/>
              </a:rPr>
              <a:t>  - staves lines</a:t>
            </a:r>
            <a:br>
              <a:rPr lang="fr-FR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Pre-processing</a:t>
            </a:r>
          </a:p>
          <a:p>
            <a:r>
              <a:rPr lang="fr-FR">
                <a:latin typeface="Arial"/>
                <a:cs typeface="Arial"/>
              </a:rPr>
              <a:t>  - binarization</a:t>
            </a:r>
          </a:p>
          <a:p>
            <a:r>
              <a:rPr lang="fr-FR">
                <a:latin typeface="Arial"/>
                <a:cs typeface="Arial"/>
              </a:rPr>
              <a:t>  - skew correction</a:t>
            </a:r>
          </a:p>
          <a:p>
            <a:r>
              <a:rPr lang="fr-FR">
                <a:latin typeface="Arial"/>
                <a:cs typeface="Arial"/>
              </a:rPr>
              <a:t>  - noise removal</a:t>
            </a:r>
            <a:br>
              <a:rPr lang="fr-FR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  <a:p>
            <a:r>
              <a:rPr lang="fr-FR">
                <a:latin typeface="Arial"/>
                <a:cs typeface="Arial"/>
              </a:rPr>
              <a:t>Staves recognition and removal</a:t>
            </a:r>
          </a:p>
          <a:p>
            <a:r>
              <a:rPr lang="fr-FR">
                <a:latin typeface="Arial"/>
                <a:cs typeface="Arial"/>
              </a:rPr>
              <a:t>  - recognition to determine the pitch of a note</a:t>
            </a:r>
          </a:p>
          <a:p>
            <a:r>
              <a:rPr lang="fr-FR">
                <a:latin typeface="Arial"/>
                <a:cs typeface="Arial"/>
              </a:rPr>
              <a:t>  - removal to ease the segmentation and recognition</a:t>
            </a:r>
            <a:br>
              <a:rPr lang="fr-FR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Text recognition:</a:t>
            </a:r>
          </a:p>
          <a:p>
            <a:r>
              <a:rPr lang="fr-FR">
                <a:latin typeface="Arial"/>
                <a:cs typeface="Arial"/>
              </a:rPr>
              <a:t>  - handwritten and printed</a:t>
            </a:r>
            <a:br>
              <a:rPr lang="fr-FR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9144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effectLst/>
              </a:rPr>
              <a:t>Segmentation and recognition of symbols for printed and</a:t>
            </a:r>
            <a:r>
              <a:rPr lang="en-GB" sz="4000" dirty="0">
                <a:effectLst/>
              </a:rPr>
              <a:t/>
            </a:r>
            <a:br>
              <a:rPr lang="en-GB" sz="4000" dirty="0">
                <a:effectLst/>
              </a:rPr>
            </a:br>
            <a:r>
              <a:rPr lang="en-GB" sz="4000" b="1" dirty="0">
                <a:effectLst/>
              </a:rPr>
              <a:t>handwritten music scores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44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Colloque de Master Recherche Informatique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197" y="4181536"/>
            <a:ext cx="20871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i="1" dirty="0" err="1" smtClean="0"/>
              <a:t>Author</a:t>
            </a:r>
            <a:endParaRPr lang="fr-FR" i="1" dirty="0"/>
          </a:p>
          <a:p>
            <a:pPr algn="r"/>
            <a:r>
              <a:rPr lang="fr-FR" dirty="0" smtClean="0"/>
              <a:t>Kwon-Young Choi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68225" y="4142533"/>
            <a:ext cx="2185214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i="1" dirty="0" err="1" smtClean="0"/>
              <a:t>Supervisor</a:t>
            </a:r>
            <a:r>
              <a:rPr lang="fr-FR" dirty="0" err="1" smtClean="0"/>
              <a:t>s</a:t>
            </a:r>
            <a:endParaRPr lang="fr-FR" dirty="0" smtClean="0"/>
          </a:p>
          <a:p>
            <a:pPr algn="r"/>
            <a:r>
              <a:rPr lang="fr-FR" dirty="0" smtClean="0"/>
              <a:t>Bertrand Coüasnon</a:t>
            </a:r>
          </a:p>
          <a:p>
            <a:pPr algn="r"/>
            <a:r>
              <a:rPr lang="fr-FR" dirty="0" smtClean="0"/>
              <a:t>Yann Ricquebourg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7" y="5249650"/>
            <a:ext cx="1038108" cy="588683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68" y="5249650"/>
            <a:ext cx="2229471" cy="52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/>
              <a:t>Merging</a:t>
            </a:r>
            <a:r>
              <a:rPr lang="fr-FR" sz="3700" dirty="0"/>
              <a:t> segmentation and recognition in </a:t>
            </a:r>
            <a:r>
              <a:rPr lang="fr-FR" sz="3700" dirty="0" err="1"/>
              <a:t>text</a:t>
            </a:r>
            <a:r>
              <a:rPr lang="fr-FR" sz="3700" dirty="0"/>
              <a:t> recognition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7" y="1998814"/>
            <a:ext cx="6429027" cy="2860372"/>
          </a:xfrm>
        </p:spPr>
      </p:pic>
    </p:spTree>
    <p:extLst>
      <p:ext uri="{BB962C8B-B14F-4D97-AF65-F5344CB8AC3E}">
        <p14:creationId xmlns:p14="http://schemas.microsoft.com/office/powerpoint/2010/main" val="231605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Resolving</a:t>
            </a:r>
            <a:r>
              <a:rPr lang="fr-FR" dirty="0"/>
              <a:t> </a:t>
            </a:r>
            <a:r>
              <a:rPr lang="fr-FR" dirty="0" err="1"/>
              <a:t>bidimensionality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8929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 err="1"/>
              <a:t>Maurdor</a:t>
            </a:r>
            <a:r>
              <a:rPr lang="fr-FR" sz="2000" dirty="0"/>
              <a:t> </a:t>
            </a:r>
            <a:r>
              <a:rPr lang="fr-FR" sz="2000" dirty="0" smtClean="0"/>
              <a:t>international </a:t>
            </a:r>
            <a:r>
              <a:rPr lang="fr-FR" sz="2000" dirty="0" err="1" smtClean="0"/>
              <a:t>contest</a:t>
            </a:r>
            <a:r>
              <a:rPr lang="fr-FR" sz="2000" dirty="0" smtClean="0"/>
              <a:t>: </a:t>
            </a:r>
            <a:r>
              <a:rPr lang="fr-FR" sz="2000" dirty="0" err="1"/>
              <a:t>complex</a:t>
            </a:r>
            <a:r>
              <a:rPr lang="fr-FR" sz="2000" dirty="0"/>
              <a:t> document </a:t>
            </a:r>
            <a:r>
              <a:rPr lang="fr-FR" sz="2000" dirty="0" smtClean="0"/>
              <a:t>recognition</a:t>
            </a:r>
            <a:endParaRPr lang="fr-FR" sz="2000" dirty="0"/>
          </a:p>
          <a:p>
            <a:r>
              <a:rPr lang="en-US" sz="2000" dirty="0">
                <a:latin typeface="Arial" charset="0"/>
              </a:rPr>
              <a:t>S</a:t>
            </a:r>
            <a:r>
              <a:rPr lang="en-US" sz="2000" dirty="0" smtClean="0">
                <a:latin typeface="Arial" charset="0"/>
              </a:rPr>
              <a:t>egmentation/recognition using</a:t>
            </a:r>
            <a:r>
              <a:rPr lang="fr-FR" sz="2000" dirty="0" smtClean="0">
                <a:latin typeface="Arial" charset="0"/>
              </a:rPr>
              <a:t> </a:t>
            </a:r>
            <a:r>
              <a:rPr lang="fr-FR" sz="2000" dirty="0" err="1">
                <a:latin typeface="Arial" charset="0"/>
              </a:rPr>
              <a:t>previous</a:t>
            </a:r>
            <a:r>
              <a:rPr lang="fr-FR" sz="2000" dirty="0">
                <a:latin typeface="Arial" charset="0"/>
              </a:rPr>
              <a:t> </a:t>
            </a:r>
            <a:r>
              <a:rPr lang="fr-FR" sz="2000" dirty="0" smtClean="0">
                <a:latin typeface="Arial" charset="0"/>
              </a:rPr>
              <a:t>RNN</a:t>
            </a:r>
            <a:br>
              <a:rPr lang="fr-FR" sz="2000" dirty="0" smtClean="0">
                <a:latin typeface="Arial" charset="0"/>
              </a:rPr>
            </a:br>
            <a:r>
              <a:rPr lang="fr-FR" sz="2000" dirty="0" smtClean="0">
                <a:latin typeface="Arial" charset="0"/>
              </a:rPr>
              <a:t>[</a:t>
            </a:r>
            <a:r>
              <a:rPr lang="fr-FR" sz="2000" dirty="0" err="1" smtClean="0">
                <a:latin typeface="Arial" charset="0"/>
              </a:rPr>
              <a:t>Moysset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2014</a:t>
            </a:r>
            <a:r>
              <a:rPr lang="en-US" sz="2000" dirty="0" smtClean="0">
                <a:latin typeface="Arial" charset="0"/>
              </a:rPr>
              <a:t>]</a:t>
            </a:r>
            <a:endParaRPr lang="fr-FR" sz="2000" dirty="0">
              <a:latin typeface="Arial" charset="0"/>
            </a:endParaRPr>
          </a:p>
          <a:p>
            <a:pPr lvl="1"/>
            <a:r>
              <a:rPr lang="fr-FR" sz="1800" dirty="0" smtClean="0"/>
              <a:t>Input: block of </a:t>
            </a:r>
            <a:r>
              <a:rPr lang="fr-FR" sz="1800" dirty="0" err="1" smtClean="0"/>
              <a:t>text</a:t>
            </a:r>
            <a:r>
              <a:rPr lang="fr-FR" sz="1800" dirty="0" smtClean="0"/>
              <a:t> (</a:t>
            </a:r>
            <a:r>
              <a:rPr lang="fr-FR" sz="1800" dirty="0" err="1" smtClean="0"/>
              <a:t>bidimension</a:t>
            </a:r>
            <a:r>
              <a:rPr lang="fr-FR" sz="1800" dirty="0"/>
              <a:t>)</a:t>
            </a:r>
          </a:p>
          <a:p>
            <a:pPr lvl="1"/>
            <a:r>
              <a:rPr lang="fr-FR" sz="1800" dirty="0" smtClean="0"/>
              <a:t>Prior </a:t>
            </a:r>
            <a:r>
              <a:rPr lang="fr-FR" sz="1800" dirty="0"/>
              <a:t>explicit segmentation of </a:t>
            </a:r>
            <a:r>
              <a:rPr lang="fr-FR" sz="1800" dirty="0" err="1" smtClean="0"/>
              <a:t>text</a:t>
            </a:r>
            <a:r>
              <a:rPr lang="fr-FR" sz="1800" dirty="0" smtClean="0"/>
              <a:t> </a:t>
            </a:r>
            <a:r>
              <a:rPr lang="fr-FR" sz="1800" dirty="0" err="1" smtClean="0"/>
              <a:t>lines</a:t>
            </a:r>
            <a:endParaRPr lang="fr-FR" sz="1800" dirty="0"/>
          </a:p>
          <a:p>
            <a:endParaRPr lang="fr-FR" dirty="0"/>
          </a:p>
          <a:p>
            <a:r>
              <a:rPr lang="fr-FR" sz="2000" dirty="0" err="1" smtClean="0"/>
              <a:t>Similarly</a:t>
            </a:r>
            <a:r>
              <a:rPr lang="fr-FR" sz="2000" dirty="0" smtClean="0"/>
              <a:t>, </a:t>
            </a:r>
            <a:r>
              <a:rPr lang="fr-FR" sz="2000" dirty="0"/>
              <a:t>use of DMOS to </a:t>
            </a:r>
            <a:r>
              <a:rPr lang="fr-FR" sz="2000" dirty="0" err="1"/>
              <a:t>roughly</a:t>
            </a:r>
            <a:r>
              <a:rPr lang="fr-FR" sz="2000" dirty="0"/>
              <a:t> segment the </a:t>
            </a:r>
            <a:r>
              <a:rPr lang="fr-FR" sz="2000" dirty="0" smtClean="0"/>
              <a:t>score</a:t>
            </a:r>
          </a:p>
          <a:p>
            <a:pPr lvl="1"/>
            <a:r>
              <a:rPr lang="fr-FR" sz="1600" dirty="0" err="1" smtClean="0"/>
              <a:t>Contextual</a:t>
            </a:r>
            <a:r>
              <a:rPr lang="fr-FR" sz="1600" dirty="0" smtClean="0"/>
              <a:t> </a:t>
            </a:r>
            <a:r>
              <a:rPr lang="fr-FR" sz="1600" dirty="0" err="1" smtClean="0"/>
              <a:t>selection</a:t>
            </a:r>
            <a:r>
              <a:rPr lang="fr-FR" sz="1600" dirty="0" smtClean="0"/>
              <a:t> of the </a:t>
            </a:r>
            <a:r>
              <a:rPr lang="fr-FR" sz="1600" dirty="0" err="1" smtClean="0"/>
              <a:t>symbol</a:t>
            </a:r>
            <a:r>
              <a:rPr lang="fr-FR" sz="1600" dirty="0" smtClean="0"/>
              <a:t> </a:t>
            </a:r>
            <a:r>
              <a:rPr lang="fr-FR" sz="1600" dirty="0" err="1" smtClean="0"/>
              <a:t>recognizer</a:t>
            </a:r>
            <a:r>
              <a:rPr lang="fr-FR" sz="1600" dirty="0" smtClean="0"/>
              <a:t> input</a:t>
            </a:r>
            <a:endParaRPr lang="fr-FR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92" y="1829399"/>
            <a:ext cx="3004457" cy="435133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 </a:t>
            </a:r>
            <a:r>
              <a:rPr lang="fr-FR" dirty="0" err="1"/>
              <a:t>localization</a:t>
            </a:r>
            <a:r>
              <a:rPr lang="fr-FR" dirty="0"/>
              <a:t> and identification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20356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resolve</a:t>
            </a:r>
            <a:r>
              <a:rPr lang="fr-FR" sz="2400" dirty="0"/>
              <a:t> </a:t>
            </a:r>
            <a:r>
              <a:rPr lang="fr-FR" sz="2400" dirty="0" err="1"/>
              <a:t>bidimensionality</a:t>
            </a:r>
            <a:r>
              <a:rPr lang="fr-FR" sz="2400" dirty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Deep</a:t>
            </a:r>
            <a:r>
              <a:rPr lang="fr-FR" sz="2400" dirty="0" smtClean="0"/>
              <a:t> </a:t>
            </a:r>
            <a:r>
              <a:rPr lang="fr-FR" sz="2400" dirty="0" err="1"/>
              <a:t>Convolutional</a:t>
            </a:r>
            <a:r>
              <a:rPr lang="fr-FR" sz="2400" dirty="0"/>
              <a:t> Neural Network </a:t>
            </a:r>
            <a:r>
              <a:rPr lang="fr-FR" sz="2400" dirty="0" smtClean="0"/>
              <a:t>[</a:t>
            </a:r>
            <a:r>
              <a:rPr lang="fr-FR" sz="2400" dirty="0" err="1" smtClean="0"/>
              <a:t>Erhan</a:t>
            </a:r>
            <a:r>
              <a:rPr lang="fr-FR" sz="2400" dirty="0" smtClean="0"/>
              <a:t> 2014]</a:t>
            </a:r>
            <a:endParaRPr lang="fr-FR" sz="2400" dirty="0"/>
          </a:p>
          <a:p>
            <a:pPr lvl="1"/>
            <a:r>
              <a:rPr lang="fr-FR" sz="2000" dirty="0" err="1"/>
              <a:t>Supervised</a:t>
            </a:r>
            <a:r>
              <a:rPr lang="fr-FR" sz="2000" dirty="0"/>
              <a:t> training: </a:t>
            </a:r>
            <a:r>
              <a:rPr lang="fr-FR" sz="2000" dirty="0" err="1"/>
              <a:t>learn</a:t>
            </a:r>
            <a:r>
              <a:rPr lang="fr-FR" sz="2000" dirty="0"/>
              <a:t>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1"/>
            <a:r>
              <a:rPr lang="fr-FR" sz="2000" dirty="0" smtClean="0"/>
              <a:t>DNN 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</a:t>
            </a:r>
            <a:r>
              <a:rPr lang="fr-FR" sz="2000" dirty="0" err="1" smtClean="0"/>
              <a:t>bounding</a:t>
            </a:r>
            <a:r>
              <a:rPr lang="fr-FR" sz="2000" dirty="0" smtClean="0"/>
              <a:t> box </a:t>
            </a:r>
            <a:r>
              <a:rPr lang="fr-FR" sz="2000" dirty="0" err="1" smtClean="0"/>
              <a:t>with</a:t>
            </a:r>
            <a:r>
              <a:rPr lang="fr-FR" sz="2000" dirty="0" smtClean="0"/>
              <a:t> confidence score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 err="1" smtClean="0"/>
              <a:t>Interests</a:t>
            </a:r>
            <a:endParaRPr lang="fr-FR" sz="2400" dirty="0" smtClean="0"/>
          </a:p>
          <a:p>
            <a:pPr lvl="1"/>
            <a:r>
              <a:rPr lang="fr-FR" sz="2000" dirty="0" smtClean="0"/>
              <a:t>multiple </a:t>
            </a:r>
            <a:r>
              <a:rPr lang="fr-FR" sz="2000" dirty="0" err="1"/>
              <a:t>objects</a:t>
            </a:r>
            <a:r>
              <a:rPr lang="fr-FR" sz="2000" dirty="0"/>
              <a:t> </a:t>
            </a:r>
            <a:r>
              <a:rPr lang="fr-FR" sz="2000" dirty="0" err="1" smtClean="0"/>
              <a:t>localization</a:t>
            </a:r>
            <a:endParaRPr lang="fr-FR" sz="2000" dirty="0"/>
          </a:p>
          <a:p>
            <a:pPr lvl="1"/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bounding</a:t>
            </a:r>
            <a:r>
              <a:rPr lang="fr-FR" sz="2000" dirty="0" smtClean="0"/>
              <a:t> </a:t>
            </a:r>
            <a:r>
              <a:rPr lang="fr-FR" sz="2000" dirty="0"/>
              <a:t>boxes</a:t>
            </a:r>
          </a:p>
          <a:p>
            <a:r>
              <a:rPr lang="fr-FR" sz="2400" dirty="0" err="1" smtClean="0"/>
              <a:t>However</a:t>
            </a:r>
            <a:endParaRPr lang="fr-FR" sz="2400" dirty="0" smtClean="0"/>
          </a:p>
          <a:p>
            <a:pPr lvl="1"/>
            <a:r>
              <a:rPr lang="fr-FR" sz="2000" dirty="0" err="1" smtClean="0"/>
              <a:t>Need</a:t>
            </a:r>
            <a:r>
              <a:rPr lang="fr-FR" sz="2000" dirty="0" smtClean="0"/>
              <a:t> </a:t>
            </a:r>
            <a:r>
              <a:rPr lang="fr-FR" sz="2000" dirty="0" err="1"/>
              <a:t>annotated</a:t>
            </a:r>
            <a:r>
              <a:rPr lang="fr-FR" sz="2000" dirty="0"/>
              <a:t> data for training</a:t>
            </a:r>
          </a:p>
          <a:p>
            <a:pPr lvl="1"/>
            <a:r>
              <a:rPr lang="fr-FR" sz="2000" dirty="0" smtClean="0"/>
              <a:t>None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groundtruth</a:t>
            </a:r>
            <a:r>
              <a:rPr lang="fr-FR" sz="2000" dirty="0" smtClean="0"/>
              <a:t> on music scores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06" y="1834525"/>
            <a:ext cx="4066344" cy="32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 </a:t>
            </a:r>
            <a:r>
              <a:rPr lang="fr-FR" dirty="0" err="1"/>
              <a:t>localization</a:t>
            </a:r>
            <a:r>
              <a:rPr lang="fr-FR" dirty="0"/>
              <a:t> and identification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20356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resolve</a:t>
            </a:r>
            <a:r>
              <a:rPr lang="fr-FR" sz="2400" dirty="0"/>
              <a:t> </a:t>
            </a:r>
            <a:r>
              <a:rPr lang="fr-FR" sz="2400" dirty="0" err="1"/>
              <a:t>bidimensionality</a:t>
            </a:r>
            <a:r>
              <a:rPr lang="fr-FR" sz="2400" dirty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Deep</a:t>
            </a:r>
            <a:r>
              <a:rPr lang="fr-FR" sz="2400" dirty="0" smtClean="0"/>
              <a:t> </a:t>
            </a:r>
            <a:r>
              <a:rPr lang="fr-FR" sz="2400" dirty="0" err="1"/>
              <a:t>Convolutional</a:t>
            </a:r>
            <a:r>
              <a:rPr lang="fr-FR" sz="2400" dirty="0"/>
              <a:t> Neural Network </a:t>
            </a:r>
            <a:r>
              <a:rPr lang="fr-FR" sz="2400" dirty="0" smtClean="0"/>
              <a:t>[</a:t>
            </a:r>
            <a:r>
              <a:rPr lang="fr-FR" sz="2400" dirty="0" err="1" smtClean="0"/>
              <a:t>Erhan</a:t>
            </a:r>
            <a:r>
              <a:rPr lang="fr-FR" sz="2400" dirty="0" smtClean="0"/>
              <a:t> 2014]</a:t>
            </a:r>
            <a:endParaRPr lang="fr-FR" sz="2400" dirty="0"/>
          </a:p>
          <a:p>
            <a:pPr lvl="1"/>
            <a:r>
              <a:rPr lang="fr-FR" sz="2000" dirty="0" err="1"/>
              <a:t>Supervised</a:t>
            </a:r>
            <a:r>
              <a:rPr lang="fr-FR" sz="2000" dirty="0"/>
              <a:t> training: </a:t>
            </a:r>
            <a:r>
              <a:rPr lang="fr-FR" sz="2000" dirty="0" err="1"/>
              <a:t>learn</a:t>
            </a:r>
            <a:r>
              <a:rPr lang="fr-FR" sz="2000" dirty="0"/>
              <a:t>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1"/>
            <a:r>
              <a:rPr lang="fr-FR" sz="2000" dirty="0" smtClean="0"/>
              <a:t>DNN 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</a:t>
            </a:r>
            <a:r>
              <a:rPr lang="fr-FR" sz="2000" dirty="0" err="1" smtClean="0"/>
              <a:t>bounding</a:t>
            </a:r>
            <a:r>
              <a:rPr lang="fr-FR" sz="2000" dirty="0" smtClean="0"/>
              <a:t> box </a:t>
            </a:r>
            <a:r>
              <a:rPr lang="fr-FR" sz="2000" dirty="0" err="1" smtClean="0"/>
              <a:t>with</a:t>
            </a:r>
            <a:r>
              <a:rPr lang="fr-FR" sz="2000" dirty="0" smtClean="0"/>
              <a:t> confidence score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 err="1" smtClean="0"/>
              <a:t>Interests</a:t>
            </a:r>
            <a:endParaRPr lang="fr-FR" sz="2400" dirty="0" smtClean="0"/>
          </a:p>
          <a:p>
            <a:pPr lvl="1"/>
            <a:r>
              <a:rPr lang="fr-FR" sz="2000" dirty="0" smtClean="0"/>
              <a:t>multiple </a:t>
            </a:r>
            <a:r>
              <a:rPr lang="fr-FR" sz="2000" dirty="0" err="1"/>
              <a:t>objects</a:t>
            </a:r>
            <a:r>
              <a:rPr lang="fr-FR" sz="2000" dirty="0"/>
              <a:t> </a:t>
            </a:r>
            <a:r>
              <a:rPr lang="fr-FR" sz="2000" dirty="0" err="1" smtClean="0"/>
              <a:t>localization</a:t>
            </a:r>
            <a:endParaRPr lang="fr-FR" sz="2000" dirty="0"/>
          </a:p>
          <a:p>
            <a:pPr lvl="1"/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bounding</a:t>
            </a:r>
            <a:r>
              <a:rPr lang="fr-FR" sz="2000" dirty="0" smtClean="0"/>
              <a:t> </a:t>
            </a:r>
            <a:r>
              <a:rPr lang="fr-FR" sz="2000" dirty="0"/>
              <a:t>boxes</a:t>
            </a:r>
          </a:p>
          <a:p>
            <a:r>
              <a:rPr lang="fr-FR" sz="2400" dirty="0" err="1" smtClean="0"/>
              <a:t>However</a:t>
            </a:r>
            <a:endParaRPr lang="fr-FR" sz="2400" dirty="0" smtClean="0"/>
          </a:p>
          <a:p>
            <a:pPr lvl="1"/>
            <a:r>
              <a:rPr lang="fr-FR" sz="2000" dirty="0" err="1" smtClean="0"/>
              <a:t>Need</a:t>
            </a:r>
            <a:r>
              <a:rPr lang="fr-FR" sz="2000" dirty="0" smtClean="0"/>
              <a:t> </a:t>
            </a:r>
            <a:r>
              <a:rPr lang="fr-FR" sz="2000" dirty="0" err="1"/>
              <a:t>annotated</a:t>
            </a:r>
            <a:r>
              <a:rPr lang="fr-FR" sz="2000" dirty="0"/>
              <a:t> data for training</a:t>
            </a:r>
          </a:p>
          <a:p>
            <a:pPr lvl="1"/>
            <a:r>
              <a:rPr lang="fr-FR" sz="2000" dirty="0" smtClean="0"/>
              <a:t>None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groundtruth</a:t>
            </a:r>
            <a:r>
              <a:rPr lang="fr-FR" sz="2000" dirty="0" smtClean="0"/>
              <a:t> on music scores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06" y="3148985"/>
            <a:ext cx="4066344" cy="30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5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attention model</a:t>
            </a:r>
            <a:endParaRPr lang="en-GB" dirty="0"/>
          </a:p>
        </p:txBody>
      </p:sp>
      <p:pic>
        <p:nvPicPr>
          <p:cNvPr id="3" name="Image 2" descr="vis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27" y="2460313"/>
            <a:ext cx="4571357" cy="34177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28651" y="1992314"/>
            <a:ext cx="3633677" cy="4351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/>
            <a:r>
              <a:rPr lang="fr-FR" sz="2000" dirty="0"/>
              <a:t>Use multiple </a:t>
            </a:r>
            <a:r>
              <a:rPr lang="fr-FR" sz="2000" dirty="0" err="1"/>
              <a:t>recurrent</a:t>
            </a:r>
            <a:r>
              <a:rPr lang="fr-FR" sz="2000" dirty="0"/>
              <a:t> neural networks </a:t>
            </a:r>
            <a:r>
              <a:rPr lang="fr-FR" sz="2000" dirty="0" err="1"/>
              <a:t>layers</a:t>
            </a:r>
            <a:r>
              <a:rPr lang="fr-FR" sz="2000" dirty="0"/>
              <a:t> to </a:t>
            </a:r>
            <a:r>
              <a:rPr lang="fr-FR" sz="2000" dirty="0" err="1"/>
              <a:t>localize</a:t>
            </a:r>
            <a:r>
              <a:rPr lang="fr-FR" sz="2000" dirty="0"/>
              <a:t> an </a:t>
            </a:r>
            <a:r>
              <a:rPr lang="fr-FR" sz="2000" dirty="0" err="1"/>
              <a:t>object</a:t>
            </a:r>
            <a:r>
              <a:rPr lang="fr-FR" sz="2000" dirty="0"/>
              <a:t> in an image (</a:t>
            </a:r>
            <a:r>
              <a:rPr lang="fr-FR" sz="2000" dirty="0" err="1"/>
              <a:t>Mnih</a:t>
            </a:r>
            <a:r>
              <a:rPr lang="fr-FR" sz="2000" dirty="0"/>
              <a:t> 2014)</a:t>
            </a:r>
          </a:p>
          <a:p>
            <a:pPr marL="742950" lvl="1" indent="-285750"/>
            <a:r>
              <a:rPr lang="fr-FR" sz="1800" dirty="0"/>
              <a:t>Use of </a:t>
            </a:r>
            <a:r>
              <a:rPr lang="fr-FR" sz="1800" dirty="0" err="1"/>
              <a:t>glimpses</a:t>
            </a:r>
            <a:r>
              <a:rPr lang="fr-FR" sz="1800" dirty="0"/>
              <a:t> to explore an image</a:t>
            </a:r>
          </a:p>
          <a:p>
            <a:pPr marL="742950" lvl="1" indent="-285750"/>
            <a:r>
              <a:rPr lang="fr-FR" sz="1800" dirty="0"/>
              <a:t>RNN </a:t>
            </a:r>
            <a:r>
              <a:rPr lang="fr-FR" sz="1800" dirty="0" err="1"/>
              <a:t>used</a:t>
            </a:r>
            <a:r>
              <a:rPr lang="fr-FR" sz="1800" dirty="0"/>
              <a:t> to </a:t>
            </a:r>
            <a:r>
              <a:rPr lang="fr-FR" sz="1800" dirty="0" err="1"/>
              <a:t>predict</a:t>
            </a:r>
            <a:r>
              <a:rPr lang="fr-FR" sz="1800" dirty="0"/>
              <a:t> </a:t>
            </a:r>
            <a:r>
              <a:rPr lang="fr-FR" sz="1800" dirty="0" err="1"/>
              <a:t>next</a:t>
            </a:r>
            <a:r>
              <a:rPr lang="fr-FR" sz="1800" dirty="0"/>
              <a:t> </a:t>
            </a:r>
            <a:r>
              <a:rPr lang="fr-FR" sz="1800" dirty="0" err="1"/>
              <a:t>glimpse</a:t>
            </a:r>
            <a:r>
              <a:rPr lang="fr-FR" sz="1800" dirty="0"/>
              <a:t> location, to </a:t>
            </a:r>
            <a:r>
              <a:rPr lang="fr-FR" sz="1800" dirty="0" err="1"/>
              <a:t>recognize</a:t>
            </a:r>
            <a:r>
              <a:rPr lang="fr-FR" sz="1800" dirty="0"/>
              <a:t> digit</a:t>
            </a:r>
          </a:p>
          <a:p>
            <a:pPr marL="457200" lvl="1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Pros :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localize</a:t>
            </a:r>
            <a:r>
              <a:rPr lang="fr-FR" sz="2000" dirty="0"/>
              <a:t> an </a:t>
            </a:r>
            <a:r>
              <a:rPr lang="fr-FR" sz="2000" dirty="0" err="1"/>
              <a:t>object</a:t>
            </a:r>
            <a:r>
              <a:rPr lang="fr-FR" sz="2000" dirty="0"/>
              <a:t> in a </a:t>
            </a:r>
            <a:r>
              <a:rPr lang="fr-FR" sz="2000" dirty="0" err="1"/>
              <a:t>two-dimensional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Not </a:t>
            </a:r>
            <a:r>
              <a:rPr lang="fr-FR" sz="2000" dirty="0" err="1"/>
              <a:t>tested</a:t>
            </a:r>
            <a:r>
              <a:rPr lang="fr-FR" sz="2000" dirty="0"/>
              <a:t> on </a:t>
            </a:r>
            <a:r>
              <a:rPr lang="fr-FR" sz="2000" dirty="0" err="1"/>
              <a:t>complicated</a:t>
            </a:r>
            <a:r>
              <a:rPr lang="fr-FR" sz="2000" dirty="0"/>
              <a:t> data</a:t>
            </a:r>
            <a:endParaRPr lang="en-GB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attention model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28651" y="1992314"/>
            <a:ext cx="3633677" cy="4351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/>
            <a:r>
              <a:rPr lang="fr-FR" sz="2000" dirty="0"/>
              <a:t>Use multiple </a:t>
            </a:r>
            <a:r>
              <a:rPr lang="fr-FR" sz="2000" dirty="0" err="1"/>
              <a:t>recurrent</a:t>
            </a:r>
            <a:r>
              <a:rPr lang="fr-FR" sz="2000" dirty="0"/>
              <a:t> neural networks </a:t>
            </a:r>
            <a:r>
              <a:rPr lang="fr-FR" sz="2000" dirty="0" err="1"/>
              <a:t>layers</a:t>
            </a:r>
            <a:r>
              <a:rPr lang="fr-FR" sz="2000" dirty="0"/>
              <a:t> to </a:t>
            </a:r>
            <a:r>
              <a:rPr lang="fr-FR" sz="2000" dirty="0" err="1"/>
              <a:t>localize</a:t>
            </a:r>
            <a:r>
              <a:rPr lang="fr-FR" sz="2000" dirty="0"/>
              <a:t> an </a:t>
            </a:r>
            <a:r>
              <a:rPr lang="fr-FR" sz="2000" dirty="0" err="1"/>
              <a:t>object</a:t>
            </a:r>
            <a:r>
              <a:rPr lang="fr-FR" sz="2000" dirty="0"/>
              <a:t> in an image (</a:t>
            </a:r>
            <a:r>
              <a:rPr lang="fr-FR" sz="2000" dirty="0" err="1"/>
              <a:t>Mnih</a:t>
            </a:r>
            <a:r>
              <a:rPr lang="fr-FR" sz="2000" dirty="0"/>
              <a:t> 2014)</a:t>
            </a:r>
          </a:p>
          <a:p>
            <a:pPr marL="742950" lvl="1" indent="-285750"/>
            <a:r>
              <a:rPr lang="fr-FR" sz="1800" dirty="0"/>
              <a:t>Use of </a:t>
            </a:r>
            <a:r>
              <a:rPr lang="fr-FR" sz="1800" dirty="0" err="1"/>
              <a:t>glimpses</a:t>
            </a:r>
            <a:r>
              <a:rPr lang="fr-FR" sz="1800" dirty="0"/>
              <a:t> to explore an image</a:t>
            </a:r>
          </a:p>
          <a:p>
            <a:pPr marL="742950" lvl="1" indent="-285750"/>
            <a:r>
              <a:rPr lang="fr-FR" sz="1800" dirty="0"/>
              <a:t>RNN </a:t>
            </a:r>
            <a:r>
              <a:rPr lang="fr-FR" sz="1800" dirty="0" err="1"/>
              <a:t>used</a:t>
            </a:r>
            <a:r>
              <a:rPr lang="fr-FR" sz="1800" dirty="0"/>
              <a:t> to </a:t>
            </a:r>
            <a:r>
              <a:rPr lang="fr-FR" sz="1800" dirty="0" err="1"/>
              <a:t>predict</a:t>
            </a:r>
            <a:r>
              <a:rPr lang="fr-FR" sz="1800" dirty="0"/>
              <a:t> </a:t>
            </a:r>
            <a:r>
              <a:rPr lang="fr-FR" sz="1800" dirty="0" err="1"/>
              <a:t>next</a:t>
            </a:r>
            <a:r>
              <a:rPr lang="fr-FR" sz="1800" dirty="0"/>
              <a:t> </a:t>
            </a:r>
            <a:r>
              <a:rPr lang="fr-FR" sz="1800" dirty="0" err="1"/>
              <a:t>glimpse</a:t>
            </a:r>
            <a:r>
              <a:rPr lang="fr-FR" sz="1800" dirty="0"/>
              <a:t> location, to </a:t>
            </a:r>
            <a:r>
              <a:rPr lang="fr-FR" sz="1800" dirty="0" err="1"/>
              <a:t>recognize</a:t>
            </a:r>
            <a:r>
              <a:rPr lang="fr-FR" sz="1800" dirty="0"/>
              <a:t> digit</a:t>
            </a:r>
          </a:p>
          <a:p>
            <a:pPr marL="457200" lvl="1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Pros :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localize</a:t>
            </a:r>
            <a:r>
              <a:rPr lang="fr-FR" sz="2000" dirty="0"/>
              <a:t> an </a:t>
            </a:r>
            <a:r>
              <a:rPr lang="fr-FR" sz="2000" dirty="0" err="1"/>
              <a:t>object</a:t>
            </a:r>
            <a:r>
              <a:rPr lang="fr-FR" sz="2000" dirty="0"/>
              <a:t> in a </a:t>
            </a:r>
            <a:r>
              <a:rPr lang="fr-FR" sz="2000" dirty="0" err="1"/>
              <a:t>two-dimensional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Not </a:t>
            </a:r>
            <a:r>
              <a:rPr lang="fr-FR" sz="2000" dirty="0" err="1"/>
              <a:t>tested</a:t>
            </a:r>
            <a:r>
              <a:rPr lang="fr-FR" sz="2000" dirty="0"/>
              <a:t> on </a:t>
            </a:r>
            <a:r>
              <a:rPr lang="fr-FR" sz="2000" dirty="0" err="1"/>
              <a:t>complicated</a:t>
            </a:r>
            <a:r>
              <a:rPr lang="fr-FR" sz="2000" dirty="0"/>
              <a:t> data</a:t>
            </a:r>
            <a:endParaRPr lang="en-GB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28" y="1992314"/>
            <a:ext cx="4280721" cy="40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lvl="1"/>
            <a:r>
              <a:rPr lang="fr-FR" dirty="0" err="1" smtClean="0"/>
              <a:t>Problematic</a:t>
            </a:r>
            <a:r>
              <a:rPr lang="fr-FR" dirty="0"/>
              <a:t>: joint segmentation and recognition of music </a:t>
            </a:r>
            <a:r>
              <a:rPr lang="fr-FR" dirty="0" err="1"/>
              <a:t>symbol</a:t>
            </a:r>
            <a:endParaRPr lang="fr-FR" dirty="0"/>
          </a:p>
          <a:p>
            <a:pPr lvl="2"/>
            <a:r>
              <a:rPr lang="fr-FR" dirty="0"/>
              <a:t>MD LSTM RNN</a:t>
            </a:r>
          </a:p>
          <a:p>
            <a:pPr lvl="3"/>
            <a:r>
              <a:rPr lang="fr-FR" dirty="0" smtClean="0"/>
              <a:t>use </a:t>
            </a:r>
            <a:r>
              <a:rPr lang="fr-FR" dirty="0"/>
              <a:t>of </a:t>
            </a:r>
            <a:r>
              <a:rPr lang="fr-FR" dirty="0" err="1" smtClean="0"/>
              <a:t>context</a:t>
            </a:r>
            <a:endParaRPr lang="fr-FR" dirty="0"/>
          </a:p>
          <a:p>
            <a:pPr lvl="3"/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/>
              <a:t>handle</a:t>
            </a:r>
            <a:r>
              <a:rPr lang="fr-FR" dirty="0"/>
              <a:t> one-</a:t>
            </a:r>
            <a:r>
              <a:rPr lang="fr-FR" dirty="0" err="1"/>
              <a:t>dimensional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lvl="2"/>
            <a:r>
              <a:rPr lang="fr-FR" dirty="0" smtClean="0"/>
              <a:t> DCNN</a:t>
            </a:r>
          </a:p>
          <a:p>
            <a:pPr lvl="3"/>
            <a:r>
              <a:rPr lang="fr-FR" dirty="0" smtClean="0"/>
              <a:t>multiple </a:t>
            </a:r>
            <a:r>
              <a:rPr lang="fr-FR" dirty="0" err="1"/>
              <a:t>object</a:t>
            </a:r>
            <a:r>
              <a:rPr lang="fr-FR" dirty="0"/>
              <a:t> recognition,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bounding</a:t>
            </a:r>
            <a:r>
              <a:rPr lang="fr-FR" dirty="0"/>
              <a:t> boxes</a:t>
            </a:r>
          </a:p>
          <a:p>
            <a:pPr lvl="3"/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/>
              <a:t>annotated</a:t>
            </a:r>
            <a:r>
              <a:rPr lang="fr-FR" dirty="0"/>
              <a:t> data for training</a:t>
            </a:r>
          </a:p>
          <a:p>
            <a:pPr lvl="2"/>
            <a:r>
              <a:rPr lang="fr-FR" dirty="0" smtClean="0"/>
              <a:t>Visual attention model</a:t>
            </a:r>
          </a:p>
          <a:p>
            <a:pPr lvl="3"/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localize</a:t>
            </a:r>
            <a:r>
              <a:rPr lang="fr-FR" dirty="0" smtClean="0"/>
              <a:t> a </a:t>
            </a:r>
            <a:r>
              <a:rPr lang="fr-FR" dirty="0" err="1" smtClean="0"/>
              <a:t>symbol</a:t>
            </a:r>
            <a:r>
              <a:rPr lang="fr-FR" dirty="0" smtClean="0"/>
              <a:t> in an image, </a:t>
            </a:r>
            <a:r>
              <a:rPr lang="fr-FR" dirty="0" err="1" smtClean="0"/>
              <a:t>robust</a:t>
            </a:r>
            <a:r>
              <a:rPr lang="fr-FR" dirty="0" smtClean="0"/>
              <a:t> </a:t>
            </a:r>
            <a:r>
              <a:rPr lang="fr-FR" dirty="0"/>
              <a:t>to noise</a:t>
            </a:r>
          </a:p>
          <a:p>
            <a:pPr lvl="3"/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/>
              <a:t>tested</a:t>
            </a:r>
            <a:r>
              <a:rPr lang="fr-FR" dirty="0"/>
              <a:t> on simple recognition </a:t>
            </a:r>
            <a:r>
              <a:rPr lang="fr-FR" dirty="0" err="1" smtClean="0"/>
              <a:t>tasks</a:t>
            </a:r>
            <a:endParaRPr lang="fr-FR" dirty="0" smtClean="0"/>
          </a:p>
          <a:p>
            <a:pPr lvl="1"/>
            <a:r>
              <a:rPr lang="fr-FR" dirty="0" err="1" smtClean="0"/>
              <a:t>Internship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/>
              <a:t>collaboration</a:t>
            </a:r>
            <a:r>
              <a:rPr lang="fr-FR" dirty="0" smtClean="0"/>
              <a:t> Neural Network/DMOS musical </a:t>
            </a:r>
            <a:r>
              <a:rPr lang="fr-FR" dirty="0" err="1" smtClean="0"/>
              <a:t>grammar</a:t>
            </a:r>
            <a:endParaRPr lang="fr-FR" dirty="0" smtClean="0"/>
          </a:p>
          <a:p>
            <a:pPr lvl="2"/>
            <a:r>
              <a:rPr lang="fr-FR" dirty="0" smtClean="0"/>
              <a:t>Rough segmentation </a:t>
            </a:r>
            <a:r>
              <a:rPr lang="fr-FR" dirty="0" err="1" smtClean="0"/>
              <a:t>with</a:t>
            </a:r>
            <a:r>
              <a:rPr lang="fr-FR" dirty="0" smtClean="0"/>
              <a:t> DMOS </a:t>
            </a:r>
            <a:r>
              <a:rPr lang="fr-FR" dirty="0" err="1" smtClean="0"/>
              <a:t>grammar</a:t>
            </a:r>
            <a:endParaRPr lang="fr-FR" dirty="0" smtClean="0"/>
          </a:p>
          <a:p>
            <a:pPr lvl="2"/>
            <a:r>
              <a:rPr lang="fr-FR" dirty="0" smtClean="0"/>
              <a:t>Fine segmentation and recognition </a:t>
            </a:r>
            <a:r>
              <a:rPr lang="fr-FR" dirty="0" err="1" smtClean="0"/>
              <a:t>with</a:t>
            </a:r>
            <a:r>
              <a:rPr lang="fr-FR" dirty="0" smtClean="0"/>
              <a:t> Neural Network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94" y="457200"/>
            <a:ext cx="8234812" cy="1600200"/>
          </a:xfrm>
        </p:spPr>
        <p:txBody>
          <a:bodyPr anchor="ctr"/>
          <a:lstStyle/>
          <a:p>
            <a:r>
              <a:rPr lang="fr-FR" dirty="0"/>
              <a:t>Music score </a:t>
            </a:r>
            <a:r>
              <a:rPr lang="fr-FR" dirty="0" err="1"/>
              <a:t>definition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594" y="2101850"/>
            <a:ext cx="2949178" cy="3759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Written</a:t>
            </a:r>
            <a:r>
              <a:rPr lang="fr-FR" sz="2000" dirty="0"/>
              <a:t> </a:t>
            </a:r>
            <a:r>
              <a:rPr lang="fr-FR" sz="2000" dirty="0" err="1"/>
              <a:t>form</a:t>
            </a:r>
            <a:r>
              <a:rPr lang="fr-FR" sz="2000" dirty="0"/>
              <a:t> of a music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Used</a:t>
            </a:r>
            <a:r>
              <a:rPr lang="fr-FR" sz="2000" dirty="0"/>
              <a:t> to </a:t>
            </a:r>
            <a:r>
              <a:rPr lang="fr-FR" sz="2000" dirty="0" err="1"/>
              <a:t>save</a:t>
            </a:r>
            <a:r>
              <a:rPr lang="fr-FR" sz="2000" dirty="0"/>
              <a:t> and </a:t>
            </a:r>
            <a:r>
              <a:rPr lang="fr-FR" sz="2000" dirty="0" err="1"/>
              <a:t>share</a:t>
            </a:r>
            <a:r>
              <a:rPr lang="fr-FR" sz="2000" dirty="0"/>
              <a:t>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Characteristics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bidimensional</a:t>
            </a:r>
            <a:r>
              <a:rPr lang="fr-FR" sz="1800" dirty="0"/>
              <a:t> </a:t>
            </a:r>
            <a:r>
              <a:rPr lang="fr-FR" sz="1800" dirty="0" err="1"/>
              <a:t>organization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High </a:t>
            </a:r>
            <a:r>
              <a:rPr lang="fr-FR" sz="1800" dirty="0" err="1"/>
              <a:t>density</a:t>
            </a:r>
            <a:r>
              <a:rPr lang="fr-FR" sz="1800" dirty="0"/>
              <a:t> of </a:t>
            </a:r>
            <a:r>
              <a:rPr lang="fr-FR" sz="1800" dirty="0" err="1"/>
              <a:t>symbols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High </a:t>
            </a:r>
            <a:r>
              <a:rPr lang="fr-FR" sz="1800" dirty="0" err="1"/>
              <a:t>connectivity</a:t>
            </a:r>
            <a:r>
              <a:rPr lang="fr-FR" sz="1800" dirty="0"/>
              <a:t> of </a:t>
            </a:r>
            <a:r>
              <a:rPr lang="fr-FR" sz="1800" dirty="0" err="1"/>
              <a:t>symbols</a:t>
            </a:r>
            <a:endParaRPr lang="fr-FR" sz="1800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72" y="2101850"/>
            <a:ext cx="5285634" cy="3759200"/>
          </a:xfrm>
        </p:spPr>
      </p:pic>
    </p:spTree>
    <p:extLst>
      <p:ext uri="{BB962C8B-B14F-4D97-AF65-F5344CB8AC3E}">
        <p14:creationId xmlns:p14="http://schemas.microsoft.com/office/powerpoint/2010/main" val="331213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94" y="457200"/>
            <a:ext cx="8234812" cy="1600200"/>
          </a:xfrm>
        </p:spPr>
        <p:txBody>
          <a:bodyPr anchor="ctr"/>
          <a:lstStyle/>
          <a:p>
            <a:r>
              <a:rPr lang="fr-FR" dirty="0"/>
              <a:t>Music score </a:t>
            </a:r>
            <a:r>
              <a:rPr lang="fr-FR" dirty="0" err="1"/>
              <a:t>definition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594" y="2101850"/>
            <a:ext cx="2949178" cy="3759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Written</a:t>
            </a:r>
            <a:r>
              <a:rPr lang="fr-FR" sz="2000" dirty="0"/>
              <a:t> </a:t>
            </a:r>
            <a:r>
              <a:rPr lang="fr-FR" sz="2000" dirty="0" err="1"/>
              <a:t>form</a:t>
            </a:r>
            <a:r>
              <a:rPr lang="fr-FR" sz="2000" dirty="0"/>
              <a:t> of a music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Used</a:t>
            </a:r>
            <a:r>
              <a:rPr lang="fr-FR" sz="2000" dirty="0"/>
              <a:t> to </a:t>
            </a:r>
            <a:r>
              <a:rPr lang="fr-FR" sz="2000" dirty="0" err="1"/>
              <a:t>save</a:t>
            </a:r>
            <a:r>
              <a:rPr lang="fr-FR" sz="2000" dirty="0"/>
              <a:t> and </a:t>
            </a:r>
            <a:r>
              <a:rPr lang="fr-FR" sz="2000" dirty="0" err="1"/>
              <a:t>share</a:t>
            </a:r>
            <a:r>
              <a:rPr lang="fr-FR" sz="2000" dirty="0"/>
              <a:t>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Characteristics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bidimensional</a:t>
            </a:r>
            <a:r>
              <a:rPr lang="fr-FR" sz="1800" dirty="0"/>
              <a:t> </a:t>
            </a:r>
            <a:r>
              <a:rPr lang="fr-FR" sz="1800" dirty="0" err="1"/>
              <a:t>organization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High </a:t>
            </a:r>
            <a:r>
              <a:rPr lang="fr-FR" sz="1800" dirty="0" err="1"/>
              <a:t>density</a:t>
            </a:r>
            <a:r>
              <a:rPr lang="fr-FR" sz="1800" dirty="0"/>
              <a:t> of </a:t>
            </a:r>
            <a:r>
              <a:rPr lang="fr-FR" sz="1800" dirty="0" err="1"/>
              <a:t>symbols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High </a:t>
            </a:r>
            <a:r>
              <a:rPr lang="fr-FR" sz="1800" dirty="0" err="1"/>
              <a:t>connectivity</a:t>
            </a:r>
            <a:r>
              <a:rPr lang="fr-FR" sz="1800" dirty="0"/>
              <a:t> of </a:t>
            </a:r>
            <a:r>
              <a:rPr lang="fr-FR" sz="1800" dirty="0" err="1"/>
              <a:t>symbols</a:t>
            </a:r>
            <a:endParaRPr lang="fr-FR" sz="1800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90" y="2101850"/>
            <a:ext cx="5174516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Optical Music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Use to </a:t>
            </a:r>
            <a:r>
              <a:rPr lang="fr-FR" sz="2400" dirty="0" err="1"/>
              <a:t>transform</a:t>
            </a:r>
            <a:r>
              <a:rPr lang="fr-FR" sz="2400" dirty="0"/>
              <a:t> an image of a score </a:t>
            </a:r>
            <a:r>
              <a:rPr lang="fr-FR" sz="2400" dirty="0" err="1"/>
              <a:t>into</a:t>
            </a:r>
            <a:r>
              <a:rPr lang="fr-FR" sz="2400" dirty="0"/>
              <a:t> a machine </a:t>
            </a:r>
            <a:r>
              <a:rPr lang="fr-FR" sz="2400" dirty="0" err="1"/>
              <a:t>readable</a:t>
            </a:r>
            <a:r>
              <a:rPr lang="fr-FR" sz="2400" dirty="0"/>
              <a:t> format</a:t>
            </a:r>
          </a:p>
          <a:p>
            <a:endParaRPr lang="fr-FR" dirty="0"/>
          </a:p>
          <a:p>
            <a:r>
              <a:rPr lang="fr-FR" sz="2400" dirty="0" err="1"/>
              <a:t>Steps</a:t>
            </a:r>
            <a:r>
              <a:rPr lang="fr-FR" sz="2400" dirty="0"/>
              <a:t> of a </a:t>
            </a:r>
            <a:r>
              <a:rPr lang="fr-FR" sz="2400" dirty="0" err="1"/>
              <a:t>classic</a:t>
            </a:r>
            <a:r>
              <a:rPr lang="fr-FR" sz="2400" dirty="0"/>
              <a:t> </a:t>
            </a:r>
            <a:r>
              <a:rPr lang="fr-FR" sz="2400" dirty="0" err="1"/>
              <a:t>ascending</a:t>
            </a:r>
            <a:r>
              <a:rPr lang="fr-FR" sz="2400" dirty="0"/>
              <a:t> OMR </a:t>
            </a:r>
            <a:r>
              <a:rPr lang="fr-FR" sz="2400" dirty="0" smtClean="0"/>
              <a:t>system</a:t>
            </a:r>
            <a:br>
              <a:rPr lang="fr-FR" sz="2400" dirty="0" smtClean="0"/>
            </a:br>
            <a:r>
              <a:rPr lang="fr-FR" sz="2400" dirty="0" smtClean="0"/>
              <a:t>[</a:t>
            </a:r>
            <a:r>
              <a:rPr lang="fr-FR" sz="2400" dirty="0" err="1" smtClean="0"/>
              <a:t>Rebelo</a:t>
            </a:r>
            <a:r>
              <a:rPr lang="fr-FR" sz="2400" dirty="0" smtClean="0"/>
              <a:t> 2012] [</a:t>
            </a:r>
            <a:r>
              <a:rPr lang="fr-FR" sz="2400" dirty="0" err="1" smtClean="0"/>
              <a:t>Fornes</a:t>
            </a:r>
            <a:r>
              <a:rPr lang="fr-FR" sz="2400" dirty="0" smtClean="0"/>
              <a:t> 2014]</a:t>
            </a:r>
            <a:endParaRPr lang="fr-FR" sz="2400" dirty="0"/>
          </a:p>
          <a:p>
            <a:pPr lvl="1"/>
            <a:r>
              <a:rPr lang="fr-FR" sz="2000" dirty="0" err="1"/>
              <a:t>Pre-processing</a:t>
            </a:r>
            <a:r>
              <a:rPr lang="fr-FR" sz="2000" dirty="0"/>
              <a:t> </a:t>
            </a:r>
          </a:p>
          <a:p>
            <a:pPr lvl="1"/>
            <a:r>
              <a:rPr lang="fr-FR" sz="2000" dirty="0" err="1"/>
              <a:t>Staves</a:t>
            </a:r>
            <a:r>
              <a:rPr lang="fr-FR" sz="2000" dirty="0"/>
              <a:t> recognition and </a:t>
            </a:r>
            <a:r>
              <a:rPr lang="fr-FR" sz="2000" dirty="0" err="1"/>
              <a:t>removal</a:t>
            </a:r>
            <a:endParaRPr lang="fr-FR" sz="2000" dirty="0"/>
          </a:p>
          <a:p>
            <a:pPr lvl="1"/>
            <a:r>
              <a:rPr lang="fr-FR" sz="2000" b="1" dirty="0"/>
              <a:t>Music </a:t>
            </a:r>
            <a:r>
              <a:rPr lang="fr-FR" sz="2000" b="1" dirty="0" err="1"/>
              <a:t>symbols</a:t>
            </a:r>
            <a:r>
              <a:rPr lang="fr-FR" sz="2000" b="1" dirty="0"/>
              <a:t> segmentation and recognition</a:t>
            </a:r>
          </a:p>
          <a:p>
            <a:pPr lvl="1"/>
            <a:r>
              <a:rPr lang="fr-FR" sz="2000" dirty="0"/>
              <a:t>Music notation reconstruction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smtClean="0"/>
              <a:t>Optical Music Recognition </a:t>
            </a:r>
            <a:r>
              <a:rPr lang="fr-FR" sz="3700" dirty="0" err="1" smtClean="0"/>
              <a:t>systems</a:t>
            </a:r>
            <a:endParaRPr lang="en-GB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 err="1"/>
              <a:t>Problem</a:t>
            </a:r>
            <a:r>
              <a:rPr lang="fr-FR" sz="2400" dirty="0"/>
              <a:t> of </a:t>
            </a:r>
            <a:r>
              <a:rPr lang="fr-FR" sz="2400" dirty="0" err="1"/>
              <a:t>bottom</a:t>
            </a:r>
            <a:r>
              <a:rPr lang="fr-FR" sz="2400" dirty="0"/>
              <a:t>-up </a:t>
            </a:r>
            <a:r>
              <a:rPr lang="fr-FR" sz="2400" dirty="0" smtClean="0"/>
              <a:t>system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presented</a:t>
            </a:r>
            <a:r>
              <a:rPr lang="fr-FR" sz="2400" dirty="0" smtClean="0"/>
              <a:t> in</a:t>
            </a:r>
            <a:br>
              <a:rPr lang="fr-FR" sz="2400" dirty="0" smtClean="0"/>
            </a:br>
            <a:r>
              <a:rPr lang="fr-FR" sz="2400" dirty="0" smtClean="0"/>
              <a:t>[</a:t>
            </a:r>
            <a:r>
              <a:rPr lang="fr-FR" sz="2400" dirty="0" err="1" smtClean="0"/>
              <a:t>Rebelo</a:t>
            </a:r>
            <a:r>
              <a:rPr lang="fr-FR" sz="2400" dirty="0" smtClean="0"/>
              <a:t> 2009]</a:t>
            </a:r>
            <a:endParaRPr lang="fr-FR" sz="2400" dirty="0"/>
          </a:p>
          <a:p>
            <a:pPr lvl="1"/>
            <a:r>
              <a:rPr lang="fr-FR" sz="2000" dirty="0" err="1"/>
              <a:t>Context</a:t>
            </a:r>
            <a:r>
              <a:rPr lang="fr-FR" sz="2000" dirty="0"/>
              <a:t> information </a:t>
            </a:r>
            <a:r>
              <a:rPr lang="fr-FR" sz="2000" dirty="0" err="1"/>
              <a:t>is</a:t>
            </a:r>
            <a:r>
              <a:rPr lang="fr-FR" sz="2000" dirty="0"/>
              <a:t> not </a:t>
            </a:r>
            <a:r>
              <a:rPr lang="fr-FR" sz="2000" dirty="0" err="1"/>
              <a:t>used</a:t>
            </a:r>
            <a:r>
              <a:rPr lang="fr-FR" sz="2000" dirty="0"/>
              <a:t> </a:t>
            </a:r>
            <a:r>
              <a:rPr lang="fr-FR" sz="2000" dirty="0" err="1"/>
              <a:t>during</a:t>
            </a:r>
            <a:r>
              <a:rPr lang="fr-FR" sz="2000" dirty="0"/>
              <a:t> segmentation and recognition</a:t>
            </a:r>
          </a:p>
          <a:p>
            <a:pPr lvl="1"/>
            <a:endParaRPr lang="fr-FR" dirty="0"/>
          </a:p>
          <a:p>
            <a:r>
              <a:rPr lang="fr-FR" sz="2400" dirty="0"/>
              <a:t>DMOS: « Description and MOdification of Segmentation » </a:t>
            </a:r>
            <a:r>
              <a:rPr lang="fr-FR" sz="2400" dirty="0" smtClean="0"/>
              <a:t>[Coüasnon 2001]</a:t>
            </a:r>
            <a:endParaRPr lang="fr-FR" sz="2400" dirty="0"/>
          </a:p>
          <a:p>
            <a:pPr lvl="1"/>
            <a:r>
              <a:rPr lang="fr-FR" sz="2000" dirty="0"/>
              <a:t>Use a </a:t>
            </a:r>
            <a:r>
              <a:rPr lang="fr-FR" sz="2000" dirty="0" err="1"/>
              <a:t>grammar</a:t>
            </a:r>
            <a:r>
              <a:rPr lang="fr-FR" sz="2000" dirty="0"/>
              <a:t> to </a:t>
            </a:r>
            <a:r>
              <a:rPr lang="fr-FR" sz="2000" dirty="0" err="1"/>
              <a:t>describe</a:t>
            </a:r>
            <a:r>
              <a:rPr lang="fr-FR" sz="2000" dirty="0"/>
              <a:t> the document </a:t>
            </a:r>
            <a:r>
              <a:rPr lang="fr-FR" sz="2000" dirty="0" err="1"/>
              <a:t>organization</a:t>
            </a:r>
            <a:endParaRPr lang="fr-FR" sz="2000" dirty="0"/>
          </a:p>
          <a:p>
            <a:pPr lvl="1"/>
            <a:r>
              <a:rPr lang="fr-FR" sz="2000" dirty="0" err="1"/>
              <a:t>Grammar</a:t>
            </a:r>
            <a:r>
              <a:rPr lang="fr-FR" sz="2000" dirty="0"/>
              <a:t> guide segmentation and recognition</a:t>
            </a:r>
          </a:p>
          <a:p>
            <a:pPr lvl="1"/>
            <a:r>
              <a:rPr lang="fr-FR" sz="2000" dirty="0"/>
              <a:t>Use the </a:t>
            </a:r>
            <a:r>
              <a:rPr lang="fr-FR" sz="2000" dirty="0" err="1"/>
              <a:t>context</a:t>
            </a:r>
            <a:r>
              <a:rPr lang="fr-FR" sz="2000" dirty="0"/>
              <a:t> </a:t>
            </a:r>
            <a:r>
              <a:rPr lang="fr-FR" sz="2000" dirty="0" err="1"/>
              <a:t>during</a:t>
            </a:r>
            <a:r>
              <a:rPr lang="fr-FR" sz="2000" dirty="0"/>
              <a:t> segmentation and recognition phase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324" y="457200"/>
            <a:ext cx="6500664" cy="1600200"/>
          </a:xfrm>
        </p:spPr>
        <p:txBody>
          <a:bodyPr>
            <a:normAutofit/>
          </a:bodyPr>
          <a:lstStyle/>
          <a:p>
            <a:r>
              <a:rPr lang="fr-FR" dirty="0"/>
              <a:t>Segmentation and recognition of music </a:t>
            </a:r>
            <a:r>
              <a:rPr lang="fr-FR" dirty="0" err="1"/>
              <a:t>symbols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324" y="2104534"/>
            <a:ext cx="3438306" cy="375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Main </a:t>
            </a:r>
            <a:r>
              <a:rPr lang="fr-FR" sz="2000" dirty="0" err="1"/>
              <a:t>problematics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Connected</a:t>
            </a:r>
            <a:r>
              <a:rPr lang="fr-FR" sz="1800" dirty="0"/>
              <a:t> and </a:t>
            </a:r>
            <a:r>
              <a:rPr lang="fr-FR" sz="1800" dirty="0" err="1"/>
              <a:t>overlapping</a:t>
            </a:r>
            <a:r>
              <a:rPr lang="fr-FR" sz="1800" dirty="0"/>
              <a:t> </a:t>
            </a:r>
            <a:r>
              <a:rPr lang="fr-FR" sz="1800" dirty="0" err="1"/>
              <a:t>symbols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Broken</a:t>
            </a:r>
            <a:r>
              <a:rPr lang="fr-FR" sz="1800" dirty="0"/>
              <a:t> </a:t>
            </a:r>
            <a:r>
              <a:rPr lang="fr-FR" sz="1800" dirty="0" err="1"/>
              <a:t>symbols</a:t>
            </a:r>
            <a:r>
              <a:rPr lang="fr-FR" sz="1800" dirty="0"/>
              <a:t> </a:t>
            </a:r>
            <a:r>
              <a:rPr lang="fr-FR" sz="1800" dirty="0" err="1"/>
              <a:t>because</a:t>
            </a:r>
            <a:r>
              <a:rPr lang="fr-FR" sz="1800" dirty="0"/>
              <a:t> of the staff </a:t>
            </a:r>
            <a:r>
              <a:rPr lang="fr-FR" sz="1800" dirty="0" err="1"/>
              <a:t>removal</a:t>
            </a:r>
            <a:endParaRPr lang="fr-FR" sz="1800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Internship</a:t>
            </a:r>
            <a:r>
              <a:rPr lang="fr-FR" sz="2000" dirty="0"/>
              <a:t> </a:t>
            </a:r>
            <a:r>
              <a:rPr lang="fr-FR" sz="2000" dirty="0" err="1"/>
              <a:t>hypothesis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Merging</a:t>
            </a:r>
            <a:r>
              <a:rPr lang="fr-FR" sz="1800" dirty="0"/>
              <a:t> segmentation and recognition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improve</a:t>
            </a:r>
            <a:r>
              <a:rPr lang="fr-FR" sz="1800" dirty="0"/>
              <a:t> the recognition rate</a:t>
            </a:r>
            <a:endParaRPr lang="en-GB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29" y="2592999"/>
            <a:ext cx="4145991" cy="2779414"/>
          </a:xfrm>
        </p:spPr>
      </p:pic>
    </p:spTree>
    <p:extLst>
      <p:ext uri="{BB962C8B-B14F-4D97-AF65-F5344CB8AC3E}">
        <p14:creationId xmlns:p14="http://schemas.microsoft.com/office/powerpoint/2010/main" val="327948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324" y="457200"/>
            <a:ext cx="6500664" cy="1600200"/>
          </a:xfrm>
        </p:spPr>
        <p:txBody>
          <a:bodyPr>
            <a:normAutofit/>
          </a:bodyPr>
          <a:lstStyle/>
          <a:p>
            <a:r>
              <a:rPr lang="fr-FR" dirty="0"/>
              <a:t>Segmentation and recognition of music </a:t>
            </a:r>
            <a:r>
              <a:rPr lang="fr-FR" dirty="0" err="1"/>
              <a:t>symbols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324" y="2104534"/>
            <a:ext cx="3438306" cy="375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Main </a:t>
            </a:r>
            <a:r>
              <a:rPr lang="fr-FR" sz="2000" dirty="0" err="1"/>
              <a:t>problematics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Connected</a:t>
            </a:r>
            <a:r>
              <a:rPr lang="fr-FR" sz="1800" dirty="0"/>
              <a:t> and </a:t>
            </a:r>
            <a:r>
              <a:rPr lang="fr-FR" sz="1800" dirty="0" err="1"/>
              <a:t>overlapping</a:t>
            </a:r>
            <a:r>
              <a:rPr lang="fr-FR" sz="1800" dirty="0"/>
              <a:t> </a:t>
            </a:r>
            <a:r>
              <a:rPr lang="fr-FR" sz="1800" dirty="0" err="1"/>
              <a:t>symbols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Broken</a:t>
            </a:r>
            <a:r>
              <a:rPr lang="fr-FR" sz="1800" dirty="0"/>
              <a:t> </a:t>
            </a:r>
            <a:r>
              <a:rPr lang="fr-FR" sz="1800" dirty="0" err="1"/>
              <a:t>symbols</a:t>
            </a:r>
            <a:r>
              <a:rPr lang="fr-FR" sz="1800" dirty="0"/>
              <a:t> </a:t>
            </a:r>
            <a:r>
              <a:rPr lang="fr-FR" sz="1800" dirty="0" err="1"/>
              <a:t>because</a:t>
            </a:r>
            <a:r>
              <a:rPr lang="fr-FR" sz="1800" dirty="0"/>
              <a:t> of the staff </a:t>
            </a:r>
            <a:r>
              <a:rPr lang="fr-FR" sz="1800" dirty="0" err="1"/>
              <a:t>removal</a:t>
            </a:r>
            <a:endParaRPr lang="fr-FR" sz="1800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Internship</a:t>
            </a:r>
            <a:r>
              <a:rPr lang="fr-FR" sz="2000" dirty="0"/>
              <a:t> </a:t>
            </a:r>
            <a:r>
              <a:rPr lang="fr-FR" sz="2000" dirty="0" err="1"/>
              <a:t>hypothesis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Merging</a:t>
            </a:r>
            <a:r>
              <a:rPr lang="fr-FR" sz="1800" dirty="0"/>
              <a:t> segmentation and recognition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improve</a:t>
            </a:r>
            <a:r>
              <a:rPr lang="fr-FR" sz="1800" dirty="0"/>
              <a:t> the recognition rate</a:t>
            </a:r>
            <a:endParaRPr lang="en-GB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29" y="2104533"/>
            <a:ext cx="3062359" cy="37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/>
              <a:t>Merging</a:t>
            </a:r>
            <a:r>
              <a:rPr lang="fr-FR" sz="3700" dirty="0"/>
              <a:t> segmentation and recognition in OMR</a:t>
            </a:r>
            <a:endParaRPr lang="en-GB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819525" cy="45235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400" dirty="0" err="1" smtClean="0"/>
              <a:t>Hidden</a:t>
            </a:r>
            <a:r>
              <a:rPr lang="fr-FR" sz="2400" dirty="0" smtClean="0"/>
              <a:t> </a:t>
            </a:r>
            <a:r>
              <a:rPr lang="fr-FR" sz="2400" dirty="0"/>
              <a:t>Markov </a:t>
            </a:r>
            <a:r>
              <a:rPr lang="fr-FR" sz="2400" dirty="0" smtClean="0"/>
              <a:t>Model (HMM) </a:t>
            </a:r>
            <a:r>
              <a:rPr lang="fr-FR" sz="2400" dirty="0"/>
              <a:t>on </a:t>
            </a:r>
            <a:r>
              <a:rPr lang="fr-FR" sz="2400" dirty="0" err="1"/>
              <a:t>old</a:t>
            </a:r>
            <a:r>
              <a:rPr lang="fr-FR" sz="2400" dirty="0"/>
              <a:t> and </a:t>
            </a:r>
            <a:r>
              <a:rPr lang="fr-FR" sz="2400" dirty="0" err="1"/>
              <a:t>very</a:t>
            </a:r>
            <a:r>
              <a:rPr lang="fr-FR" sz="2400" dirty="0"/>
              <a:t> simple scores </a:t>
            </a:r>
            <a:r>
              <a:rPr lang="fr-FR" sz="2400" dirty="0" smtClean="0"/>
              <a:t>[</a:t>
            </a:r>
            <a:r>
              <a:rPr lang="fr-FR" sz="2400" dirty="0" err="1" smtClean="0"/>
              <a:t>Pugin</a:t>
            </a:r>
            <a:r>
              <a:rPr lang="fr-FR" sz="2400" dirty="0" smtClean="0"/>
              <a:t> 2006]</a:t>
            </a:r>
          </a:p>
          <a:p>
            <a:pPr lvl="1"/>
            <a:r>
              <a:rPr lang="fr-FR" sz="2000" dirty="0" err="1" smtClean="0"/>
              <a:t>Features</a:t>
            </a:r>
            <a:r>
              <a:rPr lang="fr-FR" sz="2000" dirty="0" smtClean="0"/>
              <a:t> on a </a:t>
            </a:r>
            <a:r>
              <a:rPr lang="fr-FR" sz="2000" dirty="0" err="1" smtClean="0"/>
              <a:t>sliding</a:t>
            </a:r>
            <a:r>
              <a:rPr lang="fr-FR" sz="2000" dirty="0" smtClean="0"/>
              <a:t> </a:t>
            </a:r>
            <a:r>
              <a:rPr lang="fr-FR" sz="2000" dirty="0" err="1" smtClean="0"/>
              <a:t>window</a:t>
            </a:r>
            <a:endParaRPr lang="fr-FR" sz="2000" dirty="0"/>
          </a:p>
          <a:p>
            <a:pPr lvl="1"/>
            <a:r>
              <a:rPr lang="fr-FR" sz="2000" dirty="0"/>
              <a:t>HMM: </a:t>
            </a:r>
            <a:r>
              <a:rPr lang="fr-FR" sz="2000" dirty="0" err="1"/>
              <a:t>discrete</a:t>
            </a:r>
            <a:r>
              <a:rPr lang="fr-FR" sz="2000" dirty="0"/>
              <a:t> </a:t>
            </a:r>
            <a:r>
              <a:rPr lang="fr-FR" sz="2000" dirty="0" err="1"/>
              <a:t>stochastic</a:t>
            </a:r>
            <a:r>
              <a:rPr lang="fr-FR" sz="2000" dirty="0"/>
              <a:t> </a:t>
            </a:r>
            <a:r>
              <a:rPr lang="fr-FR" sz="2000" dirty="0" err="1" smtClean="0"/>
              <a:t>modelling</a:t>
            </a:r>
            <a:r>
              <a:rPr lang="fr-FR" sz="2000" dirty="0" smtClean="0"/>
              <a:t>:</a:t>
            </a:r>
            <a:endParaRPr lang="fr-FR" sz="2000" dirty="0"/>
          </a:p>
          <a:p>
            <a:pPr lvl="2"/>
            <a:r>
              <a:rPr lang="fr-FR" dirty="0" smtClean="0"/>
              <a:t>Markov </a:t>
            </a:r>
            <a:r>
              <a:rPr lang="fr-FR" dirty="0" err="1" smtClean="0"/>
              <a:t>property</a:t>
            </a:r>
            <a:endParaRPr lang="fr-FR" dirty="0"/>
          </a:p>
          <a:p>
            <a:endParaRPr lang="fr-FR" sz="2400" dirty="0" smtClean="0"/>
          </a:p>
          <a:p>
            <a:r>
              <a:rPr lang="fr-FR" sz="2400" dirty="0" err="1" smtClean="0"/>
              <a:t>Problems</a:t>
            </a:r>
            <a:endParaRPr lang="fr-FR" sz="2400" dirty="0"/>
          </a:p>
          <a:p>
            <a:pPr lvl="1"/>
            <a:r>
              <a:rPr lang="fr-FR" sz="2000" dirty="0" smtClean="0"/>
              <a:t>Simple and </a:t>
            </a:r>
            <a:r>
              <a:rPr lang="fr-FR" sz="2000" dirty="0" err="1" smtClean="0"/>
              <a:t>old</a:t>
            </a:r>
            <a:r>
              <a:rPr lang="fr-FR" sz="2000" dirty="0" smtClean="0"/>
              <a:t> score</a:t>
            </a:r>
          </a:p>
          <a:p>
            <a:pPr lvl="2"/>
            <a:r>
              <a:rPr lang="fr-FR" dirty="0" err="1" smtClean="0"/>
              <a:t>Difficult</a:t>
            </a:r>
            <a:r>
              <a:rPr lang="fr-FR" dirty="0" smtClean="0"/>
              <a:t> to </a:t>
            </a:r>
            <a:r>
              <a:rPr lang="fr-FR" dirty="0" err="1" smtClean="0"/>
              <a:t>scale</a:t>
            </a:r>
            <a:r>
              <a:rPr lang="fr-FR" dirty="0" smtClean="0"/>
              <a:t> up</a:t>
            </a:r>
            <a:endParaRPr lang="fr-FR" dirty="0"/>
          </a:p>
          <a:p>
            <a:pPr lvl="1"/>
            <a:r>
              <a:rPr lang="fr-FR" sz="2000" dirty="0" smtClean="0"/>
              <a:t>Limited use of </a:t>
            </a:r>
            <a:r>
              <a:rPr lang="fr-FR" sz="2000" dirty="0" err="1" smtClean="0"/>
              <a:t>context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(HMM </a:t>
            </a:r>
            <a:r>
              <a:rPr lang="fr-FR" sz="2000" dirty="0" err="1"/>
              <a:t>property</a:t>
            </a:r>
            <a:r>
              <a:rPr lang="fr-FR" sz="2000" dirty="0"/>
              <a:t>)</a:t>
            </a:r>
          </a:p>
          <a:p>
            <a:pPr lvl="1"/>
            <a:endParaRPr lang="en-GB" dirty="0"/>
          </a:p>
        </p:txBody>
      </p:sp>
      <p:pic>
        <p:nvPicPr>
          <p:cNvPr id="6" name="Image 5" descr="h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542070"/>
            <a:ext cx="4067177" cy="240285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2102115"/>
            <a:ext cx="4074646" cy="14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/>
              <a:t>Merging</a:t>
            </a:r>
            <a:r>
              <a:rPr lang="fr-FR" sz="3700" dirty="0"/>
              <a:t> segmentation and recognition in </a:t>
            </a:r>
            <a:r>
              <a:rPr lang="fr-FR" sz="3700" dirty="0" err="1"/>
              <a:t>text</a:t>
            </a:r>
            <a:r>
              <a:rPr lang="fr-FR" sz="3700" dirty="0"/>
              <a:t>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By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Recurrent</a:t>
            </a:r>
            <a:r>
              <a:rPr lang="fr-FR" sz="2400" dirty="0"/>
              <a:t> Neural Network (RNN)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[Graves 2009]</a:t>
            </a:r>
            <a:endParaRPr lang="fr-FR" sz="2400" dirty="0"/>
          </a:p>
          <a:p>
            <a:pPr lvl="1"/>
            <a:r>
              <a:rPr lang="fr-FR" sz="2000" dirty="0" smtClean="0"/>
              <a:t>Long </a:t>
            </a:r>
            <a:r>
              <a:rPr lang="fr-FR" sz="2000" dirty="0"/>
              <a:t>Short-</a:t>
            </a:r>
            <a:r>
              <a:rPr lang="fr-FR" sz="2000" dirty="0" err="1"/>
              <a:t>Term</a:t>
            </a:r>
            <a:r>
              <a:rPr lang="fr-FR" sz="2000" dirty="0"/>
              <a:t> Memory </a:t>
            </a:r>
            <a:r>
              <a:rPr lang="fr-FR" sz="2000" dirty="0" smtClean="0"/>
              <a:t>LSTM</a:t>
            </a:r>
          </a:p>
          <a:p>
            <a:pPr lvl="1"/>
            <a:r>
              <a:rPr lang="fr-FR" sz="2000" dirty="0" smtClean="0"/>
              <a:t>Use </a:t>
            </a:r>
            <a:r>
              <a:rPr lang="fr-FR" sz="2000" dirty="0"/>
              <a:t>of </a:t>
            </a:r>
            <a:r>
              <a:rPr lang="fr-FR" sz="2000" dirty="0" err="1"/>
              <a:t>context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Multi-</a:t>
            </a:r>
            <a:r>
              <a:rPr lang="fr-FR" sz="2000" dirty="0" err="1"/>
              <a:t>Dimensional</a:t>
            </a:r>
            <a:r>
              <a:rPr lang="fr-FR" sz="2000" dirty="0"/>
              <a:t> RNN</a:t>
            </a:r>
          </a:p>
          <a:p>
            <a:pPr lvl="1"/>
            <a:r>
              <a:rPr lang="fr-FR" sz="2000" dirty="0" err="1"/>
              <a:t>Connectionist</a:t>
            </a:r>
            <a:r>
              <a:rPr lang="fr-FR" sz="2000" dirty="0"/>
              <a:t> Temporal Classification layer</a:t>
            </a:r>
          </a:p>
          <a:p>
            <a:pPr lvl="2"/>
            <a:r>
              <a:rPr lang="fr-FR" sz="1800" dirty="0"/>
              <a:t>Training and </a:t>
            </a:r>
            <a:r>
              <a:rPr lang="fr-FR" sz="1800" dirty="0" err="1"/>
              <a:t>evaluating</a:t>
            </a:r>
            <a:r>
              <a:rPr lang="fr-FR" sz="1800" dirty="0"/>
              <a:t> the network </a:t>
            </a:r>
            <a:r>
              <a:rPr lang="fr-FR" sz="1800" dirty="0" err="1"/>
              <a:t>with</a:t>
            </a:r>
            <a:r>
              <a:rPr lang="fr-FR" sz="1800" dirty="0"/>
              <a:t> no explicite </a:t>
            </a:r>
            <a:r>
              <a:rPr lang="fr-FR" sz="1800" dirty="0" smtClean="0"/>
              <a:t>segmentation</a:t>
            </a:r>
            <a:endParaRPr lang="fr-FR" sz="2200" dirty="0"/>
          </a:p>
          <a:p>
            <a:pPr lvl="1"/>
            <a:r>
              <a:rPr lang="fr-FR" sz="2000" dirty="0" smtClean="0"/>
              <a:t>State-of-the-art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r>
              <a:rPr lang="fr-FR" sz="2400" dirty="0" err="1" smtClean="0"/>
              <a:t>Problem</a:t>
            </a:r>
            <a:r>
              <a:rPr lang="fr-FR" sz="2400" dirty="0" smtClean="0"/>
              <a:t>: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on </a:t>
            </a:r>
            <a:r>
              <a:rPr lang="fr-FR" sz="2400" dirty="0" err="1"/>
              <a:t>classifying</a:t>
            </a:r>
            <a:r>
              <a:rPr lang="fr-FR" sz="2400" dirty="0"/>
              <a:t> one </a:t>
            </a:r>
            <a:r>
              <a:rPr lang="fr-FR" sz="2400" dirty="0" err="1"/>
              <a:t>dimensional</a:t>
            </a:r>
            <a:r>
              <a:rPr lang="fr-FR" sz="2400" dirty="0"/>
              <a:t> </a:t>
            </a:r>
            <a:r>
              <a:rPr lang="fr-FR" sz="2400" dirty="0" err="1"/>
              <a:t>sequence</a:t>
            </a:r>
            <a:endParaRPr lang="en-GB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Kwon-Young Choi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5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template" id="{93C1A162-04F6-4812-A39F-6A6CC517285C}" vid="{1320FECD-7576-4389-A5D1-C22B7329B21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BA4A5AA-5D68-40C3-B453-CD2CF17FB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693</Words>
  <Application>Microsoft Office PowerPoint</Application>
  <PresentationFormat>On-screen Show (4:3)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Sheet music design template</vt:lpstr>
      <vt:lpstr>Segmentation and recognition of symbols for printed and handwritten music scores</vt:lpstr>
      <vt:lpstr>Music score definition</vt:lpstr>
      <vt:lpstr>Music score definition</vt:lpstr>
      <vt:lpstr>Optical Music Recognition</vt:lpstr>
      <vt:lpstr>Optical Music Recognition systems</vt:lpstr>
      <vt:lpstr>Segmentation and recognition of music symbols</vt:lpstr>
      <vt:lpstr>Segmentation and recognition of music symbols</vt:lpstr>
      <vt:lpstr>Merging segmentation and recognition in OMR</vt:lpstr>
      <vt:lpstr>Merging segmentation and recognition in text recognition</vt:lpstr>
      <vt:lpstr>Merging segmentation and recognition in text recognition</vt:lpstr>
      <vt:lpstr>Resolving bidimensionality</vt:lpstr>
      <vt:lpstr>Object localization and identification</vt:lpstr>
      <vt:lpstr>Object localization and identification</vt:lpstr>
      <vt:lpstr>Visual attention model</vt:lpstr>
      <vt:lpstr>Visual attention model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and recognition of symbols for printed and handwritten music scores</dc:title>
  <dc:creator/>
  <cp:lastModifiedBy/>
  <cp:revision>14</cp:revision>
  <dcterms:created xsi:type="dcterms:W3CDTF">2016-01-29T14:19:40Z</dcterms:created>
  <dcterms:modified xsi:type="dcterms:W3CDTF">2016-02-02T08:33:52Z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TC034605779991</vt:lpwstr>
  </property>
</Properties>
</file>