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56" r:id="rId7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E37"/>
    <a:srgbClr val="AA7916"/>
    <a:srgbClr val="028BD0"/>
    <a:srgbClr val="084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8" d="100"/>
          <a:sy n="118" d="100"/>
        </p:scale>
        <p:origin x="-5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BD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922-6779-4B3C-9E2D-A523330FC4D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F248-5060-4666-AC92-42500A43E1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m.mybluemix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5" y="0"/>
            <a:ext cx="4563922" cy="6858000"/>
          </a:xfrm>
          <a:prstGeom prst="rect">
            <a:avLst/>
          </a:prstGeom>
          <a:noFill/>
        </p:spPr>
      </p:pic>
      <p:grpSp>
        <p:nvGrpSpPr>
          <p:cNvPr id="2" name="그룹 16"/>
          <p:cNvGrpSpPr/>
          <p:nvPr/>
        </p:nvGrpSpPr>
        <p:grpSpPr>
          <a:xfrm>
            <a:off x="4956250" y="2101324"/>
            <a:ext cx="3805850" cy="2182831"/>
            <a:chOff x="2669075" y="2101324"/>
            <a:chExt cx="3805850" cy="2182831"/>
          </a:xfrm>
        </p:grpSpPr>
        <p:sp>
          <p:nvSpPr>
            <p:cNvPr id="18" name="TextBox 17"/>
            <p:cNvSpPr txBox="1"/>
            <p:nvPr/>
          </p:nvSpPr>
          <p:spPr>
            <a:xfrm>
              <a:off x="2669075" y="2101324"/>
              <a:ext cx="3805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spc="-300" dirty="0" smtClean="0">
                  <a:solidFill>
                    <a:schemeClr val="bg1">
                      <a:alpha val="99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Decision</a:t>
              </a:r>
              <a:endParaRPr lang="en-US" altLang="ko-KR" sz="8000" spc="-300" dirty="0" smtClean="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2990" y="2960716"/>
              <a:ext cx="283802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spc="-300" dirty="0" smtClean="0">
                  <a:solidFill>
                    <a:schemeClr val="bg1">
                      <a:alpha val="99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maker</a:t>
              </a:r>
              <a:endParaRPr lang="en-US" altLang="ko-KR" sz="8000" spc="-300" dirty="0" smtClean="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588224" y="5445224"/>
            <a:ext cx="244827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894E37"/>
                </a:solidFill>
              </a:rPr>
              <a:t>권 보 영</a:t>
            </a:r>
            <a:endParaRPr lang="ko-KR" altLang="en-US" b="1" dirty="0">
              <a:solidFill>
                <a:srgbClr val="894E37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69740" y="1196752"/>
            <a:ext cx="3978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Coffee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8368" y="2735748"/>
            <a:ext cx="2411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894E37">
                    <a:alpha val="50000"/>
                  </a:srgbClr>
                </a:solidFill>
                <a:latin typeface="+mj-lt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894E37">
                  <a:alpha val="50000"/>
                </a:srgbClr>
              </a:solidFill>
              <a:latin typeface="+mj-lt"/>
              <a:ea typeface="아리따-돋움(TTF)-Bold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28252" y="1485552"/>
            <a:ext cx="21409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spc="-180" dirty="0" smtClean="0">
                <a:solidFill>
                  <a:srgbClr val="894E37">
                    <a:alpha val="98000"/>
                  </a:srgbClr>
                </a:solidFill>
                <a:latin typeface="맑은 고딕" pitchFamily="50" charset="-127"/>
                <a:ea typeface="맑은 고딕" pitchFamily="50" charset="-127"/>
              </a:rPr>
              <a:t>서비스 기획 의도</a:t>
            </a:r>
            <a:endParaRPr lang="ko-KR" altLang="en-US" sz="2200" spc="-180" dirty="0">
              <a:solidFill>
                <a:srgbClr val="894E37">
                  <a:alpha val="98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8252" y="3217467"/>
            <a:ext cx="2175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spc="-180" dirty="0" smtClean="0">
                <a:solidFill>
                  <a:srgbClr val="894E37">
                    <a:alpha val="98000"/>
                  </a:srgbClr>
                </a:solidFill>
                <a:latin typeface="맑은 고딕" pitchFamily="50" charset="-127"/>
                <a:ea typeface="맑은 고딕" pitchFamily="50" charset="-127"/>
              </a:rPr>
              <a:t>기술 소개 </a:t>
            </a:r>
            <a:r>
              <a:rPr lang="en-US" altLang="ko-KR" sz="2200" spc="-180" dirty="0" smtClean="0">
                <a:solidFill>
                  <a:srgbClr val="894E37">
                    <a:alpha val="98000"/>
                  </a:srgbClr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200" spc="-180" dirty="0" smtClean="0">
                <a:solidFill>
                  <a:srgbClr val="894E37">
                    <a:alpha val="98000"/>
                  </a:srgb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2200" spc="-180" dirty="0">
                <a:solidFill>
                  <a:srgbClr val="894E37">
                    <a:alpha val="98000"/>
                  </a:srgbClr>
                </a:solidFill>
                <a:latin typeface="맑은 고딕" pitchFamily="50" charset="-127"/>
                <a:ea typeface="맑은 고딕" pitchFamily="50" charset="-127"/>
              </a:rPr>
              <a:t>연</a:t>
            </a:r>
            <a:endParaRPr lang="ko-KR" altLang="en-US" sz="2200" spc="-180" dirty="0" smtClean="0">
              <a:solidFill>
                <a:srgbClr val="894E37">
                  <a:alpha val="98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252" y="1520996"/>
            <a:ext cx="360000" cy="360000"/>
          </a:xfrm>
          <a:prstGeom prst="rect">
            <a:avLst/>
          </a:prstGeom>
          <a:noFill/>
        </p:spPr>
      </p:pic>
      <p:pic>
        <p:nvPicPr>
          <p:cNvPr id="16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252" y="3217467"/>
            <a:ext cx="360000" cy="360000"/>
          </a:xfrm>
          <a:prstGeom prst="rect">
            <a:avLst/>
          </a:prstGeom>
          <a:noFill/>
        </p:spPr>
      </p:pic>
      <p:pic>
        <p:nvPicPr>
          <p:cNvPr id="13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252" y="4545104"/>
            <a:ext cx="360000" cy="36000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5455369" y="4552966"/>
            <a:ext cx="12971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spc="-180" dirty="0" smtClean="0">
                <a:solidFill>
                  <a:srgbClr val="894E37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</a:rPr>
              <a:t>추후 계획</a:t>
            </a:r>
            <a:endParaRPr lang="ko-KR" altLang="en-US" sz="2200" spc="-180" dirty="0">
              <a:solidFill>
                <a:srgbClr val="894E37">
                  <a:alpha val="99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1693" y="5715"/>
            <a:ext cx="145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450" dirty="0" smtClean="0">
                <a:solidFill>
                  <a:srgbClr val="894E37">
                    <a:alpha val="97000"/>
                  </a:srgbClr>
                </a:solidFill>
                <a:latin typeface="맑은 고딕" pitchFamily="50" charset="-127"/>
                <a:ea typeface="맑은 고딕" pitchFamily="50" charset="-127"/>
              </a:rPr>
              <a:t>기획 </a:t>
            </a:r>
            <a:endParaRPr lang="ko-KR" altLang="en-US" sz="4800" spc="-450" dirty="0">
              <a:solidFill>
                <a:srgbClr val="894E37">
                  <a:alpha val="97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1475656" y="1268760"/>
            <a:ext cx="7200800" cy="4248472"/>
          </a:xfrm>
          <a:prstGeom prst="rect">
            <a:avLst/>
          </a:prstGeom>
          <a:noFill/>
          <a:ln>
            <a:solidFill>
              <a:srgbClr val="894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rgbClr val="894E37"/>
                </a:solidFill>
              </a:rPr>
              <a:t>     </a:t>
            </a:r>
            <a:r>
              <a:rPr lang="ko-KR" altLang="en-US" b="1" dirty="0" smtClean="0">
                <a:solidFill>
                  <a:srgbClr val="894E37"/>
                </a:solidFill>
              </a:rPr>
              <a:t>기획의 시작</a:t>
            </a:r>
            <a:endParaRPr lang="en-US" altLang="ko-KR" b="1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algn="just"/>
            <a:r>
              <a:rPr lang="ko-KR" altLang="en-US" dirty="0" smtClean="0">
                <a:solidFill>
                  <a:srgbClr val="894E37"/>
                </a:solidFill>
              </a:rPr>
              <a:t>카페 아르바이트시절</a:t>
            </a:r>
            <a:r>
              <a:rPr lang="en-US" altLang="ko-KR" dirty="0" smtClean="0">
                <a:solidFill>
                  <a:srgbClr val="894E37"/>
                </a:solidFill>
              </a:rPr>
              <a:t>, </a:t>
            </a:r>
            <a:r>
              <a:rPr lang="ko-KR" altLang="en-US" dirty="0" smtClean="0">
                <a:solidFill>
                  <a:srgbClr val="894E37"/>
                </a:solidFill>
              </a:rPr>
              <a:t>메뉴를 추천해달라고 하시는 고객들이 많아 맞춤 음료 추천 서비스를 기획하게 되었습니다</a:t>
            </a:r>
            <a:r>
              <a:rPr lang="en-US" altLang="ko-KR" dirty="0" smtClean="0">
                <a:solidFill>
                  <a:srgbClr val="894E37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algn="just"/>
            <a:r>
              <a:rPr lang="ko-KR" altLang="en-US" dirty="0" smtClean="0">
                <a:solidFill>
                  <a:srgbClr val="894E37"/>
                </a:solidFill>
              </a:rPr>
              <a:t>     </a:t>
            </a:r>
            <a:r>
              <a:rPr lang="ko-KR" altLang="en-US" b="1" dirty="0" smtClean="0">
                <a:solidFill>
                  <a:srgbClr val="894E37"/>
                </a:solidFill>
              </a:rPr>
              <a:t>이런 분들에게 추천</a:t>
            </a:r>
            <a:endParaRPr lang="en-US" altLang="ko-KR" b="1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894E37"/>
                </a:solidFill>
              </a:rPr>
              <a:t>카페에 오시면 무슨 음료를 주문할 지 선택장애가 생기시는 분들</a:t>
            </a:r>
            <a:endParaRPr lang="en-US" altLang="ko-KR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rgbClr val="894E37"/>
                </a:solidFill>
              </a:rPr>
              <a:t>메뉴판을</a:t>
            </a:r>
            <a:r>
              <a:rPr lang="ko-KR" altLang="en-US" dirty="0" smtClean="0">
                <a:solidFill>
                  <a:srgbClr val="894E37"/>
                </a:solidFill>
              </a:rPr>
              <a:t> 봐도 음료에 대한 지식이 부족하신 분들</a:t>
            </a:r>
            <a:endParaRPr lang="en-US" altLang="ko-KR" dirty="0" smtClean="0">
              <a:solidFill>
                <a:srgbClr val="894E37"/>
              </a:solidFill>
            </a:endParaRPr>
          </a:p>
        </p:txBody>
      </p:sp>
      <p:pic>
        <p:nvPicPr>
          <p:cNvPr id="5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88840"/>
            <a:ext cx="360000" cy="360000"/>
          </a:xfrm>
          <a:prstGeom prst="rect">
            <a:avLst/>
          </a:prstGeom>
          <a:noFill/>
        </p:spPr>
      </p:pic>
      <p:pic>
        <p:nvPicPr>
          <p:cNvPr id="6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485" y="1988840"/>
            <a:ext cx="360000" cy="360000"/>
          </a:xfrm>
          <a:prstGeom prst="rect">
            <a:avLst/>
          </a:prstGeom>
          <a:noFill/>
        </p:spPr>
      </p:pic>
      <p:pic>
        <p:nvPicPr>
          <p:cNvPr id="7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392996"/>
            <a:ext cx="360000" cy="360000"/>
          </a:xfrm>
          <a:prstGeom prst="rect">
            <a:avLst/>
          </a:prstGeom>
          <a:noFill/>
        </p:spPr>
      </p:pic>
      <p:pic>
        <p:nvPicPr>
          <p:cNvPr id="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392996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1693" y="5715"/>
            <a:ext cx="4453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450" dirty="0" smtClean="0">
                <a:solidFill>
                  <a:srgbClr val="894E37">
                    <a:alpha val="97000"/>
                  </a:srgbClr>
                </a:solidFill>
                <a:latin typeface="맑은 고딕" pitchFamily="50" charset="-127"/>
                <a:ea typeface="맑은 고딕" pitchFamily="50" charset="-127"/>
              </a:rPr>
              <a:t>기술 소개 </a:t>
            </a:r>
            <a:r>
              <a:rPr lang="en-US" altLang="ko-KR" sz="4800" spc="-450" dirty="0" smtClean="0">
                <a:solidFill>
                  <a:srgbClr val="894E37">
                    <a:alpha val="97000"/>
                  </a:srgbClr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800" spc="-450" dirty="0" smtClean="0">
                <a:solidFill>
                  <a:srgbClr val="894E37">
                    <a:alpha val="97000"/>
                  </a:srgbClr>
                </a:solidFill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sz="4800" spc="-450" dirty="0" smtClean="0">
              <a:solidFill>
                <a:srgbClr val="894E37">
                  <a:alpha val="97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475656" y="1268760"/>
            <a:ext cx="7200800" cy="4248472"/>
          </a:xfrm>
          <a:prstGeom prst="rect">
            <a:avLst/>
          </a:prstGeom>
          <a:noFill/>
          <a:ln>
            <a:solidFill>
              <a:srgbClr val="894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rgbClr val="894E37"/>
                </a:solidFill>
              </a:rPr>
              <a:t>     기술 소개</a:t>
            </a:r>
            <a:endParaRPr lang="en-US" altLang="ko-KR" b="1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 smtClean="0">
              <a:solidFill>
                <a:srgbClr val="894E37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894E37"/>
                </a:solidFill>
              </a:rPr>
              <a:t>Watson conversation </a:t>
            </a:r>
            <a:r>
              <a:rPr lang="en-US" altLang="ko-KR" dirty="0" err="1" smtClean="0">
                <a:solidFill>
                  <a:srgbClr val="894E37"/>
                </a:solidFill>
              </a:rPr>
              <a:t>api</a:t>
            </a:r>
            <a:r>
              <a:rPr lang="ko-KR" altLang="en-US" dirty="0" smtClean="0">
                <a:solidFill>
                  <a:srgbClr val="894E37"/>
                </a:solidFill>
              </a:rPr>
              <a:t>를 활용한 </a:t>
            </a:r>
            <a:r>
              <a:rPr lang="ko-KR" altLang="en-US" dirty="0" err="1" smtClean="0">
                <a:solidFill>
                  <a:srgbClr val="894E37"/>
                </a:solidFill>
              </a:rPr>
              <a:t>챗봇</a:t>
            </a:r>
            <a:r>
              <a:rPr lang="ko-KR" altLang="en-US" dirty="0" smtClean="0">
                <a:solidFill>
                  <a:srgbClr val="894E37"/>
                </a:solidFill>
              </a:rPr>
              <a:t> 기능</a:t>
            </a:r>
            <a:endParaRPr lang="en-US" altLang="ko-KR" dirty="0" smtClean="0">
              <a:solidFill>
                <a:srgbClr val="894E37"/>
              </a:solidFill>
            </a:endParaRPr>
          </a:p>
          <a:p>
            <a:pPr algn="just"/>
            <a:r>
              <a:rPr lang="en-US" altLang="ko-KR" dirty="0" smtClean="0">
                <a:solidFill>
                  <a:srgbClr val="894E37"/>
                </a:solidFill>
              </a:rPr>
              <a:t>    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894E37"/>
                </a:solidFill>
              </a:rPr>
              <a:t>IBM </a:t>
            </a:r>
            <a:r>
              <a:rPr lang="en-US" altLang="ko-KR" dirty="0" err="1" smtClean="0">
                <a:solidFill>
                  <a:srgbClr val="894E37"/>
                </a:solidFill>
              </a:rPr>
              <a:t>Bluemix</a:t>
            </a:r>
            <a:r>
              <a:rPr lang="en-US" altLang="ko-KR" dirty="0" smtClean="0">
                <a:solidFill>
                  <a:srgbClr val="894E37"/>
                </a:solidFill>
              </a:rPr>
              <a:t> Cloud</a:t>
            </a:r>
            <a:r>
              <a:rPr lang="ko-KR" altLang="en-US" dirty="0" smtClean="0">
                <a:solidFill>
                  <a:srgbClr val="894E37"/>
                </a:solidFill>
              </a:rPr>
              <a:t>에 </a:t>
            </a:r>
            <a:r>
              <a:rPr lang="en-US" altLang="ko-KR" dirty="0" smtClean="0">
                <a:solidFill>
                  <a:srgbClr val="894E37"/>
                </a:solidFill>
              </a:rPr>
              <a:t>Spring Framework</a:t>
            </a:r>
            <a:r>
              <a:rPr lang="ko-KR" altLang="en-US" dirty="0" smtClean="0">
                <a:solidFill>
                  <a:srgbClr val="894E37"/>
                </a:solidFill>
              </a:rPr>
              <a:t>를 사용한 웹을 배포</a:t>
            </a:r>
            <a:endParaRPr lang="en-US" altLang="ko-KR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algn="just"/>
            <a:r>
              <a:rPr lang="ko-KR" altLang="en-US" b="1" dirty="0" smtClean="0">
                <a:solidFill>
                  <a:srgbClr val="894E37"/>
                </a:solidFill>
              </a:rPr>
              <a:t>     시연 주소</a:t>
            </a:r>
            <a:endParaRPr lang="en-US" altLang="ko-KR" b="1" dirty="0" smtClean="0">
              <a:solidFill>
                <a:srgbClr val="894E37"/>
              </a:solidFill>
            </a:endParaRPr>
          </a:p>
          <a:p>
            <a:pPr algn="just"/>
            <a:endParaRPr lang="en-US" altLang="ko-KR" dirty="0">
              <a:solidFill>
                <a:srgbClr val="894E37"/>
              </a:solidFill>
            </a:endParaRPr>
          </a:p>
          <a:p>
            <a:pPr algn="just"/>
            <a:r>
              <a:rPr lang="en-US" altLang="ko-KR" dirty="0" smtClean="0">
                <a:solidFill>
                  <a:srgbClr val="894E37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srgbClr val="894E37"/>
                </a:solidFill>
                <a:hlinkClick r:id="rId3"/>
              </a:rPr>
              <a:t>://cdm.mybluemix.net</a:t>
            </a:r>
            <a:r>
              <a:rPr lang="en-US" altLang="ko-KR" dirty="0" smtClean="0">
                <a:solidFill>
                  <a:srgbClr val="894E37"/>
                </a:solidFill>
                <a:hlinkClick r:id="rId3"/>
              </a:rPr>
              <a:t>/</a:t>
            </a:r>
            <a:endParaRPr lang="en-US" altLang="ko-KR" dirty="0">
              <a:solidFill>
                <a:srgbClr val="894E37"/>
              </a:solidFill>
            </a:endParaRPr>
          </a:p>
        </p:txBody>
      </p:sp>
      <p:pic>
        <p:nvPicPr>
          <p:cNvPr id="6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5540" y="3933056"/>
            <a:ext cx="360000" cy="360000"/>
          </a:xfrm>
          <a:prstGeom prst="rect">
            <a:avLst/>
          </a:prstGeom>
          <a:noFill/>
        </p:spPr>
      </p:pic>
      <p:pic>
        <p:nvPicPr>
          <p:cNvPr id="7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933056"/>
            <a:ext cx="360000" cy="360000"/>
          </a:xfrm>
          <a:prstGeom prst="rect">
            <a:avLst/>
          </a:prstGeom>
          <a:noFill/>
        </p:spPr>
      </p:pic>
      <p:pic>
        <p:nvPicPr>
          <p:cNvPr id="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5540" y="1988840"/>
            <a:ext cx="360000" cy="360000"/>
          </a:xfrm>
          <a:prstGeom prst="rect">
            <a:avLst/>
          </a:prstGeom>
          <a:noFill/>
        </p:spPr>
      </p:pic>
      <p:pic>
        <p:nvPicPr>
          <p:cNvPr id="9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98884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1693" y="5715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450" dirty="0" smtClean="0">
                <a:solidFill>
                  <a:srgbClr val="894E37">
                    <a:alpha val="97000"/>
                  </a:srgbClr>
                </a:solidFill>
                <a:latin typeface="맑은 고딕" pitchFamily="50" charset="-127"/>
                <a:ea typeface="맑은 고딕" pitchFamily="50" charset="-127"/>
              </a:rPr>
              <a:t>추후 계획</a:t>
            </a:r>
            <a:endParaRPr lang="ko-KR" altLang="en-US" sz="4800" spc="-450" dirty="0">
              <a:solidFill>
                <a:srgbClr val="894E37">
                  <a:alpha val="97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0" t="11165" r="24180" b="10269"/>
          <a:stretch/>
        </p:blipFill>
        <p:spPr>
          <a:xfrm>
            <a:off x="323528" y="1268760"/>
            <a:ext cx="1165253" cy="1691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268760"/>
            <a:ext cx="1440160" cy="16912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71800" y="1441814"/>
            <a:ext cx="58326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94E37"/>
                </a:solidFill>
              </a:rPr>
              <a:t>=&gt; coffee </a:t>
            </a:r>
            <a:r>
              <a:rPr lang="ko-KR" altLang="en-US" dirty="0">
                <a:solidFill>
                  <a:srgbClr val="894E37"/>
                </a:solidFill>
              </a:rPr>
              <a:t>음료 외의 </a:t>
            </a:r>
            <a:r>
              <a:rPr lang="en-US" altLang="ko-KR" dirty="0">
                <a:solidFill>
                  <a:srgbClr val="894E37"/>
                </a:solidFill>
              </a:rPr>
              <a:t>other beverage</a:t>
            </a:r>
            <a:r>
              <a:rPr lang="ko-KR" altLang="en-US" dirty="0">
                <a:solidFill>
                  <a:srgbClr val="894E37"/>
                </a:solidFill>
              </a:rPr>
              <a:t>에 대한 </a:t>
            </a:r>
            <a:endParaRPr lang="en-US" altLang="ko-KR" dirty="0" smtClean="0">
              <a:solidFill>
                <a:srgbClr val="894E37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894E37"/>
                </a:solidFill>
              </a:rPr>
              <a:t>추천 </a:t>
            </a:r>
            <a:r>
              <a:rPr lang="ko-KR" altLang="en-US" dirty="0">
                <a:solidFill>
                  <a:srgbClr val="894E37"/>
                </a:solidFill>
              </a:rPr>
              <a:t>기능 추가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4168152" cy="1800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08520" y="3212976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894E37"/>
                </a:solidFill>
              </a:rPr>
              <a:t>모든 음료에 대한 설명 </a:t>
            </a:r>
            <a:r>
              <a:rPr lang="en-US" altLang="ko-KR" dirty="0">
                <a:solidFill>
                  <a:srgbClr val="894E37"/>
                </a:solidFill>
              </a:rPr>
              <a:t>&amp; </a:t>
            </a:r>
            <a:r>
              <a:rPr lang="en-US" altLang="ko-KR" dirty="0" smtClean="0">
                <a:solidFill>
                  <a:srgbClr val="894E37"/>
                </a:solidFill>
              </a:rPr>
              <a:t>recipe</a:t>
            </a:r>
            <a:r>
              <a:rPr lang="ko-KR" altLang="en-US" dirty="0" smtClean="0">
                <a:solidFill>
                  <a:srgbClr val="894E37"/>
                </a:solidFill>
              </a:rPr>
              <a:t> 추가 </a:t>
            </a:r>
            <a:r>
              <a:rPr lang="en-US" altLang="ko-KR" dirty="0" smtClean="0">
                <a:solidFill>
                  <a:srgbClr val="894E37"/>
                </a:solidFill>
              </a:rPr>
              <a:t>=&gt;</a:t>
            </a:r>
            <a:endParaRPr lang="ko-KR" altLang="en-US" dirty="0">
              <a:solidFill>
                <a:srgbClr val="894E37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7733" r="3911" b="14669"/>
          <a:stretch/>
        </p:blipFill>
        <p:spPr>
          <a:xfrm>
            <a:off x="323528" y="3910149"/>
            <a:ext cx="2057545" cy="18431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51829" y="4581128"/>
            <a:ext cx="511651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894E37"/>
                </a:solidFill>
              </a:rPr>
              <a:t>=&gt; </a:t>
            </a:r>
            <a:r>
              <a:rPr lang="ko-KR" altLang="en-US" dirty="0">
                <a:solidFill>
                  <a:srgbClr val="894E37"/>
                </a:solidFill>
              </a:rPr>
              <a:t>음료와 어울리는 </a:t>
            </a:r>
            <a:r>
              <a:rPr lang="en-US" altLang="ko-KR" dirty="0" smtClean="0">
                <a:solidFill>
                  <a:srgbClr val="894E37"/>
                </a:solidFill>
              </a:rPr>
              <a:t>side dish</a:t>
            </a:r>
            <a:r>
              <a:rPr lang="ko-KR" altLang="en-US" dirty="0" smtClean="0">
                <a:solidFill>
                  <a:srgbClr val="894E37"/>
                </a:solidFill>
              </a:rPr>
              <a:t> 추천</a:t>
            </a:r>
            <a:endParaRPr lang="ko-KR" altLang="en-US" dirty="0">
              <a:solidFill>
                <a:srgbClr val="894E3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909069" y="2267819"/>
            <a:ext cx="2779928" cy="2273360"/>
            <a:chOff x="3182037" y="2101324"/>
            <a:chExt cx="2779928" cy="2273360"/>
          </a:xfrm>
        </p:grpSpPr>
        <p:sp>
          <p:nvSpPr>
            <p:cNvPr id="25" name="TextBox 24"/>
            <p:cNvSpPr txBox="1"/>
            <p:nvPr/>
          </p:nvSpPr>
          <p:spPr>
            <a:xfrm>
              <a:off x="3182037" y="2101324"/>
              <a:ext cx="27799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spc="-300" dirty="0" smtClean="0">
                  <a:solidFill>
                    <a:srgbClr val="894E37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Thank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63076" y="3051245"/>
              <a:ext cx="2217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spc="-300" dirty="0" smtClean="0">
                  <a:solidFill>
                    <a:srgbClr val="894E37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You:)</a:t>
              </a:r>
            </a:p>
          </p:txBody>
        </p:sp>
      </p:grpSp>
      <p:pic>
        <p:nvPicPr>
          <p:cNvPr id="1032" name="Picture 8" descr="C:\Users\user\AppData\Local\Microsoft\Windows\Temporary Internet Files\Content.IE5\11V5BN18\MP90042239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423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118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student</cp:lastModifiedBy>
  <cp:revision>19</cp:revision>
  <dcterms:created xsi:type="dcterms:W3CDTF">2014-07-30T14:54:41Z</dcterms:created>
  <dcterms:modified xsi:type="dcterms:W3CDTF">2017-11-02T06:10:59Z</dcterms:modified>
</cp:coreProperties>
</file>