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1" r:id="rId5"/>
    <p:sldId id="272" r:id="rId6"/>
    <p:sldId id="273" r:id="rId7"/>
    <p:sldId id="274" r:id="rId8"/>
    <p:sldId id="261" r:id="rId9"/>
    <p:sldId id="276" r:id="rId10"/>
    <p:sldId id="279" r:id="rId11"/>
    <p:sldId id="275" r:id="rId12"/>
    <p:sldId id="278" r:id="rId13"/>
    <p:sldId id="280" r:id="rId14"/>
    <p:sldId id="277" r:id="rId15"/>
    <p:sldId id="281" r:id="rId16"/>
    <p:sldId id="260" r:id="rId17"/>
    <p:sldId id="262" r:id="rId18"/>
    <p:sldId id="263" r:id="rId19"/>
    <p:sldId id="264" r:id="rId20"/>
    <p:sldId id="267" r:id="rId21"/>
    <p:sldId id="26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009"/>
    <a:srgbClr val="E8B336"/>
    <a:srgbClr val="E0002A"/>
    <a:srgbClr val="FEF7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5320" autoAdjust="0"/>
  </p:normalViewPr>
  <p:slideViewPr>
    <p:cSldViewPr snapToGrid="0">
      <p:cViewPr varScale="1">
        <p:scale>
          <a:sx n="79" d="100"/>
          <a:sy n="79" d="100"/>
        </p:scale>
        <p:origin x="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DA22-B8EB-44B4-8DEA-FC8351297C80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6CE3-E46B-441D-8202-453FE1293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1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DA22-B8EB-44B4-8DEA-FC8351297C80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6CE3-E46B-441D-8202-453FE1293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53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DA22-B8EB-44B4-8DEA-FC8351297C80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6CE3-E46B-441D-8202-453FE1293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18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DA22-B8EB-44B4-8DEA-FC8351297C80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6CE3-E46B-441D-8202-453FE1293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64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DA22-B8EB-44B4-8DEA-FC8351297C80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6CE3-E46B-441D-8202-453FE1293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67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DA22-B8EB-44B4-8DEA-FC8351297C80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6CE3-E46B-441D-8202-453FE1293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47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DA22-B8EB-44B4-8DEA-FC8351297C80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6CE3-E46B-441D-8202-453FE1293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7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DA22-B8EB-44B4-8DEA-FC8351297C80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6CE3-E46B-441D-8202-453FE1293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38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DA22-B8EB-44B4-8DEA-FC8351297C80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6CE3-E46B-441D-8202-453FE1293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44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DA22-B8EB-44B4-8DEA-FC8351297C80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6CE3-E46B-441D-8202-453FE1293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5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DA22-B8EB-44B4-8DEA-FC8351297C80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6CE3-E46B-441D-8202-453FE1293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87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4DA22-B8EB-44B4-8DEA-FC8351297C80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C6CE3-E46B-441D-8202-453FE1293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07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58" y="231785"/>
            <a:ext cx="2057026" cy="245107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177800">
            <a:solidFill>
              <a:srgbClr val="E8B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00350" y="1274220"/>
            <a:ext cx="6315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우리동네 </a:t>
            </a:r>
            <a:endParaRPr lang="en-US" altLang="ko-KR" sz="3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44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인구 구조</a:t>
            </a:r>
            <a:r>
              <a:rPr lang="ko-KR" altLang="en-US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어떤 모양일까</a:t>
            </a:r>
            <a:r>
              <a:rPr lang="en-US" altLang="ko-KR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3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25744" y="2158231"/>
            <a:ext cx="2509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by </a:t>
            </a:r>
            <a:r>
              <a:rPr lang="ko-KR" altLang="en-US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권한준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김미소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김원중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김민교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51559" y="933450"/>
            <a:ext cx="0" cy="1664209"/>
          </a:xfrm>
          <a:prstGeom prst="line">
            <a:avLst/>
          </a:prstGeom>
          <a:ln w="63500">
            <a:solidFill>
              <a:srgbClr val="E8B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30843" y="2466008"/>
            <a:ext cx="417195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4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 sz="34400" b="1" dirty="0">
              <a:solidFill>
                <a:srgbClr val="E8B33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94445" y="4671060"/>
            <a:ext cx="41719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6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</a:t>
            </a:r>
            <a:endParaRPr lang="ko-KR" altLang="en-US" sz="16600" b="1" dirty="0">
              <a:solidFill>
                <a:srgbClr val="E8B33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3472" y="6469082"/>
            <a:ext cx="739778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solidFill>
                  <a:srgbClr val="E8B336"/>
                </a:solidFill>
              </a:rPr>
              <a:t>자료 출처</a:t>
            </a:r>
            <a:r>
              <a:rPr lang="en-US" altLang="ko-KR" sz="1100" dirty="0" smtClean="0">
                <a:solidFill>
                  <a:srgbClr val="E8B336"/>
                </a:solidFill>
              </a:rPr>
              <a:t>:  </a:t>
            </a:r>
            <a:r>
              <a:rPr lang="ko-KR" altLang="en-US" sz="1100" dirty="0" err="1" smtClean="0">
                <a:solidFill>
                  <a:srgbClr val="E8B336"/>
                </a:solidFill>
              </a:rPr>
              <a:t>행정안전부</a:t>
            </a:r>
            <a:r>
              <a:rPr lang="en-US" altLang="ko-KR" sz="1100" dirty="0" smtClean="0">
                <a:solidFill>
                  <a:srgbClr val="E8B336"/>
                </a:solidFill>
              </a:rPr>
              <a:t>_</a:t>
            </a:r>
            <a:r>
              <a:rPr lang="ko-KR" altLang="en-US" sz="1100" dirty="0" smtClean="0">
                <a:solidFill>
                  <a:srgbClr val="E8B336"/>
                </a:solidFill>
              </a:rPr>
              <a:t>주민등록인구통계</a:t>
            </a:r>
            <a:r>
              <a:rPr lang="en-US" altLang="ko-KR" sz="1100" dirty="0" smtClean="0">
                <a:solidFill>
                  <a:srgbClr val="E8B336"/>
                </a:solidFill>
              </a:rPr>
              <a:t>_</a:t>
            </a:r>
            <a:r>
              <a:rPr lang="ko-KR" altLang="en-US" sz="1100" dirty="0" smtClean="0">
                <a:solidFill>
                  <a:srgbClr val="E8B336"/>
                </a:solidFill>
              </a:rPr>
              <a:t>연령별 </a:t>
            </a:r>
            <a:r>
              <a:rPr lang="ko-KR" altLang="en-US" sz="1100" dirty="0" err="1" smtClean="0">
                <a:solidFill>
                  <a:srgbClr val="E8B336"/>
                </a:solidFill>
              </a:rPr>
              <a:t>인구현황</a:t>
            </a:r>
            <a:endParaRPr lang="en-US" altLang="ko-KR" sz="1200" dirty="0">
              <a:solidFill>
                <a:srgbClr val="E8B3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177800">
            <a:solidFill>
              <a:srgbClr val="E8B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319447" y="302776"/>
            <a:ext cx="0" cy="377190"/>
          </a:xfrm>
          <a:prstGeom prst="line">
            <a:avLst/>
          </a:prstGeom>
          <a:ln w="63500">
            <a:solidFill>
              <a:srgbClr val="E8B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0036" y="302776"/>
            <a:ext cx="4458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데이터에 질문하기</a:t>
            </a:r>
            <a:endParaRPr lang="ko-KR" altLang="en-US" sz="2000" b="1" dirty="0">
              <a:solidFill>
                <a:srgbClr val="E8B33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036" y="820996"/>
            <a:ext cx="6579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algn="l"/>
            <a:r>
              <a:rPr lang="ko-KR" altLang="en-US" b="1" dirty="0" smtClean="0">
                <a:solidFill>
                  <a:srgbClr val="E0002A"/>
                </a:solidFill>
              </a:rPr>
              <a:t>단서</a:t>
            </a:r>
            <a:r>
              <a:rPr lang="en-US" altLang="ko-KR" b="1" dirty="0" smtClean="0">
                <a:solidFill>
                  <a:srgbClr val="E0002A"/>
                </a:solidFill>
              </a:rPr>
              <a:t>3. </a:t>
            </a:r>
            <a:r>
              <a:rPr lang="ko-KR" altLang="en-US" dirty="0" smtClean="0"/>
              <a:t>대학가에 있는 무수한 자취방 임대 광고들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77116" y="302776"/>
            <a:ext cx="445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Additional Practice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206" y="3539845"/>
            <a:ext cx="6625650" cy="2020143"/>
          </a:xfrm>
          <a:prstGeom prst="rect">
            <a:avLst/>
          </a:prstGeom>
          <a:ln>
            <a:solidFill>
              <a:srgbClr val="E8B336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6734250" y="6269105"/>
            <a:ext cx="5315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dirty="0" smtClean="0"/>
              <a:t>출처</a:t>
            </a:r>
            <a:r>
              <a:rPr lang="en-US" altLang="ko-KR" sz="1050" dirty="0"/>
              <a:t>: http://www.kwnews.co.kr/nview.asp?s=501&amp;aid=220042300037</a:t>
            </a:r>
            <a:endParaRPr lang="ko-KR" altLang="en-US" sz="105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456" y="2228154"/>
            <a:ext cx="4320404" cy="2534517"/>
          </a:xfrm>
          <a:prstGeom prst="rect">
            <a:avLst/>
          </a:prstGeom>
          <a:ln>
            <a:solidFill>
              <a:srgbClr val="E8B336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5222739" y="6499871"/>
            <a:ext cx="6827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dirty="0" smtClean="0"/>
              <a:t>출처</a:t>
            </a:r>
            <a:r>
              <a:rPr lang="en-US" altLang="ko-KR" sz="1050" dirty="0"/>
              <a:t>: https://www.edaily.co.kr/news/read?newsId=01295606625765640&amp;mediaCodeNo=257&amp;OutLnkChk=Y</a:t>
            </a:r>
            <a:endParaRPr lang="ko-KR" altLang="en-US" sz="105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l="19916"/>
          <a:stretch/>
        </p:blipFill>
        <p:spPr>
          <a:xfrm>
            <a:off x="4531979" y="1396301"/>
            <a:ext cx="7403877" cy="2020143"/>
          </a:xfrm>
          <a:prstGeom prst="rect">
            <a:avLst/>
          </a:prstGeom>
          <a:ln>
            <a:solidFill>
              <a:srgbClr val="E8B336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6734249" y="6015189"/>
            <a:ext cx="5315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dirty="0" smtClean="0"/>
              <a:t>출처</a:t>
            </a:r>
            <a:r>
              <a:rPr lang="en-US" altLang="ko-KR" sz="1050" dirty="0"/>
              <a:t>: https://www.hankyung.com/society/article/202004072072i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2538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177800">
            <a:solidFill>
              <a:srgbClr val="E8B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319447" y="302776"/>
            <a:ext cx="0" cy="377190"/>
          </a:xfrm>
          <a:prstGeom prst="line">
            <a:avLst/>
          </a:prstGeom>
          <a:ln w="63500">
            <a:solidFill>
              <a:srgbClr val="E8B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0036" y="302776"/>
            <a:ext cx="4458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데이터에 질문하기</a:t>
            </a:r>
            <a:endParaRPr lang="ko-KR" altLang="en-US" sz="2000" b="1" dirty="0">
              <a:solidFill>
                <a:srgbClr val="E8B336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1053" y="3167390"/>
            <a:ext cx="1028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algn="ctr"/>
            <a:r>
              <a:rPr lang="ko-KR" altLang="en-US" sz="2800" b="1" dirty="0" smtClean="0"/>
              <a:t>코로나의 영향으로 대학가의 </a:t>
            </a:r>
            <a:r>
              <a:rPr lang="en-US" altLang="ko-KR" sz="2800" b="1" dirty="0" smtClean="0"/>
              <a:t>20</a:t>
            </a:r>
            <a:r>
              <a:rPr lang="ko-KR" altLang="en-US" sz="2800" b="1" dirty="0" smtClean="0"/>
              <a:t>살 인구수가 감소했을 것이다</a:t>
            </a:r>
            <a:endParaRPr lang="ko-KR" alt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477116" y="302776"/>
            <a:ext cx="445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Additional Practice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518931" y="2321003"/>
            <a:ext cx="238245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algn="ctr"/>
            <a:r>
              <a:rPr lang="en-US" altLang="ko-KR" sz="13800" b="1" dirty="0" smtClean="0">
                <a:solidFill>
                  <a:srgbClr val="E8B336"/>
                </a:solidFill>
              </a:rPr>
              <a:t>[</a:t>
            </a:r>
            <a:endParaRPr lang="ko-KR" altLang="en-US" sz="3200" b="1" dirty="0">
              <a:solidFill>
                <a:srgbClr val="E8B33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72961" y="2321002"/>
            <a:ext cx="238245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algn="ctr"/>
            <a:r>
              <a:rPr lang="en-US" altLang="ko-KR" sz="13800" b="1" dirty="0" smtClean="0">
                <a:solidFill>
                  <a:srgbClr val="E8B336"/>
                </a:solidFill>
              </a:rPr>
              <a:t>]</a:t>
            </a:r>
            <a:endParaRPr lang="ko-KR" altLang="en-US" sz="3200" b="1" dirty="0">
              <a:solidFill>
                <a:srgbClr val="E8B33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30187" y="1359201"/>
            <a:ext cx="2731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가설 </a:t>
            </a:r>
            <a:endParaRPr lang="ko-KR" altLang="en-US" b="1" dirty="0">
              <a:solidFill>
                <a:srgbClr val="E8B336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865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177800">
            <a:solidFill>
              <a:srgbClr val="E8B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319447" y="302776"/>
            <a:ext cx="0" cy="377190"/>
          </a:xfrm>
          <a:prstGeom prst="line">
            <a:avLst/>
          </a:prstGeom>
          <a:ln w="63500">
            <a:solidFill>
              <a:srgbClr val="E8B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0036" y="302776"/>
            <a:ext cx="4458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데이터에 질문하기</a:t>
            </a:r>
            <a:endParaRPr lang="ko-KR" altLang="en-US" sz="2000" b="1" dirty="0">
              <a:solidFill>
                <a:srgbClr val="E8B336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77116" y="302776"/>
            <a:ext cx="445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Additional Practice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518931" y="2321003"/>
            <a:ext cx="238245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algn="ctr"/>
            <a:r>
              <a:rPr lang="en-US" altLang="ko-KR" sz="13800" b="1" dirty="0" smtClean="0">
                <a:solidFill>
                  <a:srgbClr val="E8B336"/>
                </a:solidFill>
              </a:rPr>
              <a:t>[</a:t>
            </a:r>
            <a:endParaRPr lang="ko-KR" altLang="en-US" sz="3200" b="1" dirty="0">
              <a:solidFill>
                <a:srgbClr val="E8B33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72961" y="2321002"/>
            <a:ext cx="238245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algn="ctr"/>
            <a:r>
              <a:rPr lang="en-US" altLang="ko-KR" sz="13800" b="1" dirty="0" smtClean="0">
                <a:solidFill>
                  <a:srgbClr val="E8B336"/>
                </a:solidFill>
              </a:rPr>
              <a:t>]</a:t>
            </a:r>
            <a:endParaRPr lang="ko-KR" altLang="en-US" sz="3200" b="1" dirty="0">
              <a:solidFill>
                <a:srgbClr val="E8B33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30187" y="1359201"/>
            <a:ext cx="2731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질문 다듬기</a:t>
            </a:r>
            <a:endParaRPr lang="ko-KR" altLang="en-US" b="1" dirty="0">
              <a:solidFill>
                <a:srgbClr val="E8B336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1053" y="2859610"/>
            <a:ext cx="1028989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algn="ctr"/>
            <a:r>
              <a:rPr lang="en-US" altLang="ko-KR" sz="2800" b="1" dirty="0" smtClean="0"/>
              <a:t>‘</a:t>
            </a:r>
            <a:r>
              <a:rPr lang="ko-KR" altLang="en-US" sz="2800" b="1" dirty="0" err="1" smtClean="0"/>
              <a:t>율천동</a:t>
            </a:r>
            <a:r>
              <a:rPr lang="en-US" altLang="ko-KR" sz="2800" b="1" dirty="0" smtClean="0"/>
              <a:t>’</a:t>
            </a:r>
            <a:r>
              <a:rPr lang="ko-KR" altLang="en-US" sz="2800" b="1" dirty="0" smtClean="0"/>
              <a:t> 같은 </a:t>
            </a:r>
            <a:r>
              <a:rPr lang="en-US" altLang="ko-KR" sz="2800" b="1" dirty="0" smtClean="0"/>
              <a:t>20</a:t>
            </a:r>
            <a:r>
              <a:rPr lang="ko-KR" altLang="en-US" sz="2800" b="1" dirty="0" smtClean="0"/>
              <a:t>살 인구수의 변화가</a:t>
            </a:r>
            <a:endParaRPr lang="en-US" altLang="ko-KR" sz="2800" b="1" dirty="0" smtClean="0"/>
          </a:p>
          <a:p>
            <a:pPr algn="ctr"/>
            <a:endParaRPr lang="en-US" altLang="ko-KR" sz="1050" b="1" dirty="0" smtClean="0"/>
          </a:p>
          <a:p>
            <a:pPr algn="ctr"/>
            <a:r>
              <a:rPr lang="ko-KR" altLang="en-US" sz="2800" b="1" dirty="0" smtClean="0"/>
              <a:t>다른 대학가에서도 코로나를 기점으로 나타나고 있는가</a:t>
            </a:r>
            <a:r>
              <a:rPr lang="en-US" altLang="ko-KR" sz="2800" b="1" dirty="0" smtClean="0"/>
              <a:t>?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6182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177800">
            <a:solidFill>
              <a:srgbClr val="E8B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319447" y="302776"/>
            <a:ext cx="0" cy="377190"/>
          </a:xfrm>
          <a:prstGeom prst="line">
            <a:avLst/>
          </a:prstGeom>
          <a:ln w="63500">
            <a:solidFill>
              <a:srgbClr val="E8B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0036" y="302776"/>
            <a:ext cx="4458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데이터에 질문하기</a:t>
            </a:r>
            <a:endParaRPr lang="ko-KR" altLang="en-US" sz="2000" b="1" dirty="0">
              <a:solidFill>
                <a:srgbClr val="E8B336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77116" y="302776"/>
            <a:ext cx="445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Additional Practice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9514" y="1706441"/>
            <a:ext cx="3619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변화가 있다면</a:t>
            </a:r>
            <a:endParaRPr lang="ko-KR" altLang="en-US" sz="1050" b="1" dirty="0">
              <a:solidFill>
                <a:srgbClr val="E8B336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cxnSp>
        <p:nvCxnSpPr>
          <p:cNvPr id="4" name="직선 화살표 연결선 3"/>
          <p:cNvCxnSpPr>
            <a:stCxn id="3" idx="2"/>
          </p:cNvCxnSpPr>
          <p:nvPr/>
        </p:nvCxnSpPr>
        <p:spPr>
          <a:xfrm>
            <a:off x="3129023" y="2291216"/>
            <a:ext cx="19291" cy="1725199"/>
          </a:xfrm>
          <a:prstGeom prst="straightConnector1">
            <a:avLst/>
          </a:prstGeom>
          <a:ln w="50800">
            <a:solidFill>
              <a:srgbClr val="EF80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22602" y="1706441"/>
            <a:ext cx="3619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변화가 없다면</a:t>
            </a:r>
            <a:endParaRPr lang="ko-KR" altLang="en-US" sz="1050" b="1" dirty="0">
              <a:solidFill>
                <a:srgbClr val="E8B336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cxnSp>
        <p:nvCxnSpPr>
          <p:cNvPr id="16" name="직선 화살표 연결선 15"/>
          <p:cNvCxnSpPr>
            <a:stCxn id="12" idx="2"/>
          </p:cNvCxnSpPr>
          <p:nvPr/>
        </p:nvCxnSpPr>
        <p:spPr>
          <a:xfrm>
            <a:off x="9032111" y="2291216"/>
            <a:ext cx="0" cy="1725199"/>
          </a:xfrm>
          <a:prstGeom prst="straightConnector1">
            <a:avLst/>
          </a:prstGeom>
          <a:ln w="50800">
            <a:solidFill>
              <a:srgbClr val="EF80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19514" y="4016415"/>
            <a:ext cx="3619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solidFill>
                  <a:srgbClr val="EF8009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가설 수용</a:t>
            </a:r>
            <a:endParaRPr lang="ko-KR" altLang="en-US" sz="2000" b="1" dirty="0">
              <a:solidFill>
                <a:srgbClr val="EF8009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22602" y="4016415"/>
            <a:ext cx="3619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ln w="12700">
                  <a:solidFill>
                    <a:srgbClr val="EF8009"/>
                  </a:solidFill>
                  <a:prstDash val="sysDash"/>
                </a:ln>
                <a:noFill/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가설 기각</a:t>
            </a:r>
            <a:endParaRPr lang="ko-KR" altLang="en-US" sz="2000" b="1" dirty="0">
              <a:ln w="12700">
                <a:solidFill>
                  <a:srgbClr val="EF8009"/>
                </a:solidFill>
                <a:prstDash val="sysDash"/>
              </a:ln>
              <a:noFill/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922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177800">
            <a:solidFill>
              <a:srgbClr val="E8B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319447" y="302776"/>
            <a:ext cx="0" cy="377190"/>
          </a:xfrm>
          <a:prstGeom prst="line">
            <a:avLst/>
          </a:prstGeom>
          <a:ln w="63500">
            <a:solidFill>
              <a:srgbClr val="E8B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0036" y="302776"/>
            <a:ext cx="4458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가설 검증하기</a:t>
            </a:r>
            <a:endParaRPr lang="ko-KR" altLang="en-US" sz="2000" b="1" dirty="0">
              <a:solidFill>
                <a:srgbClr val="E8B336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88962" y="2828832"/>
            <a:ext cx="9560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marL="342900" indent="-342900" algn="l">
              <a:buAutoNum type="arabicPeriod"/>
            </a:pPr>
            <a:r>
              <a:rPr lang="ko-KR" altLang="en-US" dirty="0" smtClean="0"/>
              <a:t>코로나 이전 이후의 데이터를 비교하기위해 </a:t>
            </a:r>
            <a:r>
              <a:rPr lang="en-US" altLang="ko-KR" dirty="0" smtClean="0"/>
              <a:t>2018</a:t>
            </a:r>
            <a:r>
              <a:rPr lang="ko-KR" altLang="en-US" dirty="0" smtClean="0"/>
              <a:t>년</a:t>
            </a:r>
            <a:r>
              <a:rPr lang="en-US" altLang="ko-KR" dirty="0" smtClean="0"/>
              <a:t> ~ 2021</a:t>
            </a:r>
            <a:r>
              <a:rPr lang="ko-KR" altLang="en-US" dirty="0" smtClean="0"/>
              <a:t>년의 연령별 인구 데이터를  수집한다</a:t>
            </a:r>
            <a:r>
              <a:rPr lang="en-US" altLang="ko-KR" dirty="0" smtClean="0"/>
              <a:t>.</a:t>
            </a:r>
          </a:p>
          <a:p>
            <a:pPr marL="342900" indent="-342900" algn="l">
              <a:buAutoNum type="arabicPeriod"/>
            </a:pPr>
            <a:r>
              <a:rPr lang="ko-KR" altLang="en-US" dirty="0" smtClean="0"/>
              <a:t>서울과 지방의 대학을 골라 해당 지역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살 인구수를 수출한다</a:t>
            </a:r>
            <a:r>
              <a:rPr lang="en-US" altLang="ko-KR" dirty="0" smtClean="0"/>
              <a:t>.</a:t>
            </a:r>
          </a:p>
          <a:p>
            <a:pPr marL="342900" indent="-342900" algn="l">
              <a:buAutoNum type="arabicPeriod"/>
            </a:pPr>
            <a:r>
              <a:rPr lang="ko-KR" altLang="en-US" dirty="0" err="1" smtClean="0"/>
              <a:t>율천동의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살 인구수와 타 지역의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살 인구수의 변화를 시각화 한다</a:t>
            </a:r>
            <a:r>
              <a:rPr lang="en-US" altLang="ko-KR" dirty="0" smtClean="0"/>
              <a:t>.</a:t>
            </a:r>
          </a:p>
          <a:p>
            <a:pPr marL="342900" indent="-342900" algn="l">
              <a:buAutoNum type="arabicPeriod"/>
            </a:pPr>
            <a:r>
              <a:rPr lang="ko-KR" altLang="en-US" dirty="0" smtClean="0"/>
              <a:t>시각화한 데이터를 통해 가설을 검증해본다</a:t>
            </a:r>
            <a:r>
              <a:rPr lang="en-US" altLang="ko-KR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77116" y="302776"/>
            <a:ext cx="445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Additional Practice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518931" y="2321003"/>
            <a:ext cx="238245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algn="ctr"/>
            <a:r>
              <a:rPr lang="en-US" altLang="ko-KR" sz="13800" b="1" dirty="0" smtClean="0">
                <a:solidFill>
                  <a:srgbClr val="E8B336"/>
                </a:solidFill>
              </a:rPr>
              <a:t>[</a:t>
            </a:r>
            <a:endParaRPr lang="ko-KR" altLang="en-US" sz="3200" b="1" dirty="0">
              <a:solidFill>
                <a:srgbClr val="E8B33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72961" y="2321002"/>
            <a:ext cx="238245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algn="ctr"/>
            <a:r>
              <a:rPr lang="en-US" altLang="ko-KR" sz="13800" b="1" dirty="0" smtClean="0">
                <a:solidFill>
                  <a:srgbClr val="E8B336"/>
                </a:solidFill>
              </a:rPr>
              <a:t>]</a:t>
            </a:r>
            <a:endParaRPr lang="ko-KR" altLang="en-US" sz="3200" b="1" dirty="0">
              <a:solidFill>
                <a:srgbClr val="E8B33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16101" y="1359201"/>
            <a:ext cx="4359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해결 방안 구상하기</a:t>
            </a:r>
            <a:endParaRPr lang="ko-KR" altLang="en-US" b="1" dirty="0">
              <a:solidFill>
                <a:srgbClr val="E8B336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458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177800">
            <a:solidFill>
              <a:srgbClr val="E8B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319447" y="302776"/>
            <a:ext cx="0" cy="377190"/>
          </a:xfrm>
          <a:prstGeom prst="line">
            <a:avLst/>
          </a:prstGeom>
          <a:ln w="63500">
            <a:solidFill>
              <a:srgbClr val="E8B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0036" y="302776"/>
            <a:ext cx="4458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가설 검증하기</a:t>
            </a:r>
            <a:endParaRPr lang="ko-KR" altLang="en-US" sz="2000" b="1" dirty="0">
              <a:solidFill>
                <a:srgbClr val="E8B336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77116" y="302776"/>
            <a:ext cx="445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Additional Practice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29" y="1699549"/>
            <a:ext cx="4416706" cy="224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0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177800">
            <a:solidFill>
              <a:srgbClr val="E8B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19447" y="302776"/>
            <a:ext cx="0" cy="377190"/>
          </a:xfrm>
          <a:prstGeom prst="line">
            <a:avLst/>
          </a:prstGeom>
          <a:ln w="63500">
            <a:solidFill>
              <a:srgbClr val="E8B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0035" y="302776"/>
            <a:ext cx="9091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</a:t>
            </a:r>
            <a:r>
              <a:rPr lang="en-US" altLang="ko-KR" sz="2000" b="1" dirty="0" smtClean="0">
                <a:solidFill>
                  <a:srgbClr val="E8B336"/>
                </a:solidFill>
              </a:rPr>
              <a:t>2019</a:t>
            </a:r>
            <a:r>
              <a:rPr lang="ko-KR" altLang="en-US" sz="2000" b="1" dirty="0">
                <a:solidFill>
                  <a:srgbClr val="E8B336"/>
                </a:solidFill>
              </a:rPr>
              <a:t>년 </a:t>
            </a:r>
            <a:r>
              <a:rPr lang="en-US" altLang="ko-KR" sz="2000" b="1" dirty="0">
                <a:solidFill>
                  <a:srgbClr val="E8B336"/>
                </a:solidFill>
              </a:rPr>
              <a:t>2</a:t>
            </a:r>
            <a:r>
              <a:rPr lang="ko-KR" altLang="en-US" sz="2000" b="1" dirty="0">
                <a:solidFill>
                  <a:srgbClr val="E8B336"/>
                </a:solidFill>
              </a:rPr>
              <a:t>월 연령별 인구구조</a:t>
            </a:r>
            <a:r>
              <a:rPr lang="en-US" altLang="ko-KR" sz="2000" b="1" dirty="0">
                <a:solidFill>
                  <a:srgbClr val="E8B336"/>
                </a:solidFill>
              </a:rPr>
              <a:t>/2020</a:t>
            </a:r>
            <a:r>
              <a:rPr lang="ko-KR" altLang="en-US" sz="2000" b="1" dirty="0">
                <a:solidFill>
                  <a:srgbClr val="E8B336"/>
                </a:solidFill>
              </a:rPr>
              <a:t>년 </a:t>
            </a:r>
            <a:r>
              <a:rPr lang="en-US" altLang="ko-KR" sz="2000" b="1" dirty="0">
                <a:solidFill>
                  <a:srgbClr val="E8B336"/>
                </a:solidFill>
              </a:rPr>
              <a:t>2</a:t>
            </a:r>
            <a:r>
              <a:rPr lang="ko-KR" altLang="en-US" sz="2000" b="1" dirty="0">
                <a:solidFill>
                  <a:srgbClr val="E8B336"/>
                </a:solidFill>
              </a:rPr>
              <a:t>월 인구구조 비교 </a:t>
            </a:r>
            <a:r>
              <a:rPr lang="en-US" altLang="ko-KR" sz="2000" b="1" dirty="0">
                <a:solidFill>
                  <a:srgbClr val="E8B336"/>
                </a:solidFill>
              </a:rPr>
              <a:t>(</a:t>
            </a:r>
            <a:r>
              <a:rPr lang="ko-KR" altLang="en-US" sz="2000" b="1" dirty="0">
                <a:solidFill>
                  <a:srgbClr val="E8B336"/>
                </a:solidFill>
              </a:rPr>
              <a:t>같이 그리기</a:t>
            </a:r>
            <a:r>
              <a:rPr lang="en-US" altLang="ko-KR" sz="2000" b="1" dirty="0">
                <a:solidFill>
                  <a:srgbClr val="E8B336"/>
                </a:solidFill>
              </a:rPr>
              <a:t>)</a:t>
            </a:r>
            <a:r>
              <a:rPr lang="en-US" altLang="ko-KR" sz="2000" b="1" dirty="0"/>
              <a:t> </a:t>
            </a:r>
            <a:endParaRPr lang="ko-KR" altLang="en-US" sz="2000" b="1" dirty="0"/>
          </a:p>
        </p:txBody>
      </p:sp>
      <p:sp>
        <p:nvSpPr>
          <p:cNvPr id="17" name="직사각형 16"/>
          <p:cNvSpPr/>
          <p:nvPr/>
        </p:nvSpPr>
        <p:spPr>
          <a:xfrm>
            <a:off x="643070" y="1471194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일산서구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탄현동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9763429" y="1471194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일산서구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대화동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23389" y="3990090"/>
            <a:ext cx="20826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수원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장안구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율천동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데이터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9789887" y="3999270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서천군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장항읍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992" y="1232465"/>
            <a:ext cx="3641270" cy="25046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359" y="1232465"/>
            <a:ext cx="3611291" cy="258048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262" y="3757579"/>
            <a:ext cx="3614097" cy="257950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9992" y="3762271"/>
            <a:ext cx="3652560" cy="256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20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177800">
            <a:solidFill>
              <a:srgbClr val="E8B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19447" y="302776"/>
            <a:ext cx="0" cy="377190"/>
          </a:xfrm>
          <a:prstGeom prst="line">
            <a:avLst/>
          </a:prstGeom>
          <a:ln w="63500">
            <a:solidFill>
              <a:srgbClr val="E8B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0036" y="302776"/>
            <a:ext cx="445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대관령의 최</a:t>
            </a:r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기온 전체 그래프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손으로 그린 ​​낙서 스타일 화살표 요소 그림, 손으로 그린, 방향, 낙서무료 다운로드를위한 PNG 및 PSD 파일 | 낙서 스타일,  손 그리는 법, 낙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2500" y1="40781" x2="62500" y2="40781"/>
                        <a14:foregroundMark x1="62656" y1="40625" x2="62813" y2="40625"/>
                        <a14:backgroundMark x1="70938" y1="22813" x2="70625" y2="22188"/>
                        <a14:backgroundMark x1="62500" y1="40469" x2="62813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73" t="7936" r="21893" b="50731"/>
          <a:stretch/>
        </p:blipFill>
        <p:spPr bwMode="auto">
          <a:xfrm>
            <a:off x="6614160" y="1229361"/>
            <a:ext cx="1727200" cy="251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19435" t="10466" r="58013" b="59157"/>
          <a:stretch/>
        </p:blipFill>
        <p:spPr>
          <a:xfrm>
            <a:off x="2017598" y="1290320"/>
            <a:ext cx="4434002" cy="419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177800">
            <a:solidFill>
              <a:srgbClr val="E8B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19447" y="302776"/>
            <a:ext cx="0" cy="377190"/>
          </a:xfrm>
          <a:prstGeom prst="line">
            <a:avLst/>
          </a:prstGeom>
          <a:ln w="63500">
            <a:solidFill>
              <a:srgbClr val="E8B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0036" y="302776"/>
            <a:ext cx="445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4)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대관령의 일교차 전체 그래프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77116" y="302776"/>
            <a:ext cx="445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Additional Practice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5871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177800">
            <a:solidFill>
              <a:srgbClr val="E8B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````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19447" y="302776"/>
            <a:ext cx="0" cy="377190"/>
          </a:xfrm>
          <a:prstGeom prst="line">
            <a:avLst/>
          </a:prstGeom>
          <a:ln w="63500">
            <a:solidFill>
              <a:srgbClr val="E8B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0036" y="302776"/>
            <a:ext cx="445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4)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대관령의 일교차 전체 그래프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77116" y="302776"/>
            <a:ext cx="445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Additional Practice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20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177800">
            <a:solidFill>
              <a:srgbClr val="E8B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0036" y="302776"/>
            <a:ext cx="380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 o n t e n t s</a:t>
            </a:r>
            <a:endParaRPr lang="ko-KR" altLang="en-US" sz="2400" b="1" dirty="0">
              <a:solidFill>
                <a:srgbClr val="E8B33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19447" y="302776"/>
            <a:ext cx="0" cy="377190"/>
          </a:xfrm>
          <a:prstGeom prst="line">
            <a:avLst/>
          </a:prstGeom>
          <a:ln w="63500">
            <a:solidFill>
              <a:srgbClr val="E8B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565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58" y="231785"/>
            <a:ext cx="2057026" cy="245107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177800">
            <a:solidFill>
              <a:srgbClr val="E8B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2551559" y="933450"/>
            <a:ext cx="0" cy="1664209"/>
          </a:xfrm>
          <a:prstGeom prst="line">
            <a:avLst/>
          </a:prstGeom>
          <a:ln w="63500">
            <a:solidFill>
              <a:srgbClr val="E8B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00400" y="2466008"/>
            <a:ext cx="103560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4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</a:t>
            </a:r>
            <a:r>
              <a:rPr lang="en-US" altLang="ko-KR" sz="138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  <a:r>
              <a:rPr lang="en-US" altLang="ko-KR" sz="239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ko-KR" altLang="en-US" sz="34400" b="1" dirty="0">
              <a:solidFill>
                <a:srgbClr val="E8B33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350" y="1274220"/>
            <a:ext cx="6315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우리동네 </a:t>
            </a:r>
            <a:endParaRPr lang="en-US" altLang="ko-KR" sz="3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44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인구 구조</a:t>
            </a:r>
            <a:r>
              <a:rPr lang="ko-KR" altLang="en-US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어떤 모양일까</a:t>
            </a:r>
            <a:r>
              <a:rPr lang="en-US" altLang="ko-KR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3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8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018" y="1892945"/>
            <a:ext cx="2057026" cy="245107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177800">
            <a:solidFill>
              <a:srgbClr val="E8B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3907919" y="2594610"/>
            <a:ext cx="0" cy="1664209"/>
          </a:xfrm>
          <a:prstGeom prst="line">
            <a:avLst/>
          </a:prstGeom>
          <a:ln w="63500">
            <a:solidFill>
              <a:srgbClr val="E8B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282626" y="2641884"/>
            <a:ext cx="622478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6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96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dirty="0">
              <a:solidFill>
                <a:srgbClr val="E8B3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9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177800">
            <a:solidFill>
              <a:srgbClr val="E8B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319447" y="302776"/>
            <a:ext cx="0" cy="377190"/>
          </a:xfrm>
          <a:prstGeom prst="line">
            <a:avLst/>
          </a:prstGeom>
          <a:ln w="63500">
            <a:solidFill>
              <a:srgbClr val="E8B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0035" y="302776"/>
            <a:ext cx="7116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 동네 </a:t>
            </a:r>
            <a:r>
              <a:rPr lang="ko-KR" altLang="en-US" sz="2000" b="1" dirty="0" smtClean="0">
                <a:solidFill>
                  <a:srgbClr val="EF800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인구 구조</a:t>
            </a:r>
            <a:r>
              <a:rPr lang="ko-KR" altLang="en-US" sz="20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어떤 모양일까</a:t>
            </a:r>
            <a:r>
              <a:rPr lang="en-US" altLang="ko-KR" sz="20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?_ </a:t>
            </a:r>
            <a:r>
              <a:rPr lang="ko-KR" altLang="en-US" sz="20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일산서구 </a:t>
            </a:r>
            <a:r>
              <a:rPr lang="ko-KR" altLang="en-US" sz="2000" b="1" dirty="0" err="1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탄현동</a:t>
            </a:r>
            <a:r>
              <a:rPr lang="en-US" altLang="ko-KR" sz="20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(2</a:t>
            </a:r>
            <a:r>
              <a:rPr lang="ko-KR" altLang="en-US" sz="20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월</a:t>
            </a:r>
            <a:r>
              <a:rPr lang="en-US" altLang="ko-KR" sz="20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)</a:t>
            </a:r>
            <a:endParaRPr lang="en-US" altLang="ko-KR" sz="2000" b="1" dirty="0" smtClean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19" y="859270"/>
            <a:ext cx="5760000" cy="404366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286" y="2489876"/>
            <a:ext cx="5760000" cy="396204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909019" y="1166168"/>
            <a:ext cx="540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  </a:t>
            </a:r>
            <a:r>
              <a:rPr lang="ko-KR" altLang="en-US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성별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데이터 수평 막대 그래프로 </a:t>
            </a:r>
            <a:r>
              <a:rPr lang="ko-KR" altLang="en-US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시각화</a:t>
            </a:r>
            <a:endParaRPr lang="en-US" altLang="ko-KR" sz="1400" dirty="0" smtClean="0">
              <a:solidFill>
                <a:srgbClr val="E0002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377" y="-13468"/>
            <a:ext cx="1685925" cy="9525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376246" y="5686983"/>
            <a:ext cx="29363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  </a:t>
            </a:r>
            <a:r>
              <a:rPr lang="en-US" altLang="ko-KR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 </a:t>
            </a:r>
            <a:r>
              <a:rPr lang="en-US" altLang="ko-KR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 연령별 </a:t>
            </a:r>
            <a:r>
              <a:rPr lang="ko-KR" altLang="en-US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인구구조</a:t>
            </a:r>
            <a:endParaRPr lang="en-US" altLang="ko-KR" sz="1400" dirty="0" smtClean="0">
              <a:solidFill>
                <a:srgbClr val="E0002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 </a:t>
            </a:r>
            <a:r>
              <a:rPr lang="en-US" altLang="ko-KR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 </a:t>
            </a:r>
            <a:r>
              <a:rPr lang="ko-KR" altLang="en-US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연령별인구구조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비교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5662835" y="1320056"/>
            <a:ext cx="246184" cy="0"/>
          </a:xfrm>
          <a:prstGeom prst="straightConnector1">
            <a:avLst/>
          </a:prstGeom>
          <a:ln w="57150">
            <a:solidFill>
              <a:srgbClr val="E000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6312620" y="5928419"/>
            <a:ext cx="246184" cy="0"/>
          </a:xfrm>
          <a:prstGeom prst="straightConnector1">
            <a:avLst/>
          </a:prstGeom>
          <a:ln w="57150">
            <a:solidFill>
              <a:srgbClr val="E000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32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302" y="2472718"/>
            <a:ext cx="5760000" cy="411587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0" y="837781"/>
            <a:ext cx="5760000" cy="409219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177800">
            <a:solidFill>
              <a:srgbClr val="E8B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319447" y="302776"/>
            <a:ext cx="0" cy="377190"/>
          </a:xfrm>
          <a:prstGeom prst="line">
            <a:avLst/>
          </a:prstGeom>
          <a:ln w="63500">
            <a:solidFill>
              <a:srgbClr val="E8B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0035" y="302776"/>
            <a:ext cx="7116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 동네 </a:t>
            </a:r>
            <a:r>
              <a:rPr lang="ko-KR" altLang="en-US" sz="2000" b="1" dirty="0" smtClean="0">
                <a:solidFill>
                  <a:srgbClr val="EF800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인구 구조</a:t>
            </a:r>
            <a:r>
              <a:rPr lang="ko-KR" altLang="en-US" sz="20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어떤 모양일까</a:t>
            </a:r>
            <a:r>
              <a:rPr lang="en-US" altLang="ko-KR" sz="20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?_ </a:t>
            </a:r>
            <a:r>
              <a:rPr lang="ko-KR" altLang="en-US" sz="20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일산서구 </a:t>
            </a:r>
            <a:r>
              <a:rPr lang="ko-KR" altLang="en-US" sz="2000" b="1" dirty="0" err="1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대화동</a:t>
            </a:r>
            <a:r>
              <a:rPr lang="en-US" altLang="ko-KR" sz="20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(2</a:t>
            </a:r>
            <a:r>
              <a:rPr lang="ko-KR" altLang="en-US" sz="20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월</a:t>
            </a:r>
            <a:r>
              <a:rPr lang="en-US" altLang="ko-KR" sz="20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)</a:t>
            </a:r>
            <a:endParaRPr lang="en-US" altLang="ko-KR" sz="2000" b="1" dirty="0" smtClean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09019" y="1166168"/>
            <a:ext cx="540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  </a:t>
            </a:r>
            <a:r>
              <a:rPr lang="ko-KR" altLang="en-US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성별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데이터 수평 막대 그래프로 </a:t>
            </a:r>
            <a:r>
              <a:rPr lang="ko-KR" altLang="en-US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시각화</a:t>
            </a:r>
            <a:endParaRPr lang="en-US" altLang="ko-KR" sz="1400" dirty="0" smtClean="0">
              <a:solidFill>
                <a:srgbClr val="E0002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377" y="-13468"/>
            <a:ext cx="1685925" cy="9525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376246" y="5686983"/>
            <a:ext cx="29363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  </a:t>
            </a:r>
            <a:r>
              <a:rPr lang="en-US" altLang="ko-KR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 </a:t>
            </a:r>
            <a:r>
              <a:rPr lang="en-US" altLang="ko-KR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 연령별 </a:t>
            </a:r>
            <a:r>
              <a:rPr lang="ko-KR" altLang="en-US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인구구조</a:t>
            </a:r>
            <a:endParaRPr lang="en-US" altLang="ko-KR" sz="1400" dirty="0" smtClean="0">
              <a:solidFill>
                <a:srgbClr val="E0002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 </a:t>
            </a:r>
            <a:r>
              <a:rPr lang="en-US" altLang="ko-KR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 </a:t>
            </a:r>
            <a:r>
              <a:rPr lang="ko-KR" altLang="en-US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연령별인구구조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비교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5662835" y="1320056"/>
            <a:ext cx="246184" cy="0"/>
          </a:xfrm>
          <a:prstGeom prst="straightConnector1">
            <a:avLst/>
          </a:prstGeom>
          <a:ln w="57150">
            <a:solidFill>
              <a:srgbClr val="E000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6312620" y="5928419"/>
            <a:ext cx="246184" cy="0"/>
          </a:xfrm>
          <a:prstGeom prst="straightConnector1">
            <a:avLst/>
          </a:prstGeom>
          <a:ln w="57150">
            <a:solidFill>
              <a:srgbClr val="E000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09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302" y="2368090"/>
            <a:ext cx="5760000" cy="411111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19" y="716354"/>
            <a:ext cx="5760000" cy="411111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177800">
            <a:solidFill>
              <a:srgbClr val="E8B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319447" y="302776"/>
            <a:ext cx="0" cy="377190"/>
          </a:xfrm>
          <a:prstGeom prst="line">
            <a:avLst/>
          </a:prstGeom>
          <a:ln w="63500">
            <a:solidFill>
              <a:srgbClr val="E8B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0035" y="302776"/>
            <a:ext cx="7116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 동네 </a:t>
            </a:r>
            <a:r>
              <a:rPr lang="ko-KR" altLang="en-US" sz="2000" b="1" dirty="0" smtClean="0">
                <a:solidFill>
                  <a:srgbClr val="EF800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인구 구조</a:t>
            </a:r>
            <a:r>
              <a:rPr lang="ko-KR" altLang="en-US" sz="20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어떤 모양일까</a:t>
            </a:r>
            <a:r>
              <a:rPr lang="en-US" altLang="ko-KR" sz="20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?_ </a:t>
            </a:r>
            <a:r>
              <a:rPr lang="ko-KR" altLang="en-US" sz="20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서천군 </a:t>
            </a:r>
            <a:r>
              <a:rPr lang="ko-KR" altLang="en-US" sz="2000" b="1" dirty="0" err="1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장항읍</a:t>
            </a:r>
            <a:r>
              <a:rPr lang="en-US" altLang="ko-KR" sz="20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(2</a:t>
            </a:r>
            <a:r>
              <a:rPr lang="ko-KR" altLang="en-US" sz="20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월</a:t>
            </a:r>
            <a:r>
              <a:rPr lang="en-US" altLang="ko-KR" sz="20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)</a:t>
            </a:r>
            <a:endParaRPr lang="en-US" altLang="ko-KR" sz="2000" b="1" dirty="0" smtClean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09019" y="1166168"/>
            <a:ext cx="540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  </a:t>
            </a:r>
            <a:r>
              <a:rPr lang="ko-KR" altLang="en-US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성별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데이터 수평 막대 그래프로 </a:t>
            </a:r>
            <a:r>
              <a:rPr lang="ko-KR" altLang="en-US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시각화</a:t>
            </a:r>
            <a:endParaRPr lang="en-US" altLang="ko-KR" sz="1400" dirty="0" smtClean="0">
              <a:solidFill>
                <a:srgbClr val="E0002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377" y="-13468"/>
            <a:ext cx="1685925" cy="9525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376246" y="5686983"/>
            <a:ext cx="29363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  </a:t>
            </a:r>
            <a:r>
              <a:rPr lang="en-US" altLang="ko-KR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 </a:t>
            </a:r>
            <a:r>
              <a:rPr lang="en-US" altLang="ko-KR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 연령별 </a:t>
            </a:r>
            <a:r>
              <a:rPr lang="ko-KR" altLang="en-US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인구구조</a:t>
            </a:r>
            <a:endParaRPr lang="en-US" altLang="ko-KR" sz="1400" dirty="0" smtClean="0">
              <a:solidFill>
                <a:srgbClr val="E0002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 </a:t>
            </a:r>
            <a:r>
              <a:rPr lang="en-US" altLang="ko-KR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 </a:t>
            </a:r>
            <a:r>
              <a:rPr lang="ko-KR" altLang="en-US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연령별인구구조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비교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5662835" y="1320056"/>
            <a:ext cx="246184" cy="0"/>
          </a:xfrm>
          <a:prstGeom prst="straightConnector1">
            <a:avLst/>
          </a:prstGeom>
          <a:ln w="57150">
            <a:solidFill>
              <a:srgbClr val="E000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6312620" y="5928419"/>
            <a:ext cx="246184" cy="0"/>
          </a:xfrm>
          <a:prstGeom prst="straightConnector1">
            <a:avLst/>
          </a:prstGeom>
          <a:ln w="57150">
            <a:solidFill>
              <a:srgbClr val="E000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46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620" y="2497395"/>
            <a:ext cx="5760000" cy="404675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19" y="775318"/>
            <a:ext cx="5760000" cy="411768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177800">
            <a:solidFill>
              <a:srgbClr val="E8B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319447" y="302776"/>
            <a:ext cx="0" cy="377190"/>
          </a:xfrm>
          <a:prstGeom prst="line">
            <a:avLst/>
          </a:prstGeom>
          <a:ln w="63500">
            <a:solidFill>
              <a:srgbClr val="E8B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0035" y="302776"/>
            <a:ext cx="7116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 동네 </a:t>
            </a:r>
            <a:r>
              <a:rPr lang="ko-KR" altLang="en-US" sz="2000" b="1" dirty="0" smtClean="0">
                <a:solidFill>
                  <a:srgbClr val="EF800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인구 구조</a:t>
            </a:r>
            <a:r>
              <a:rPr lang="ko-KR" altLang="en-US" sz="20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어떤 모양일까</a:t>
            </a:r>
            <a:r>
              <a:rPr lang="en-US" altLang="ko-KR" sz="20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?_ </a:t>
            </a:r>
            <a:r>
              <a:rPr lang="ko-KR" altLang="en-US" sz="20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장안구 </a:t>
            </a:r>
            <a:r>
              <a:rPr lang="ko-KR" altLang="en-US" sz="2000" b="1" dirty="0" err="1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율천동</a:t>
            </a:r>
            <a:r>
              <a:rPr lang="en-US" altLang="ko-KR" sz="20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(3</a:t>
            </a:r>
            <a:r>
              <a:rPr lang="ko-KR" altLang="en-US" sz="20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월</a:t>
            </a:r>
            <a:r>
              <a:rPr lang="en-US" altLang="ko-KR" sz="20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)</a:t>
            </a:r>
            <a:endParaRPr lang="en-US" altLang="ko-KR" sz="2000" b="1" dirty="0" smtClean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84863" y="1148584"/>
            <a:ext cx="540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  </a:t>
            </a:r>
            <a:r>
              <a:rPr lang="ko-KR" altLang="en-US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성별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데이터 수평 막대 그래프로 </a:t>
            </a:r>
            <a:r>
              <a:rPr lang="ko-KR" altLang="en-US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시각화</a:t>
            </a:r>
            <a:endParaRPr lang="en-US" altLang="ko-KR" sz="1400" dirty="0" smtClean="0">
              <a:solidFill>
                <a:srgbClr val="E0002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76246" y="5686983"/>
            <a:ext cx="29363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  </a:t>
            </a:r>
            <a:r>
              <a:rPr lang="en-US" altLang="ko-KR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 </a:t>
            </a:r>
            <a:r>
              <a:rPr lang="en-US" altLang="ko-KR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 연령별 </a:t>
            </a:r>
            <a:r>
              <a:rPr lang="ko-KR" altLang="en-US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인구구조</a:t>
            </a:r>
            <a:endParaRPr lang="en-US" altLang="ko-KR" sz="1400" dirty="0" smtClean="0">
              <a:solidFill>
                <a:srgbClr val="E0002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 </a:t>
            </a:r>
            <a:r>
              <a:rPr lang="en-US" altLang="ko-KR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 </a:t>
            </a:r>
            <a:r>
              <a:rPr lang="ko-KR" altLang="en-US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연령별인구구조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비교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5838679" y="1302472"/>
            <a:ext cx="246184" cy="0"/>
          </a:xfrm>
          <a:prstGeom prst="straightConnector1">
            <a:avLst/>
          </a:prstGeom>
          <a:ln w="57150">
            <a:solidFill>
              <a:srgbClr val="E000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6312620" y="5928419"/>
            <a:ext cx="246184" cy="0"/>
          </a:xfrm>
          <a:prstGeom prst="straightConnector1">
            <a:avLst/>
          </a:prstGeom>
          <a:ln w="57150">
            <a:solidFill>
              <a:srgbClr val="E000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95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620" y="2497395"/>
            <a:ext cx="5760000" cy="404675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19" y="775318"/>
            <a:ext cx="5760000" cy="411768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177800">
            <a:solidFill>
              <a:srgbClr val="E8B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319447" y="302776"/>
            <a:ext cx="0" cy="377190"/>
          </a:xfrm>
          <a:prstGeom prst="line">
            <a:avLst/>
          </a:prstGeom>
          <a:ln w="63500">
            <a:solidFill>
              <a:srgbClr val="E8B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0035" y="302776"/>
            <a:ext cx="7116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 동네 </a:t>
            </a:r>
            <a:r>
              <a:rPr lang="ko-KR" altLang="en-US" sz="2000" b="1" dirty="0" smtClean="0">
                <a:solidFill>
                  <a:srgbClr val="EF800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인구 구조</a:t>
            </a:r>
            <a:r>
              <a:rPr lang="ko-KR" altLang="en-US" sz="20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어떤 모양일까</a:t>
            </a:r>
            <a:r>
              <a:rPr lang="en-US" altLang="ko-KR" sz="20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?_ </a:t>
            </a:r>
            <a:r>
              <a:rPr lang="ko-KR" altLang="en-US" sz="20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장안구 </a:t>
            </a:r>
            <a:r>
              <a:rPr lang="ko-KR" altLang="en-US" sz="2000" b="1" dirty="0" err="1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율천동</a:t>
            </a:r>
            <a:r>
              <a:rPr lang="en-US" altLang="ko-KR" sz="20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(3</a:t>
            </a:r>
            <a:r>
              <a:rPr lang="ko-KR" altLang="en-US" sz="20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월</a:t>
            </a:r>
            <a:r>
              <a:rPr lang="en-US" altLang="ko-KR" sz="20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)</a:t>
            </a:r>
            <a:endParaRPr lang="en-US" altLang="ko-KR" sz="2000" b="1" dirty="0" smtClean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84863" y="1148584"/>
            <a:ext cx="540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  </a:t>
            </a:r>
            <a:r>
              <a:rPr lang="ko-KR" altLang="en-US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성별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데이터 수평 막대 그래프로 </a:t>
            </a:r>
            <a:r>
              <a:rPr lang="ko-KR" altLang="en-US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시각화</a:t>
            </a:r>
            <a:endParaRPr lang="en-US" altLang="ko-KR" sz="1400" dirty="0" smtClean="0">
              <a:solidFill>
                <a:srgbClr val="E0002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76246" y="5686983"/>
            <a:ext cx="29363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  </a:t>
            </a:r>
            <a:r>
              <a:rPr lang="en-US" altLang="ko-KR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 </a:t>
            </a:r>
            <a:r>
              <a:rPr lang="en-US" altLang="ko-KR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 연령별 </a:t>
            </a:r>
            <a:r>
              <a:rPr lang="ko-KR" altLang="en-US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인구구조</a:t>
            </a:r>
            <a:endParaRPr lang="en-US" altLang="ko-KR" sz="1400" dirty="0" smtClean="0">
              <a:solidFill>
                <a:srgbClr val="E0002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 </a:t>
            </a:r>
            <a:r>
              <a:rPr lang="en-US" altLang="ko-KR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 </a:t>
            </a:r>
            <a:r>
              <a:rPr lang="ko-KR" altLang="en-US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연령별인구구조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비교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5838679" y="1302472"/>
            <a:ext cx="246184" cy="0"/>
          </a:xfrm>
          <a:prstGeom prst="straightConnector1">
            <a:avLst/>
          </a:prstGeom>
          <a:ln w="57150">
            <a:solidFill>
              <a:srgbClr val="E000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6312620" y="5928419"/>
            <a:ext cx="246184" cy="0"/>
          </a:xfrm>
          <a:prstGeom prst="straightConnector1">
            <a:avLst/>
          </a:prstGeom>
          <a:ln w="57150">
            <a:solidFill>
              <a:srgbClr val="E000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402673" y="2911743"/>
            <a:ext cx="1345087" cy="1345087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47625">
            <a:solidFill>
              <a:srgbClr val="E8B33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02381" y="1634784"/>
            <a:ext cx="4740057" cy="4740057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47625">
            <a:solidFill>
              <a:srgbClr val="E8B33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6" idx="0"/>
          </p:cNvCxnSpPr>
          <p:nvPr/>
        </p:nvCxnSpPr>
        <p:spPr>
          <a:xfrm flipH="1" flipV="1">
            <a:off x="4161221" y="1897066"/>
            <a:ext cx="3913996" cy="1014677"/>
          </a:xfrm>
          <a:prstGeom prst="line">
            <a:avLst/>
          </a:prstGeom>
          <a:ln w="44450">
            <a:solidFill>
              <a:srgbClr val="E8B33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4370943" y="4256830"/>
            <a:ext cx="3909457" cy="1777273"/>
          </a:xfrm>
          <a:prstGeom prst="line">
            <a:avLst/>
          </a:prstGeom>
          <a:ln w="44450">
            <a:solidFill>
              <a:srgbClr val="E8B33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손으로 그린 ​​낙서 스타일 화살표 요소 그림, 손으로 그린, 방향, 낙서무료 다운로드를위한 PNG 및 PSD 파일 | 낙서 스타일,  손 그리는 법, 낙서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62500" y1="40781" x2="62500" y2="40781"/>
                        <a14:foregroundMark x1="62656" y1="40625" x2="62813" y2="40625"/>
                        <a14:backgroundMark x1="70938" y1="22813" x2="70625" y2="22188"/>
                        <a14:backgroundMark x1="62500" y1="40469" x2="62813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73" t="7936" r="21893" b="50731"/>
          <a:stretch/>
        </p:blipFill>
        <p:spPr bwMode="auto">
          <a:xfrm rot="14570558" flipV="1">
            <a:off x="3524678" y="917010"/>
            <a:ext cx="850300" cy="124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044567" y="768306"/>
            <a:ext cx="60543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20</a:t>
            </a:r>
            <a:r>
              <a:rPr lang="ko-KR" altLang="en-US" sz="32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살의 인구수가 </a:t>
            </a:r>
            <a:endParaRPr lang="en-US" altLang="ko-KR" sz="3200" b="1" dirty="0" smtClean="0">
              <a:solidFill>
                <a:srgbClr val="E8B336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  <a:p>
            <a:r>
              <a:rPr lang="en-US" altLang="ko-KR" sz="3200" b="1" dirty="0" smtClean="0">
                <a:solidFill>
                  <a:srgbClr val="E0002A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2019</a:t>
            </a:r>
            <a:r>
              <a:rPr lang="ko-KR" altLang="en-US" sz="3200" b="1" dirty="0" smtClean="0">
                <a:solidFill>
                  <a:srgbClr val="E0002A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년</a:t>
            </a:r>
            <a:r>
              <a:rPr lang="ko-KR" altLang="en-US" sz="32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에 비해서 </a:t>
            </a:r>
            <a:r>
              <a:rPr lang="en-US" altLang="ko-KR" sz="3200" b="1" dirty="0" smtClean="0">
                <a:solidFill>
                  <a:srgbClr val="00B0F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2020</a:t>
            </a:r>
            <a:r>
              <a:rPr lang="ko-KR" altLang="en-US" sz="3200" b="1" dirty="0" smtClean="0">
                <a:solidFill>
                  <a:srgbClr val="00B0F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년</a:t>
            </a:r>
            <a:r>
              <a:rPr lang="ko-KR" altLang="en-US" sz="32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 급격히 떨어졌다</a:t>
            </a:r>
            <a:r>
              <a:rPr lang="en-US" altLang="ko-KR" sz="3200" b="1" dirty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?</a:t>
            </a:r>
            <a:endParaRPr lang="en-US" altLang="ko-KR" sz="3200" b="1" dirty="0" smtClean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 rot="2181156">
            <a:off x="2585838" y="2541045"/>
            <a:ext cx="808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rgbClr val="E0002A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*</a:t>
            </a:r>
            <a:endParaRPr lang="ko-KR" altLang="en-US" b="1" dirty="0">
              <a:solidFill>
                <a:srgbClr val="E0002A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2903261" y="2949510"/>
            <a:ext cx="1" cy="1520071"/>
          </a:xfrm>
          <a:prstGeom prst="straightConnector1">
            <a:avLst/>
          </a:prstGeom>
          <a:ln w="47625">
            <a:solidFill>
              <a:srgbClr val="E8B3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2181156">
            <a:off x="2584223" y="4279887"/>
            <a:ext cx="808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*</a:t>
            </a:r>
            <a:endParaRPr lang="ko-KR" altLang="en-US" b="1" dirty="0">
              <a:solidFill>
                <a:srgbClr val="00B0F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319447" y="302776"/>
            <a:ext cx="0" cy="377190"/>
          </a:xfrm>
          <a:prstGeom prst="line">
            <a:avLst/>
          </a:prstGeom>
          <a:ln w="63500">
            <a:solidFill>
              <a:srgbClr val="E8B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0036" y="302776"/>
            <a:ext cx="4458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데이터에 질문하기</a:t>
            </a:r>
            <a:endParaRPr lang="ko-KR" altLang="en-US" sz="2000" b="1" dirty="0">
              <a:solidFill>
                <a:srgbClr val="E8B33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19906" y="5247233"/>
            <a:ext cx="5789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WHY?</a:t>
            </a:r>
            <a:endParaRPr lang="ko-KR" altLang="en-US" sz="11500" b="1" dirty="0">
              <a:solidFill>
                <a:srgbClr val="E8B33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446383" y="2655015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1117</a:t>
            </a:r>
            <a:endParaRPr lang="ko-KR" altLang="en-US" b="1" dirty="0">
              <a:solidFill>
                <a:srgbClr val="E0002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46383" y="4390359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561</a:t>
            </a:r>
            <a:endParaRPr lang="ko-KR" altLang="en-US" b="1" dirty="0">
              <a:solidFill>
                <a:srgbClr val="00B0F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63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177800">
            <a:solidFill>
              <a:srgbClr val="E8B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319447" y="302776"/>
            <a:ext cx="0" cy="377190"/>
          </a:xfrm>
          <a:prstGeom prst="line">
            <a:avLst/>
          </a:prstGeom>
          <a:ln w="63500">
            <a:solidFill>
              <a:srgbClr val="E8B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0036" y="302776"/>
            <a:ext cx="4458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데이터에 질문하기</a:t>
            </a:r>
            <a:endParaRPr lang="ko-KR" altLang="en-US" sz="2000" b="1" dirty="0">
              <a:solidFill>
                <a:srgbClr val="E8B33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036" y="820996"/>
            <a:ext cx="6579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algn="l"/>
            <a:r>
              <a:rPr lang="ko-KR" altLang="en-US" b="1" dirty="0" smtClean="0">
                <a:solidFill>
                  <a:srgbClr val="E0002A"/>
                </a:solidFill>
              </a:rPr>
              <a:t>단서</a:t>
            </a:r>
            <a:r>
              <a:rPr lang="en-US" altLang="ko-KR" b="1" dirty="0" smtClean="0">
                <a:solidFill>
                  <a:srgbClr val="E0002A"/>
                </a:solidFill>
              </a:rPr>
              <a:t>1. </a:t>
            </a:r>
            <a:r>
              <a:rPr lang="en-US" altLang="ko-KR" dirty="0" smtClean="0"/>
              <a:t>2020</a:t>
            </a:r>
            <a:r>
              <a:rPr lang="ko-KR" altLang="en-US" dirty="0" smtClean="0"/>
              <a:t>년 코로나 바이러스가 창궐하기 시작했다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77116" y="302776"/>
            <a:ext cx="445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Additional Practice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171" y="3930284"/>
            <a:ext cx="7596670" cy="1987659"/>
          </a:xfrm>
          <a:prstGeom prst="rect">
            <a:avLst/>
          </a:prstGeom>
          <a:ln>
            <a:solidFill>
              <a:srgbClr val="E8B336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049170" y="5930502"/>
            <a:ext cx="75966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dirty="0" smtClean="0"/>
              <a:t>출처</a:t>
            </a:r>
            <a:r>
              <a:rPr lang="en-US" altLang="ko-KR" sz="1050" dirty="0" smtClean="0"/>
              <a:t>: http</a:t>
            </a:r>
            <a:r>
              <a:rPr lang="en-US" altLang="ko-KR" sz="1050" dirty="0"/>
              <a:t>://news.kmib.co.kr/article/view.asp?arcid=0014299157&amp;code=61122013&amp;cp=nv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0946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177800">
            <a:solidFill>
              <a:srgbClr val="E8B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319447" y="302776"/>
            <a:ext cx="0" cy="377190"/>
          </a:xfrm>
          <a:prstGeom prst="line">
            <a:avLst/>
          </a:prstGeom>
          <a:ln w="63500">
            <a:solidFill>
              <a:srgbClr val="E8B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0036" y="302776"/>
            <a:ext cx="4458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데이터에 질문하기</a:t>
            </a:r>
            <a:endParaRPr lang="ko-KR" altLang="en-US" sz="2000" b="1" dirty="0">
              <a:solidFill>
                <a:srgbClr val="E8B33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313555" y="1493104"/>
            <a:ext cx="7157085" cy="4887616"/>
            <a:chOff x="513715" y="1229805"/>
            <a:chExt cx="7157085" cy="488761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715" y="1229805"/>
              <a:ext cx="7157085" cy="488761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375" b="93805" l="5071" r="89452">
                          <a14:foregroundMark x1="37525" y1="43658" x2="43813" y2="53687"/>
                          <a14:foregroundMark x1="42191" y1="22714" x2="60852" y2="51917"/>
                          <a14:foregroundMark x1="48682" y1="73156" x2="60649" y2="63717"/>
                          <a14:foregroundMark x1="18053" y1="78466" x2="39959" y2="78466"/>
                          <a14:foregroundMark x1="15213" y1="51327" x2="15213" y2="57522"/>
                          <a14:backgroundMark x1="17039" y1="18289" x2="31034" y2="21534"/>
                          <a14:backgroundMark x1="42394" y1="15634" x2="51927" y2="2094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783" y="2915920"/>
              <a:ext cx="3182725" cy="2188527"/>
            </a:xfrm>
            <a:prstGeom prst="rect">
              <a:avLst/>
            </a:prstGeom>
            <a:effectLst>
              <a:glow rad="101600">
                <a:srgbClr val="E8B336">
                  <a:alpha val="60000"/>
                </a:srgb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</p:pic>
      </p:grpSp>
      <p:sp>
        <p:nvSpPr>
          <p:cNvPr id="8" name="TextBox 7"/>
          <p:cNvSpPr txBox="1"/>
          <p:nvPr/>
        </p:nvSpPr>
        <p:spPr>
          <a:xfrm>
            <a:off x="360036" y="820996"/>
            <a:ext cx="6579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algn="l"/>
            <a:r>
              <a:rPr lang="ko-KR" altLang="en-US" b="1" dirty="0" smtClean="0">
                <a:solidFill>
                  <a:srgbClr val="E0002A"/>
                </a:solidFill>
              </a:rPr>
              <a:t>단서</a:t>
            </a:r>
            <a:r>
              <a:rPr lang="en-US" altLang="ko-KR" b="1" dirty="0">
                <a:solidFill>
                  <a:srgbClr val="E0002A"/>
                </a:solidFill>
              </a:rPr>
              <a:t>2</a:t>
            </a:r>
            <a:r>
              <a:rPr lang="en-US" altLang="ko-KR" b="1" dirty="0" smtClean="0">
                <a:solidFill>
                  <a:srgbClr val="E0002A"/>
                </a:solidFill>
              </a:rPr>
              <a:t>. </a:t>
            </a:r>
            <a:r>
              <a:rPr lang="ko-KR" altLang="en-US" dirty="0" smtClean="0"/>
              <a:t>장안구 </a:t>
            </a:r>
            <a:r>
              <a:rPr lang="ko-KR" altLang="en-US" dirty="0" err="1" smtClean="0"/>
              <a:t>율천동에는</a:t>
            </a:r>
            <a:r>
              <a:rPr lang="ko-KR" altLang="en-US" dirty="0" smtClean="0"/>
              <a:t> 성균관대 자연계 대학이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77116" y="302776"/>
            <a:ext cx="445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Additional Practice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13555" y="6365443"/>
            <a:ext cx="71570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dirty="0" smtClean="0"/>
              <a:t>출처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네이버 지도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5466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378</Words>
  <Application>Microsoft Office PowerPoint</Application>
  <PresentationFormat>와이드스크린</PresentationFormat>
  <Paragraphs>96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나눔바른고딕</vt:lpstr>
      <vt:lpstr>나눔손글씨 붓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rentalhub-lg10</dc:creator>
  <cp:lastModifiedBy>rentalhub-lg10</cp:lastModifiedBy>
  <cp:revision>34</cp:revision>
  <dcterms:created xsi:type="dcterms:W3CDTF">2021-06-13T22:35:55Z</dcterms:created>
  <dcterms:modified xsi:type="dcterms:W3CDTF">2021-06-15T18:18:19Z</dcterms:modified>
</cp:coreProperties>
</file>