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02A"/>
    <a:srgbClr val="E8B336"/>
    <a:srgbClr val="EF8009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7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DA22-B8EB-44B4-8DEA-FC8351297C8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6CE3-E46B-441D-8202-453FE1293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" y="23178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0350" y="1274220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우리동네 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5744" y="2158231"/>
            <a:ext cx="250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권한준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김미소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김원중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김민교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51559" y="93345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0843" y="2466008"/>
            <a:ext cx="41719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4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94445" y="4671060"/>
            <a:ext cx="41719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66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3472" y="6469082"/>
            <a:ext cx="73977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E8B336"/>
                </a:solidFill>
              </a:rPr>
              <a:t>자료 출처</a:t>
            </a:r>
            <a:r>
              <a:rPr lang="en-US" altLang="ko-KR" sz="1100" dirty="0" smtClean="0">
                <a:solidFill>
                  <a:srgbClr val="E8B336"/>
                </a:solidFill>
              </a:rPr>
              <a:t>:  </a:t>
            </a:r>
            <a:r>
              <a:rPr lang="ko-KR" altLang="en-US" sz="1100" dirty="0" err="1" smtClean="0">
                <a:solidFill>
                  <a:srgbClr val="E8B336"/>
                </a:solidFill>
              </a:rPr>
              <a:t>행정안전부</a:t>
            </a:r>
            <a:r>
              <a:rPr lang="en-US" altLang="ko-KR" sz="1100" dirty="0" smtClean="0">
                <a:solidFill>
                  <a:srgbClr val="E8B336"/>
                </a:solidFill>
              </a:rPr>
              <a:t>_</a:t>
            </a:r>
            <a:r>
              <a:rPr lang="ko-KR" altLang="en-US" sz="1100" dirty="0" smtClean="0">
                <a:solidFill>
                  <a:srgbClr val="E8B336"/>
                </a:solidFill>
              </a:rPr>
              <a:t>주민등록인구통계</a:t>
            </a:r>
            <a:r>
              <a:rPr lang="en-US" altLang="ko-KR" sz="1100" dirty="0" smtClean="0">
                <a:solidFill>
                  <a:srgbClr val="E8B336"/>
                </a:solidFill>
              </a:rPr>
              <a:t>_</a:t>
            </a:r>
            <a:r>
              <a:rPr lang="ko-KR" altLang="en-US" sz="1100" dirty="0" smtClean="0">
                <a:solidFill>
                  <a:srgbClr val="E8B336"/>
                </a:solidFill>
              </a:rPr>
              <a:t>연령별 </a:t>
            </a:r>
            <a:r>
              <a:rPr lang="ko-KR" altLang="en-US" sz="1100" dirty="0" err="1" smtClean="0">
                <a:solidFill>
                  <a:srgbClr val="E8B336"/>
                </a:solidFill>
              </a:rPr>
              <a:t>인구현황</a:t>
            </a:r>
            <a:endParaRPr lang="en-US" altLang="ko-KR" sz="1200" dirty="0">
              <a:solidFill>
                <a:srgbClr val="E8B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최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손으로 그린 ​​낙서 스타일 화살표 요소 그림, 손으로 그린, 방향, 낙서무료 다운로드를위한 PNG 및 PSD 파일 | 낙서 스타일,  손 그리는 법, 낙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40781" x2="62500" y2="40781"/>
                        <a14:foregroundMark x1="62656" y1="40625" x2="62813" y2="40625"/>
                        <a14:backgroundMark x1="70938" y1="22813" x2="70625" y2="22188"/>
                        <a14:backgroundMark x1="62500" y1="40469" x2="62813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3" t="7936" r="21893" b="50731"/>
          <a:stretch/>
        </p:blipFill>
        <p:spPr bwMode="auto">
          <a:xfrm>
            <a:off x="6614160" y="1229361"/>
            <a:ext cx="1727200" cy="25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9435" t="10466" r="58013" b="59157"/>
          <a:stretch/>
        </p:blipFill>
        <p:spPr>
          <a:xfrm>
            <a:off x="2017598" y="1290320"/>
            <a:ext cx="4434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일교차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87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대관령의 일교차 전체 그래프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20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8" y="23178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551559" y="93345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2466008"/>
            <a:ext cx="103560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138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239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34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350" y="1274220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우리동네 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8" y="1892945"/>
            <a:ext cx="2057026" cy="2451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907919" y="2594610"/>
            <a:ext cx="0" cy="1664209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82626" y="2641884"/>
            <a:ext cx="62247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96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solidFill>
                <a:srgbClr val="E8B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36" y="302776"/>
            <a:ext cx="380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o n t e n t s</a:t>
            </a:r>
            <a:endParaRPr lang="ko-KR" altLang="en-US" sz="24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일산서구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탄현동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(2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9" y="859270"/>
            <a:ext cx="5760000" cy="40436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86" y="2489876"/>
            <a:ext cx="5760000" cy="39620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09019" y="1166168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77" y="-13468"/>
            <a:ext cx="1685925" cy="952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62835" y="1320056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02" y="2472718"/>
            <a:ext cx="5760000" cy="41158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0" y="837781"/>
            <a:ext cx="5760000" cy="40921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일산서구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대화동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(2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9019" y="1166168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77" y="-13468"/>
            <a:ext cx="1685925" cy="952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62835" y="1320056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02" y="2368090"/>
            <a:ext cx="5760000" cy="41111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" y="716354"/>
            <a:ext cx="5760000" cy="4111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서천군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장항읍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(2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9019" y="1166168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77" y="-13468"/>
            <a:ext cx="1685925" cy="952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62835" y="1320056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20" y="2497395"/>
            <a:ext cx="5760000" cy="40467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" y="775318"/>
            <a:ext cx="5760000" cy="4117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장안구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율천동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(3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63" y="1148584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38679" y="1302472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20" y="2497395"/>
            <a:ext cx="5760000" cy="40467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9" y="775318"/>
            <a:ext cx="5760000" cy="4117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035" y="302776"/>
            <a:ext cx="71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동네 </a:t>
            </a:r>
            <a:r>
              <a:rPr lang="ko-KR" altLang="en-US" sz="2000" b="1" dirty="0" smtClean="0">
                <a:solidFill>
                  <a:srgbClr val="EF800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구조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어떤 모양일까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?_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장안구 </a:t>
            </a:r>
            <a:r>
              <a:rPr lang="ko-KR" altLang="en-US" sz="2000" b="1" dirty="0" err="1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율천동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(3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월</a:t>
            </a:r>
            <a:r>
              <a:rPr lang="en-US" altLang="ko-KR" sz="20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en-US" altLang="ko-KR" sz="20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63" y="1148584"/>
            <a:ext cx="54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 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데이터 수평 막대 그래프로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6246" y="5686983"/>
            <a:ext cx="2936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 </a:t>
            </a:r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연령별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인구구조</a:t>
            </a:r>
            <a:endParaRPr lang="en-US" altLang="ko-KR" sz="1400" dirty="0" smtClean="0">
              <a:solidFill>
                <a:srgbClr val="E000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 </a:t>
            </a:r>
            <a:r>
              <a:rPr lang="en-US" altLang="ko-KR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 </a:t>
            </a:r>
            <a:r>
              <a:rPr lang="ko-KR" altLang="en-US" sz="1400" dirty="0" smtClean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연령별인구구조</a:t>
            </a:r>
            <a:r>
              <a:rPr lang="ko-KR" altLang="en-US" sz="1400" dirty="0">
                <a:solidFill>
                  <a:srgbClr val="E000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비교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38679" y="1302472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12620" y="5928419"/>
            <a:ext cx="246184" cy="0"/>
          </a:xfrm>
          <a:prstGeom prst="straightConnector1">
            <a:avLst/>
          </a:prstGeom>
          <a:ln w="57150">
            <a:solidFill>
              <a:srgbClr val="E0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02673" y="2911743"/>
            <a:ext cx="1345087" cy="13450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47625">
            <a:solidFill>
              <a:srgbClr val="E8B33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2381" y="1634784"/>
            <a:ext cx="4740057" cy="474005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47625">
            <a:solidFill>
              <a:srgbClr val="E8B33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0"/>
          </p:cNvCxnSpPr>
          <p:nvPr/>
        </p:nvCxnSpPr>
        <p:spPr>
          <a:xfrm flipH="1" flipV="1">
            <a:off x="4161221" y="1897066"/>
            <a:ext cx="3913996" cy="1014677"/>
          </a:xfrm>
          <a:prstGeom prst="line">
            <a:avLst/>
          </a:prstGeom>
          <a:ln w="44450">
            <a:solidFill>
              <a:srgbClr val="E8B33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370943" y="4256830"/>
            <a:ext cx="3909457" cy="1777273"/>
          </a:xfrm>
          <a:prstGeom prst="line">
            <a:avLst/>
          </a:prstGeom>
          <a:ln w="44450">
            <a:solidFill>
              <a:srgbClr val="E8B33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손으로 그린 ​​낙서 스타일 화살표 요소 그림, 손으로 그린, 방향, 낙서무료 다운로드를위한 PNG 및 PSD 파일 | 낙서 스타일,  손 그리는 법, 낙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2500" y1="40781" x2="62500" y2="40781"/>
                        <a14:foregroundMark x1="62656" y1="40625" x2="62813" y2="40625"/>
                        <a14:backgroundMark x1="70938" y1="22813" x2="70625" y2="22188"/>
                        <a14:backgroundMark x1="62500" y1="40469" x2="62813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3" t="7936" r="21893" b="50731"/>
          <a:stretch/>
        </p:blipFill>
        <p:spPr bwMode="auto">
          <a:xfrm rot="14570558" flipV="1">
            <a:off x="3524678" y="917010"/>
            <a:ext cx="850300" cy="12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44567" y="768306"/>
            <a:ext cx="6054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20</a:t>
            </a:r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살의 인구수가 </a:t>
            </a:r>
            <a:endParaRPr lang="en-US" altLang="ko-KR" sz="3200" b="1" dirty="0" smtClean="0">
              <a:solidFill>
                <a:srgbClr val="E8B336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r>
              <a:rPr lang="en-US" altLang="ko-KR" sz="3200" b="1" dirty="0" smtClean="0">
                <a:solidFill>
                  <a:srgbClr val="E0002A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2019</a:t>
            </a:r>
            <a:r>
              <a:rPr lang="ko-KR" altLang="en-US" sz="3200" b="1" dirty="0" smtClean="0">
                <a:solidFill>
                  <a:srgbClr val="E0002A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년</a:t>
            </a:r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에 비해서 </a:t>
            </a:r>
            <a:r>
              <a:rPr lang="en-US" altLang="ko-KR" sz="3200" b="1" dirty="0" smtClean="0">
                <a:solidFill>
                  <a:srgbClr val="00B0F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2020</a:t>
            </a:r>
            <a:r>
              <a:rPr lang="ko-KR" altLang="en-US" sz="3200" b="1" dirty="0" smtClean="0">
                <a:solidFill>
                  <a:srgbClr val="00B0F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년</a:t>
            </a:r>
            <a:r>
              <a:rPr lang="ko-KR" altLang="en-US" sz="3200" b="1" dirty="0" smtClean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급격히 떨어졌다</a:t>
            </a:r>
            <a:r>
              <a:rPr lang="en-US" altLang="ko-KR" sz="3200" b="1" dirty="0">
                <a:solidFill>
                  <a:srgbClr val="E8B336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?</a:t>
            </a:r>
            <a:endParaRPr lang="en-US" altLang="ko-KR" sz="3200" b="1" dirty="0" smtClean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 rot="2181156">
            <a:off x="2585838" y="2541045"/>
            <a:ext cx="80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E0002A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ko-KR" altLang="en-US" b="1" dirty="0">
              <a:solidFill>
                <a:srgbClr val="E0002A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903261" y="2949510"/>
            <a:ext cx="1" cy="1520071"/>
          </a:xfrm>
          <a:prstGeom prst="straightConnector1">
            <a:avLst/>
          </a:prstGeom>
          <a:ln w="47625">
            <a:solidFill>
              <a:srgbClr val="E8B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81156">
            <a:off x="2584223" y="4279887"/>
            <a:ext cx="80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ko-KR" altLang="en-US" b="1" dirty="0">
              <a:solidFill>
                <a:srgbClr val="00B0F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질문하기</a:t>
            </a:r>
            <a:endParaRPr lang="ko-KR" altLang="en-US" sz="20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19906" y="5247233"/>
            <a:ext cx="5789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WHY?</a:t>
            </a:r>
            <a:endParaRPr lang="ko-KR" altLang="en-US" sz="115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35" y="302776"/>
            <a:ext cx="909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en-US" altLang="ko-KR" sz="2000" b="1" dirty="0" smtClean="0">
                <a:solidFill>
                  <a:srgbClr val="E8B336"/>
                </a:solidFill>
              </a:rPr>
              <a:t>2019</a:t>
            </a:r>
            <a:r>
              <a:rPr lang="ko-KR" altLang="en-US" sz="2000" b="1" dirty="0">
                <a:solidFill>
                  <a:srgbClr val="E8B336"/>
                </a:solidFill>
              </a:rPr>
              <a:t>년 </a:t>
            </a:r>
            <a:r>
              <a:rPr lang="en-US" altLang="ko-KR" sz="2000" b="1" dirty="0">
                <a:solidFill>
                  <a:srgbClr val="E8B336"/>
                </a:solidFill>
              </a:rPr>
              <a:t>2</a:t>
            </a:r>
            <a:r>
              <a:rPr lang="ko-KR" altLang="en-US" sz="2000" b="1" dirty="0">
                <a:solidFill>
                  <a:srgbClr val="E8B336"/>
                </a:solidFill>
              </a:rPr>
              <a:t>월 연령별 인구구조</a:t>
            </a:r>
            <a:r>
              <a:rPr lang="en-US" altLang="ko-KR" sz="2000" b="1" dirty="0">
                <a:solidFill>
                  <a:srgbClr val="E8B336"/>
                </a:solidFill>
              </a:rPr>
              <a:t>/2020</a:t>
            </a:r>
            <a:r>
              <a:rPr lang="ko-KR" altLang="en-US" sz="2000" b="1" dirty="0">
                <a:solidFill>
                  <a:srgbClr val="E8B336"/>
                </a:solidFill>
              </a:rPr>
              <a:t>년 </a:t>
            </a:r>
            <a:r>
              <a:rPr lang="en-US" altLang="ko-KR" sz="2000" b="1" dirty="0">
                <a:solidFill>
                  <a:srgbClr val="E8B336"/>
                </a:solidFill>
              </a:rPr>
              <a:t>2</a:t>
            </a:r>
            <a:r>
              <a:rPr lang="ko-KR" altLang="en-US" sz="2000" b="1" dirty="0">
                <a:solidFill>
                  <a:srgbClr val="E8B336"/>
                </a:solidFill>
              </a:rPr>
              <a:t>월 인구구조 비교 </a:t>
            </a:r>
            <a:r>
              <a:rPr lang="en-US" altLang="ko-KR" sz="2000" b="1" dirty="0">
                <a:solidFill>
                  <a:srgbClr val="E8B336"/>
                </a:solidFill>
              </a:rPr>
              <a:t>(</a:t>
            </a:r>
            <a:r>
              <a:rPr lang="ko-KR" altLang="en-US" sz="2000" b="1" dirty="0">
                <a:solidFill>
                  <a:srgbClr val="E8B336"/>
                </a:solidFill>
              </a:rPr>
              <a:t>같이 그리기</a:t>
            </a:r>
            <a:r>
              <a:rPr lang="en-US" altLang="ko-KR" sz="2000" b="1" dirty="0">
                <a:solidFill>
                  <a:srgbClr val="E8B336"/>
                </a:solidFill>
              </a:rPr>
              <a:t>)</a:t>
            </a:r>
            <a:r>
              <a:rPr lang="en-US" altLang="ko-KR" sz="2000" b="1" dirty="0"/>
              <a:t> 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643070" y="147119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일산서구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탄현동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763429" y="147119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일산서구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대화동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3389" y="3990090"/>
            <a:ext cx="2082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장안구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율천동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데이터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789887" y="399927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서천군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장항읍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92" y="1232465"/>
            <a:ext cx="3641270" cy="25046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59" y="1232465"/>
            <a:ext cx="3611291" cy="2580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62" y="3757579"/>
            <a:ext cx="3614097" cy="25795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992" y="3762271"/>
            <a:ext cx="3652560" cy="25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177800">
            <a:solidFill>
              <a:srgbClr val="E8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19447" y="302776"/>
            <a:ext cx="0" cy="377190"/>
          </a:xfrm>
          <a:prstGeom prst="line">
            <a:avLst/>
          </a:prstGeom>
          <a:ln w="63500">
            <a:solidFill>
              <a:srgbClr val="E8B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36" y="302776"/>
            <a:ext cx="445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</a:t>
            </a:r>
            <a:r>
              <a:rPr lang="ko-KR" altLang="en-US" sz="2000" b="1" dirty="0" smtClean="0">
                <a:solidFill>
                  <a:srgbClr val="E8B3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질문하기</a:t>
            </a:r>
            <a:endParaRPr lang="ko-KR" altLang="en-US" sz="2000" b="1" dirty="0">
              <a:solidFill>
                <a:srgbClr val="E8B3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3715" y="1229805"/>
            <a:ext cx="7157085" cy="4887616"/>
            <a:chOff x="554355" y="1321245"/>
            <a:chExt cx="7157085" cy="4887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55" y="1321245"/>
              <a:ext cx="7157085" cy="48876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75" b="93805" l="5071" r="89452">
                          <a14:foregroundMark x1="37525" y1="43658" x2="43813" y2="53687"/>
                          <a14:foregroundMark x1="42191" y1="22714" x2="60852" y2="51917"/>
                          <a14:foregroundMark x1="48682" y1="73156" x2="60649" y2="63717"/>
                          <a14:foregroundMark x1="18053" y1="78466" x2="39959" y2="78466"/>
                          <a14:foregroundMark x1="15213" y1="51327" x2="15213" y2="57522"/>
                          <a14:backgroundMark x1="17039" y1="18289" x2="31034" y2="21534"/>
                          <a14:backgroundMark x1="42394" y1="15634" x2="51927" y2="209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33423" y="3007360"/>
              <a:ext cx="3182725" cy="2188527"/>
            </a:xfrm>
            <a:prstGeom prst="rect">
              <a:avLst/>
            </a:prstGeom>
            <a:effectLst>
              <a:glow rad="101600">
                <a:srgbClr val="E8B336">
                  <a:alpha val="6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8" name="TextBox 7"/>
          <p:cNvSpPr txBox="1"/>
          <p:nvPr/>
        </p:nvSpPr>
        <p:spPr>
          <a:xfrm>
            <a:off x="360036" y="820996"/>
            <a:ext cx="657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ko-KR" altLang="en-US" dirty="0" smtClean="0"/>
              <a:t>가설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코로나의 영향으로 대학가의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살 인구수가 감소했을 것이다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7116" y="302776"/>
            <a:ext cx="44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Additional Practice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726" y="4034630"/>
            <a:ext cx="3652560" cy="25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218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나눔바른고딕</vt:lpstr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rentalhub-lg10</dc:creator>
  <cp:lastModifiedBy>rentalhub-lg10</cp:lastModifiedBy>
  <cp:revision>25</cp:revision>
  <dcterms:created xsi:type="dcterms:W3CDTF">2021-06-13T22:35:55Z</dcterms:created>
  <dcterms:modified xsi:type="dcterms:W3CDTF">2021-06-15T13:41:36Z</dcterms:modified>
</cp:coreProperties>
</file>