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5"/>
  </p:notesMasterIdLst>
  <p:sldIdLst>
    <p:sldId id="260" r:id="rId2"/>
    <p:sldId id="258" r:id="rId3"/>
    <p:sldId id="271" r:id="rId4"/>
    <p:sldId id="276" r:id="rId5"/>
    <p:sldId id="277" r:id="rId6"/>
    <p:sldId id="278" r:id="rId7"/>
    <p:sldId id="279" r:id="rId8"/>
    <p:sldId id="272" r:id="rId9"/>
    <p:sldId id="275" r:id="rId10"/>
    <p:sldId id="273" r:id="rId11"/>
    <p:sldId id="274" r:id="rId12"/>
    <p:sldId id="270" r:id="rId13"/>
    <p:sldId id="28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5757F"/>
    <a:srgbClr val="CDE6ED"/>
    <a:srgbClr val="1D2E0A"/>
    <a:srgbClr val="E5291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10" autoAdjust="0"/>
    <p:restoredTop sz="95346" autoAdjust="0"/>
  </p:normalViewPr>
  <p:slideViewPr>
    <p:cSldViewPr snapToGrid="0" snapToObjects="1">
      <p:cViewPr>
        <p:scale>
          <a:sx n="70" d="100"/>
          <a:sy n="70" d="100"/>
        </p:scale>
        <p:origin x="-1068"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156D9-C40B-4CC8-9AF9-46E456A175B5}" type="datetimeFigureOut">
              <a:rPr lang="en-US" smtClean="0"/>
              <a:pPr/>
              <a:t>11/8/2011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F48454-5DB5-4E95-8449-5CBAD12BB755}" type="slidenum">
              <a:rPr lang="en-US" smtClean="0"/>
              <a:pPr/>
              <a:t>‹#›</a:t>
            </a:fld>
            <a:endParaRPr lang="en-US"/>
          </a:p>
        </p:txBody>
      </p:sp>
    </p:spTree>
    <p:extLst>
      <p:ext uri="{BB962C8B-B14F-4D97-AF65-F5344CB8AC3E}">
        <p14:creationId xmlns:p14="http://schemas.microsoft.com/office/powerpoint/2010/main" xmlns="" val="261670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Team introduction</a:t>
            </a:r>
          </a:p>
          <a:p>
            <a:r>
              <a:rPr lang="en-US" baseline="0" dirty="0" smtClean="0"/>
              <a:t>And which team mate will cover which section of this presentation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Aim</a:t>
            </a:r>
            <a:r>
              <a:rPr lang="en-US" baseline="0" dirty="0" smtClean="0"/>
              <a:t> of this project: to make fault reporting as easy and efficient as possible and require the least amount of knowledge to do so, such that anyone will be able to do fault reporting  anywhere.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Defining what is meant by fault reporting (making known the faults in infrastructures that we encounter in our environment) and give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AF48454-5DB5-4E95-8449-5CBAD12BB75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Problem</a:t>
            </a:r>
            <a:r>
              <a:rPr lang="en-US" baseline="0" dirty="0" smtClean="0"/>
              <a:t> faced by current people who want to do fault reporting</a:t>
            </a:r>
          </a:p>
          <a:p>
            <a:endParaRPr lang="en-US" baseline="0" dirty="0" smtClean="0"/>
          </a:p>
          <a:p>
            <a:r>
              <a:rPr lang="en-US" baseline="0" dirty="0" smtClean="0"/>
              <a:t>All this led to the people not wanting to do anything with regards to faults that they encounter and leave the faults as they are until personnel of agencies find them out. </a:t>
            </a:r>
            <a:endParaRPr lang="en-US" dirty="0"/>
          </a:p>
        </p:txBody>
      </p:sp>
      <p:sp>
        <p:nvSpPr>
          <p:cNvPr id="4" name="Slide Number Placeholder 3"/>
          <p:cNvSpPr>
            <a:spLocks noGrp="1"/>
          </p:cNvSpPr>
          <p:nvPr>
            <p:ph type="sldNum" sz="quarter" idx="10"/>
          </p:nvPr>
        </p:nvSpPr>
        <p:spPr/>
        <p:txBody>
          <a:bodyPr/>
          <a:lstStyle/>
          <a:p>
            <a:fld id="{7AF48454-5DB5-4E95-8449-5CBAD12BB75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Problem</a:t>
            </a:r>
            <a:r>
              <a:rPr lang="en-US" baseline="0" dirty="0" smtClean="0"/>
              <a:t> faced by current people who want to do fault reporting</a:t>
            </a:r>
          </a:p>
          <a:p>
            <a:endParaRPr lang="en-US" baseline="0" dirty="0" smtClean="0"/>
          </a:p>
          <a:p>
            <a:r>
              <a:rPr lang="en-US" baseline="0" dirty="0" smtClean="0"/>
              <a:t>All this led to the people not wanting to do anything with regards to faults that they encounter and leave the faults as they are until personnel of agencies find them out. </a:t>
            </a:r>
            <a:endParaRPr lang="en-US" dirty="0"/>
          </a:p>
        </p:txBody>
      </p:sp>
      <p:sp>
        <p:nvSpPr>
          <p:cNvPr id="4" name="Slide Number Placeholder 3"/>
          <p:cNvSpPr>
            <a:spLocks noGrp="1"/>
          </p:cNvSpPr>
          <p:nvPr>
            <p:ph type="sldNum" sz="quarter" idx="10"/>
          </p:nvPr>
        </p:nvSpPr>
        <p:spPr/>
        <p:txBody>
          <a:bodyPr/>
          <a:lstStyle/>
          <a:p>
            <a:fld id="{7AF48454-5DB5-4E95-8449-5CBAD12BB75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Problem</a:t>
            </a:r>
            <a:r>
              <a:rPr lang="en-US" baseline="0" dirty="0" smtClean="0"/>
              <a:t> faced by current people who want to do fault reporting</a:t>
            </a:r>
          </a:p>
          <a:p>
            <a:endParaRPr lang="en-US" baseline="0" dirty="0" smtClean="0"/>
          </a:p>
          <a:p>
            <a:r>
              <a:rPr lang="en-US" baseline="0" dirty="0" smtClean="0"/>
              <a:t>All this led to the people not wanting to do anything with regards to faults that they encounter and leave the faults as they are until personnel of agencies find them out. </a:t>
            </a:r>
            <a:endParaRPr lang="en-US" dirty="0"/>
          </a:p>
        </p:txBody>
      </p:sp>
      <p:sp>
        <p:nvSpPr>
          <p:cNvPr id="4" name="Slide Number Placeholder 3"/>
          <p:cNvSpPr>
            <a:spLocks noGrp="1"/>
          </p:cNvSpPr>
          <p:nvPr>
            <p:ph type="sldNum" sz="quarter" idx="10"/>
          </p:nvPr>
        </p:nvSpPr>
        <p:spPr/>
        <p:txBody>
          <a:bodyPr/>
          <a:lstStyle/>
          <a:p>
            <a:fld id="{7AF48454-5DB5-4E95-8449-5CBAD12BB755}"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Problem</a:t>
            </a:r>
            <a:r>
              <a:rPr lang="en-US" baseline="0" dirty="0" smtClean="0"/>
              <a:t> faced by current people who want to do fault reporting</a:t>
            </a:r>
          </a:p>
          <a:p>
            <a:endParaRPr lang="en-US" baseline="0" dirty="0" smtClean="0"/>
          </a:p>
          <a:p>
            <a:r>
              <a:rPr lang="en-US" baseline="0" dirty="0" smtClean="0"/>
              <a:t>All this led to the people not wanting to do anything with regards to faults that they encounter and leave the faults as they are until personnel of agencies find them out. </a:t>
            </a:r>
            <a:endParaRPr lang="en-US" dirty="0"/>
          </a:p>
        </p:txBody>
      </p:sp>
      <p:sp>
        <p:nvSpPr>
          <p:cNvPr id="4" name="Slide Number Placeholder 3"/>
          <p:cNvSpPr>
            <a:spLocks noGrp="1"/>
          </p:cNvSpPr>
          <p:nvPr>
            <p:ph type="sldNum" sz="quarter" idx="10"/>
          </p:nvPr>
        </p:nvSpPr>
        <p:spPr/>
        <p:txBody>
          <a:bodyPr/>
          <a:lstStyle/>
          <a:p>
            <a:fld id="{7AF48454-5DB5-4E95-8449-5CBAD12BB755}"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Problem</a:t>
            </a:r>
            <a:r>
              <a:rPr lang="en-US" baseline="0" dirty="0" smtClean="0"/>
              <a:t> faced by current people who want to do fault reporting</a:t>
            </a:r>
          </a:p>
          <a:p>
            <a:endParaRPr lang="en-US" baseline="0" dirty="0" smtClean="0"/>
          </a:p>
          <a:p>
            <a:r>
              <a:rPr lang="en-US" baseline="0" dirty="0" smtClean="0"/>
              <a:t>All this led to the people not wanting to do anything with regards to faults that they encounter and leave the faults as they are until personnel of agencies find them out. </a:t>
            </a:r>
            <a:endParaRPr lang="en-US" dirty="0"/>
          </a:p>
        </p:txBody>
      </p:sp>
      <p:sp>
        <p:nvSpPr>
          <p:cNvPr id="4" name="Slide Number Placeholder 3"/>
          <p:cNvSpPr>
            <a:spLocks noGrp="1"/>
          </p:cNvSpPr>
          <p:nvPr>
            <p:ph type="sldNum" sz="quarter" idx="10"/>
          </p:nvPr>
        </p:nvSpPr>
        <p:spPr/>
        <p:txBody>
          <a:bodyPr/>
          <a:lstStyle/>
          <a:p>
            <a:fld id="{7AF48454-5DB5-4E95-8449-5CBAD12BB755}"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Problem</a:t>
            </a:r>
            <a:r>
              <a:rPr lang="en-US" baseline="0" dirty="0" smtClean="0"/>
              <a:t> faced by current people who want to do fault reporting</a:t>
            </a:r>
          </a:p>
          <a:p>
            <a:endParaRPr lang="en-US" baseline="0" dirty="0" smtClean="0"/>
          </a:p>
          <a:p>
            <a:r>
              <a:rPr lang="en-US" baseline="0" dirty="0" smtClean="0"/>
              <a:t>All this led to the people not wanting to do anything with regards to faults that they encounter and leave the faults as they are until personnel of agencies find them out. </a:t>
            </a:r>
            <a:endParaRPr lang="en-US" dirty="0"/>
          </a:p>
        </p:txBody>
      </p:sp>
      <p:sp>
        <p:nvSpPr>
          <p:cNvPr id="4" name="Slide Number Placeholder 3"/>
          <p:cNvSpPr>
            <a:spLocks noGrp="1"/>
          </p:cNvSpPr>
          <p:nvPr>
            <p:ph type="sldNum" sz="quarter" idx="10"/>
          </p:nvPr>
        </p:nvSpPr>
        <p:spPr/>
        <p:txBody>
          <a:bodyPr/>
          <a:lstStyle/>
          <a:p>
            <a:fld id="{7AF48454-5DB5-4E95-8449-5CBAD12BB755}"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0A49B4F-31CC-904D-BF57-77FA0D6AFC43}" type="datetimeFigureOut">
              <a:rPr lang="en-US" smtClean="0"/>
              <a:pPr/>
              <a:t>11/8/2011</a:t>
            </a:fld>
            <a:endParaRPr lang="en-US"/>
          </a:p>
        </p:txBody>
      </p:sp>
      <p:sp>
        <p:nvSpPr>
          <p:cNvPr id="8" name="Slide Number Placeholder 7"/>
          <p:cNvSpPr>
            <a:spLocks noGrp="1"/>
          </p:cNvSpPr>
          <p:nvPr>
            <p:ph type="sldNum" sz="quarter" idx="11"/>
          </p:nvPr>
        </p:nvSpPr>
        <p:spPr/>
        <p:txBody>
          <a:bodyPr/>
          <a:lstStyle/>
          <a:p>
            <a:fld id="{85126867-0117-1A4C-85FF-B51C3B0CDF6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9B4F-31CC-904D-BF57-77FA0D6AFC43}"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26867-0117-1A4C-85FF-B51C3B0CDF6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9B4F-31CC-904D-BF57-77FA0D6AFC43}"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26867-0117-1A4C-85FF-B51C3B0CDF6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C0A49B4F-31CC-904D-BF57-77FA0D6AFC43}"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26867-0117-1A4C-85FF-B51C3B0CDF6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A49B4F-31CC-904D-BF57-77FA0D6AFC43}"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26867-0117-1A4C-85FF-B51C3B0CDF6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0A49B4F-31CC-904D-BF57-77FA0D6AFC43}" type="datetimeFigureOut">
              <a:rPr lang="en-US" smtClean="0"/>
              <a:pPr/>
              <a:t>11/8/2011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26867-0117-1A4C-85FF-B51C3B0CDF6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0A49B4F-31CC-904D-BF57-77FA0D6AFC43}" type="datetimeFigureOut">
              <a:rPr lang="en-US" smtClean="0"/>
              <a:pPr/>
              <a:t>11/8/2011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126867-0117-1A4C-85FF-B51C3B0CDF6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A49B4F-31CC-904D-BF57-77FA0D6AFC43}" type="datetimeFigureOut">
              <a:rPr lang="en-US" smtClean="0"/>
              <a:pPr/>
              <a:t>11/8/2011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126867-0117-1A4C-85FF-B51C3B0CDF6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49B4F-31CC-904D-BF57-77FA0D6AFC43}" type="datetimeFigureOut">
              <a:rPr lang="en-US" smtClean="0"/>
              <a:pPr/>
              <a:t>11/8/2011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126867-0117-1A4C-85FF-B51C3B0CDF6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49B4F-31CC-904D-BF57-77FA0D6AFC43}" type="datetimeFigureOut">
              <a:rPr lang="en-US" smtClean="0"/>
              <a:pPr/>
              <a:t>11/8/2011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26867-0117-1A4C-85FF-B51C3B0CDF6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49B4F-31CC-904D-BF57-77FA0D6AFC43}" type="datetimeFigureOut">
              <a:rPr lang="en-US" smtClean="0"/>
              <a:pPr/>
              <a:t>11/8/2011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26867-0117-1A4C-85FF-B51C3B0CDF6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0A49B4F-31CC-904D-BF57-77FA0D6AFC43}" type="datetimeFigureOut">
              <a:rPr lang="en-US" smtClean="0"/>
              <a:pPr/>
              <a:t>11/8/2011</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85126867-0117-1A4C-85FF-B51C3B0CDF6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4350" y="2033270"/>
            <a:ext cx="8069580" cy="2582770"/>
          </a:xfrm>
        </p:spPr>
        <p:txBody>
          <a:bodyPr>
            <a:noAutofit/>
          </a:bodyPr>
          <a:lstStyle/>
          <a:p>
            <a:r>
              <a:rPr lang="en-US" sz="6000" smtClean="0">
                <a:solidFill>
                  <a:schemeClr val="tx2"/>
                </a:solidFill>
                <a:effectLst>
                  <a:outerShdw blurRad="38100" dist="38100" dir="2700000" algn="tl">
                    <a:srgbClr val="000000">
                      <a:alpha val="43137"/>
                    </a:srgbClr>
                  </a:outerShdw>
                </a:effectLst>
                <a:latin typeface="+mn-lt"/>
                <a:cs typeface="Adobe Garamond Pro"/>
              </a:rPr>
              <a:t>View Updates on Relational Databases</a:t>
            </a:r>
            <a:endParaRPr lang="en-US" sz="6000" dirty="0">
              <a:solidFill>
                <a:schemeClr val="tx2"/>
              </a:solidFill>
              <a:effectLst>
                <a:outerShdw blurRad="38100" dist="38100" dir="2700000" algn="tl">
                  <a:srgbClr val="000000">
                    <a:alpha val="43137"/>
                  </a:srgbClr>
                </a:outerShdw>
              </a:effectLst>
              <a:latin typeface="+mn-lt"/>
              <a:cs typeface="Adobe Garamond Pro"/>
            </a:endParaRPr>
          </a:p>
        </p:txBody>
      </p:sp>
      <p:sp>
        <p:nvSpPr>
          <p:cNvPr id="2" name="TextBox 1"/>
          <p:cNvSpPr txBox="1"/>
          <p:nvPr/>
        </p:nvSpPr>
        <p:spPr>
          <a:xfrm>
            <a:off x="2866576" y="5104637"/>
            <a:ext cx="3001143" cy="1200329"/>
          </a:xfrm>
          <a:prstGeom prst="rect">
            <a:avLst/>
          </a:prstGeom>
          <a:noFill/>
        </p:spPr>
        <p:txBody>
          <a:bodyPr wrap="none" rtlCol="0">
            <a:spAutoFit/>
          </a:bodyPr>
          <a:lstStyle/>
          <a:p>
            <a:pPr algn="ctr"/>
            <a:r>
              <a:rPr lang="en-US" sz="2400" b="1" smtClean="0">
                <a:solidFill>
                  <a:schemeClr val="tx1">
                    <a:lumMod val="50000"/>
                    <a:lumOff val="50000"/>
                  </a:schemeClr>
                </a:solidFill>
              </a:rPr>
              <a:t>Group P11</a:t>
            </a:r>
          </a:p>
          <a:p>
            <a:r>
              <a:rPr lang="en-US" sz="1600" smtClean="0">
                <a:solidFill>
                  <a:schemeClr val="tx1">
                    <a:lumMod val="50000"/>
                    <a:lumOff val="50000"/>
                  </a:schemeClr>
                </a:solidFill>
              </a:rPr>
              <a:t>Lau </a:t>
            </a:r>
            <a:r>
              <a:rPr lang="en-US" sz="1600">
                <a:solidFill>
                  <a:schemeClr val="tx1">
                    <a:lumMod val="50000"/>
                    <a:lumOff val="50000"/>
                  </a:schemeClr>
                </a:solidFill>
              </a:rPr>
              <a:t>Wei Lun		</a:t>
            </a:r>
            <a:r>
              <a:rPr lang="en-US" sz="1600" i="1">
                <a:solidFill>
                  <a:schemeClr val="tx1">
                    <a:lumMod val="50000"/>
                    <a:lumOff val="50000"/>
                  </a:schemeClr>
                </a:solidFill>
              </a:rPr>
              <a:t>U096892W</a:t>
            </a:r>
          </a:p>
          <a:p>
            <a:r>
              <a:rPr lang="en-US" sz="1600">
                <a:solidFill>
                  <a:schemeClr val="tx1">
                    <a:lumMod val="50000"/>
                    <a:lumOff val="50000"/>
                  </a:schemeClr>
                </a:solidFill>
              </a:rPr>
              <a:t>Sng Aik Wei		</a:t>
            </a:r>
            <a:r>
              <a:rPr lang="en-US" sz="1600" i="1">
                <a:solidFill>
                  <a:schemeClr val="tx1">
                    <a:lumMod val="50000"/>
                    <a:lumOff val="50000"/>
                  </a:schemeClr>
                </a:solidFill>
              </a:rPr>
              <a:t>U096884X</a:t>
            </a:r>
          </a:p>
          <a:p>
            <a:r>
              <a:rPr lang="en-US" sz="1600">
                <a:solidFill>
                  <a:schemeClr val="tx1">
                    <a:lumMod val="50000"/>
                    <a:lumOff val="50000"/>
                  </a:schemeClr>
                </a:solidFill>
              </a:rPr>
              <a:t>Wong Kangwei	</a:t>
            </a:r>
            <a:r>
              <a:rPr lang="en-US" sz="1600" i="1">
                <a:solidFill>
                  <a:schemeClr val="tx1">
                    <a:lumMod val="50000"/>
                    <a:lumOff val="50000"/>
                  </a:schemeClr>
                </a:solidFill>
              </a:rPr>
              <a:t>U096904B</a:t>
            </a:r>
            <a:endParaRPr lang="en-US" sz="1600" i="1" dirty="0">
              <a:solidFill>
                <a:schemeClr val="tx1">
                  <a:lumMod val="50000"/>
                  <a:lumOff val="50000"/>
                </a:schemeClr>
              </a:solidFill>
            </a:endParaRPr>
          </a:p>
        </p:txBody>
      </p:sp>
    </p:spTree>
    <p:extLst>
      <p:ext uri="{BB962C8B-B14F-4D97-AF65-F5344CB8AC3E}">
        <p14:creationId xmlns:p14="http://schemas.microsoft.com/office/powerpoint/2010/main" xmlns="" val="2317653970"/>
      </p:ext>
    </p:extLst>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0100"/>
          </a:xfrm>
        </p:spPr>
        <p:txBody>
          <a:bodyPr/>
          <a:lstStyle/>
          <a:p>
            <a:r>
              <a:rPr lang="en-US" smtClean="0"/>
              <a:t>System components</a:t>
            </a:r>
            <a:endParaRPr lang="en-US" dirty="0"/>
          </a:p>
        </p:txBody>
      </p:sp>
      <p:grpSp>
        <p:nvGrpSpPr>
          <p:cNvPr id="25" name="Group 24"/>
          <p:cNvGrpSpPr/>
          <p:nvPr/>
        </p:nvGrpSpPr>
        <p:grpSpPr>
          <a:xfrm>
            <a:off x="1752600" y="1066800"/>
            <a:ext cx="5791200" cy="5257800"/>
            <a:chOff x="1752600" y="990600"/>
            <a:chExt cx="5791200" cy="5257800"/>
          </a:xfrm>
        </p:grpSpPr>
        <p:sp>
          <p:nvSpPr>
            <p:cNvPr id="26" name="Rounded Rectangle 25"/>
            <p:cNvSpPr/>
            <p:nvPr/>
          </p:nvSpPr>
          <p:spPr>
            <a:xfrm>
              <a:off x="1752600" y="990600"/>
              <a:ext cx="5791200" cy="5257800"/>
            </a:xfrm>
            <a:prstGeom prst="roundRect">
              <a:avLst>
                <a:gd name="adj" fmla="val 263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Rounded Rectangle 26"/>
            <p:cNvSpPr/>
            <p:nvPr/>
          </p:nvSpPr>
          <p:spPr>
            <a:xfrm>
              <a:off x="1828800" y="2336800"/>
              <a:ext cx="2781300" cy="2476500"/>
            </a:xfrm>
            <a:prstGeom prst="roundRect">
              <a:avLst>
                <a:gd name="adj" fmla="val 427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1905000" y="4089400"/>
              <a:ext cx="2628900" cy="635000"/>
            </a:xfrm>
            <a:prstGeom prst="roundRect">
              <a:avLst>
                <a:gd name="adj" fmla="val 427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smtClean="0"/>
                <a:t>Determine if view is projection / restriction / inner-join</a:t>
              </a:r>
              <a:endParaRPr lang="en-US" sz="1200"/>
            </a:p>
          </p:txBody>
        </p:sp>
        <p:sp>
          <p:nvSpPr>
            <p:cNvPr id="29" name="Rounded Rectangle 28"/>
            <p:cNvSpPr/>
            <p:nvPr/>
          </p:nvSpPr>
          <p:spPr>
            <a:xfrm>
              <a:off x="1905000" y="3403600"/>
              <a:ext cx="2628900" cy="635000"/>
            </a:xfrm>
            <a:prstGeom prst="roundRect">
              <a:avLst>
                <a:gd name="adj" fmla="val 427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smtClean="0"/>
                <a:t>Map physical tables with corresponding projected columns</a:t>
              </a:r>
              <a:endParaRPr lang="en-US" sz="1200"/>
            </a:p>
          </p:txBody>
        </p:sp>
        <p:sp>
          <p:nvSpPr>
            <p:cNvPr id="30" name="Rounded Rectangle 29"/>
            <p:cNvSpPr/>
            <p:nvPr/>
          </p:nvSpPr>
          <p:spPr>
            <a:xfrm>
              <a:off x="1905000" y="2717800"/>
              <a:ext cx="2628900" cy="635000"/>
            </a:xfrm>
            <a:prstGeom prst="roundRect">
              <a:avLst>
                <a:gd name="adj" fmla="val 427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smtClean="0"/>
                <a:t>Represent restrictions as Abstract Syntax Trees</a:t>
              </a:r>
              <a:endParaRPr lang="en-US" sz="1200"/>
            </a:p>
          </p:txBody>
        </p:sp>
        <p:sp>
          <p:nvSpPr>
            <p:cNvPr id="31" name="TextBox 30"/>
            <p:cNvSpPr txBox="1"/>
            <p:nvPr/>
          </p:nvSpPr>
          <p:spPr>
            <a:xfrm>
              <a:off x="1905000" y="2362200"/>
              <a:ext cx="2628900" cy="338554"/>
            </a:xfrm>
            <a:prstGeom prst="rect">
              <a:avLst/>
            </a:prstGeom>
            <a:noFill/>
          </p:spPr>
          <p:txBody>
            <a:bodyPr wrap="square" rtlCol="0">
              <a:spAutoFit/>
            </a:bodyPr>
            <a:lstStyle/>
            <a:p>
              <a:pPr algn="ctr"/>
              <a:r>
                <a:rPr lang="en-US" sz="1600" smtClean="0">
                  <a:ln w="18415" cmpd="sng">
                    <a:solidFill>
                      <a:srgbClr val="FFFFFF"/>
                    </a:solidFill>
                    <a:prstDash val="solid"/>
                  </a:ln>
                  <a:solidFill>
                    <a:srgbClr val="FFFFFF"/>
                  </a:solidFill>
                  <a:effectLst>
                    <a:outerShdw blurRad="63500" dir="3600000" algn="tl" rotWithShape="0">
                      <a:srgbClr val="000000">
                        <a:alpha val="70000"/>
                      </a:srgbClr>
                    </a:outerShdw>
                  </a:effectLst>
                </a:rPr>
                <a:t>Parser</a:t>
              </a:r>
              <a:endParaRPr lang="en-US" sz="16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2" name="Rounded Rectangle 31"/>
            <p:cNvSpPr/>
            <p:nvPr/>
          </p:nvSpPr>
          <p:spPr>
            <a:xfrm>
              <a:off x="4686300" y="2341146"/>
              <a:ext cx="2781300" cy="2476500"/>
            </a:xfrm>
            <a:prstGeom prst="roundRect">
              <a:avLst>
                <a:gd name="adj" fmla="val 427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4762500" y="4093746"/>
              <a:ext cx="2628900" cy="635000"/>
            </a:xfrm>
            <a:prstGeom prst="roundRect">
              <a:avLst>
                <a:gd name="adj" fmla="val 427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smtClean="0"/>
                <a:t>Insert SQL commands into DB</a:t>
              </a:r>
              <a:endParaRPr lang="en-US" sz="1200"/>
            </a:p>
          </p:txBody>
        </p:sp>
        <p:sp>
          <p:nvSpPr>
            <p:cNvPr id="34" name="Rounded Rectangle 33"/>
            <p:cNvSpPr/>
            <p:nvPr/>
          </p:nvSpPr>
          <p:spPr>
            <a:xfrm>
              <a:off x="4762500" y="3407946"/>
              <a:ext cx="2628900" cy="635000"/>
            </a:xfrm>
            <a:prstGeom prst="roundRect">
              <a:avLst>
                <a:gd name="adj" fmla="val 427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smtClean="0"/>
                <a:t>Enforce view update rules</a:t>
              </a:r>
              <a:endParaRPr lang="en-US" sz="1200"/>
            </a:p>
          </p:txBody>
        </p:sp>
        <p:sp>
          <p:nvSpPr>
            <p:cNvPr id="35" name="Rounded Rectangle 34"/>
            <p:cNvSpPr/>
            <p:nvPr/>
          </p:nvSpPr>
          <p:spPr>
            <a:xfrm>
              <a:off x="4762500" y="2722146"/>
              <a:ext cx="2628900" cy="635000"/>
            </a:xfrm>
            <a:prstGeom prst="roundRect">
              <a:avLst>
                <a:gd name="adj" fmla="val 427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smtClean="0"/>
                <a:t>Transform view updates into physical table updates</a:t>
              </a:r>
              <a:endParaRPr lang="en-US" sz="1200"/>
            </a:p>
          </p:txBody>
        </p:sp>
        <p:sp>
          <p:nvSpPr>
            <p:cNvPr id="36" name="TextBox 35"/>
            <p:cNvSpPr txBox="1"/>
            <p:nvPr/>
          </p:nvSpPr>
          <p:spPr>
            <a:xfrm>
              <a:off x="4762500" y="2366546"/>
              <a:ext cx="2628900" cy="338554"/>
            </a:xfrm>
            <a:prstGeom prst="rect">
              <a:avLst/>
            </a:prstGeom>
            <a:noFill/>
          </p:spPr>
          <p:txBody>
            <a:bodyPr wrap="square" rtlCol="0">
              <a:spAutoFit/>
            </a:bodyPr>
            <a:lstStyle/>
            <a:p>
              <a:pPr algn="ctr"/>
              <a:r>
                <a:rPr lang="en-US" sz="1600" smtClean="0">
                  <a:ln w="18415" cmpd="sng">
                    <a:solidFill>
                      <a:srgbClr val="FFFFFF"/>
                    </a:solidFill>
                    <a:prstDash val="solid"/>
                  </a:ln>
                  <a:solidFill>
                    <a:srgbClr val="FFFFFF"/>
                  </a:solidFill>
                  <a:effectLst>
                    <a:outerShdw blurRad="63500" dir="3600000" algn="tl" rotWithShape="0">
                      <a:srgbClr val="000000">
                        <a:alpha val="70000"/>
                      </a:srgbClr>
                    </a:outerShdw>
                  </a:effectLst>
                </a:rPr>
                <a:t>Query Processor</a:t>
              </a:r>
              <a:endParaRPr lang="en-US" sz="16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Rounded Rectangle 36"/>
            <p:cNvSpPr/>
            <p:nvPr/>
          </p:nvSpPr>
          <p:spPr>
            <a:xfrm>
              <a:off x="1828800" y="4906546"/>
              <a:ext cx="5638800" cy="1265654"/>
            </a:xfrm>
            <a:prstGeom prst="roundRect">
              <a:avLst>
                <a:gd name="adj" fmla="val 6238"/>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8" name="TextBox 37"/>
            <p:cNvSpPr txBox="1"/>
            <p:nvPr/>
          </p:nvSpPr>
          <p:spPr>
            <a:xfrm>
              <a:off x="3333750" y="4957346"/>
              <a:ext cx="2628900" cy="338554"/>
            </a:xfrm>
            <a:prstGeom prst="rect">
              <a:avLst/>
            </a:prstGeom>
            <a:noFill/>
          </p:spPr>
          <p:txBody>
            <a:bodyPr wrap="square" rtlCol="0">
              <a:spAutoFit/>
            </a:bodyPr>
            <a:lstStyle/>
            <a:p>
              <a:pPr algn="ctr"/>
              <a:r>
                <a:rPr lang="en-US" sz="1600" smtClean="0">
                  <a:ln w="18415" cmpd="sng">
                    <a:solidFill>
                      <a:srgbClr val="FFFFFF"/>
                    </a:solidFill>
                    <a:prstDash val="solid"/>
                  </a:ln>
                  <a:solidFill>
                    <a:srgbClr val="FFFFFF"/>
                  </a:solidFill>
                  <a:effectLst>
                    <a:outerShdw blurRad="63500" dir="3600000" algn="tl" rotWithShape="0">
                      <a:srgbClr val="000000">
                        <a:alpha val="70000"/>
                      </a:srgbClr>
                    </a:outerShdw>
                  </a:effectLst>
                </a:rPr>
                <a:t>DB Connector</a:t>
              </a:r>
              <a:endParaRPr lang="en-US" sz="16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9" name="Rounded Rectangle 38"/>
            <p:cNvSpPr/>
            <p:nvPr/>
          </p:nvSpPr>
          <p:spPr>
            <a:xfrm>
              <a:off x="1828800" y="1909346"/>
              <a:ext cx="5638800" cy="338554"/>
            </a:xfrm>
            <a:prstGeom prst="roundRect">
              <a:avLst>
                <a:gd name="adj" fmla="val 23034"/>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0" name="TextBox 39"/>
            <p:cNvSpPr txBox="1"/>
            <p:nvPr/>
          </p:nvSpPr>
          <p:spPr>
            <a:xfrm>
              <a:off x="3340100" y="1913692"/>
              <a:ext cx="2628900" cy="338554"/>
            </a:xfrm>
            <a:prstGeom prst="rect">
              <a:avLst/>
            </a:prstGeom>
            <a:noFill/>
          </p:spPr>
          <p:txBody>
            <a:bodyPr wrap="square" rtlCol="0">
              <a:spAutoFit/>
            </a:bodyPr>
            <a:lstStyle/>
            <a:p>
              <a:pPr algn="ctr"/>
              <a:r>
                <a:rPr lang="en-US" sz="1600" smtClean="0">
                  <a:ln w="18415" cmpd="sng">
                    <a:solidFill>
                      <a:srgbClr val="FFFFFF"/>
                    </a:solidFill>
                    <a:prstDash val="solid"/>
                  </a:ln>
                  <a:solidFill>
                    <a:srgbClr val="FFFFFF"/>
                  </a:solidFill>
                  <a:effectLst>
                    <a:outerShdw blurRad="63500" dir="3600000" algn="tl" rotWithShape="0">
                      <a:srgbClr val="000000">
                        <a:alpha val="70000"/>
                      </a:srgbClr>
                    </a:outerShdw>
                  </a:effectLst>
                </a:rPr>
                <a:t>Update View Controller</a:t>
              </a:r>
              <a:endParaRPr lang="en-US" sz="16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 name="Rounded Rectangle 40"/>
            <p:cNvSpPr/>
            <p:nvPr/>
          </p:nvSpPr>
          <p:spPr>
            <a:xfrm>
              <a:off x="1905000" y="5334000"/>
              <a:ext cx="5486400" cy="738773"/>
            </a:xfrm>
            <a:prstGeom prst="roundRect">
              <a:avLst>
                <a:gd name="adj" fmla="val 427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smtClean="0"/>
                <a:t>SQLite database storing only physical tables</a:t>
              </a:r>
              <a:endParaRPr lang="en-US" sz="1400"/>
            </a:p>
          </p:txBody>
        </p:sp>
        <p:sp>
          <p:nvSpPr>
            <p:cNvPr id="42" name="Rounded Rectangle 41"/>
            <p:cNvSpPr/>
            <p:nvPr/>
          </p:nvSpPr>
          <p:spPr>
            <a:xfrm>
              <a:off x="1828800" y="1079500"/>
              <a:ext cx="5638800" cy="749300"/>
            </a:xfrm>
            <a:prstGeom prst="roundRect">
              <a:avLst>
                <a:gd name="adj" fmla="val 9474"/>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3" name="TextBox 42"/>
            <p:cNvSpPr txBox="1"/>
            <p:nvPr/>
          </p:nvSpPr>
          <p:spPr>
            <a:xfrm>
              <a:off x="3340100" y="1284873"/>
              <a:ext cx="2628900" cy="338554"/>
            </a:xfrm>
            <a:prstGeom prst="rect">
              <a:avLst/>
            </a:prstGeom>
            <a:noFill/>
          </p:spPr>
          <p:txBody>
            <a:bodyPr wrap="square" rtlCol="0">
              <a:spAutoFit/>
            </a:bodyPr>
            <a:lstStyle/>
            <a:p>
              <a:pPr algn="ctr"/>
              <a:r>
                <a:rPr lang="en-US" sz="1600" smtClean="0">
                  <a:ln w="18415" cmpd="sng">
                    <a:solidFill>
                      <a:srgbClr val="FFFFFF"/>
                    </a:solidFill>
                    <a:prstDash val="solid"/>
                  </a:ln>
                  <a:solidFill>
                    <a:srgbClr val="FFFFFF"/>
                  </a:solidFill>
                  <a:effectLst>
                    <a:outerShdw blurRad="63500" dir="3600000" algn="tl" rotWithShape="0">
                      <a:srgbClr val="000000">
                        <a:alpha val="70000"/>
                      </a:srgbClr>
                    </a:outerShdw>
                  </a:effectLst>
                </a:rPr>
                <a:t>Command-line Interface</a:t>
              </a:r>
              <a:endParaRPr lang="en-US" sz="16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extLst>
      <p:ext uri="{BB962C8B-B14F-4D97-AF65-F5344CB8AC3E}">
        <p14:creationId xmlns:p14="http://schemas.microsoft.com/office/powerpoint/2010/main" xmlns="" val="4281511450"/>
      </p:ext>
    </p:extLst>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3657600"/>
          </a:xfrm>
        </p:spPr>
        <p:txBody>
          <a:bodyPr/>
          <a:lstStyle/>
          <a:p>
            <a:r>
              <a:rPr lang="en-US" smtClean="0"/>
              <a:t>Demo</a:t>
            </a:r>
            <a:endParaRPr lang="en-US" dirty="0"/>
          </a:p>
        </p:txBody>
      </p:sp>
    </p:spTree>
    <p:extLst>
      <p:ext uri="{BB962C8B-B14F-4D97-AF65-F5344CB8AC3E}">
        <p14:creationId xmlns:p14="http://schemas.microsoft.com/office/powerpoint/2010/main" xmlns="" val="3183872980"/>
      </p:ext>
    </p:extLst>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30254" y="1208846"/>
            <a:ext cx="2012089" cy="1169551"/>
          </a:xfrm>
          <a:prstGeom prst="rect">
            <a:avLst/>
          </a:prstGeom>
          <a:noFill/>
        </p:spPr>
        <p:txBody>
          <a:bodyPr wrap="none" rtlCol="0">
            <a:spAutoFit/>
          </a:bodyPr>
          <a:lstStyle/>
          <a:p>
            <a:r>
              <a:rPr lang="en-US" sz="7000" smtClean="0"/>
              <a:t>10 Q</a:t>
            </a:r>
            <a:endParaRPr lang="en-US" sz="7000" dirty="0"/>
          </a:p>
        </p:txBody>
      </p:sp>
      <p:sp>
        <p:nvSpPr>
          <p:cNvPr id="5" name="TextBox 4"/>
          <p:cNvSpPr txBox="1"/>
          <p:nvPr/>
        </p:nvSpPr>
        <p:spPr>
          <a:xfrm>
            <a:off x="4753658" y="2225997"/>
            <a:ext cx="440445" cy="3416320"/>
          </a:xfrm>
          <a:prstGeom prst="rect">
            <a:avLst/>
          </a:prstGeom>
          <a:noFill/>
        </p:spPr>
        <p:txBody>
          <a:bodyPr wrap="none" rtlCol="0">
            <a:spAutoFit/>
          </a:bodyPr>
          <a:lstStyle/>
          <a:p>
            <a:pPr algn="ctr"/>
            <a:r>
              <a:rPr lang="en-US" sz="2400" dirty="0" smtClean="0"/>
              <a:t>U</a:t>
            </a:r>
          </a:p>
          <a:p>
            <a:pPr algn="ctr"/>
            <a:r>
              <a:rPr lang="en-US" sz="2400" dirty="0" smtClean="0"/>
              <a:t>E</a:t>
            </a:r>
          </a:p>
          <a:p>
            <a:pPr algn="ctr"/>
            <a:r>
              <a:rPr lang="en-US" sz="2400" dirty="0" smtClean="0"/>
              <a:t>S</a:t>
            </a:r>
          </a:p>
          <a:p>
            <a:pPr algn="ctr"/>
            <a:r>
              <a:rPr lang="en-US" sz="2400" dirty="0" smtClean="0"/>
              <a:t>T</a:t>
            </a:r>
          </a:p>
          <a:p>
            <a:pPr algn="ctr"/>
            <a:r>
              <a:rPr lang="en-US" sz="2400" dirty="0" smtClean="0"/>
              <a:t>I</a:t>
            </a:r>
          </a:p>
          <a:p>
            <a:pPr algn="ctr"/>
            <a:r>
              <a:rPr lang="en-US" sz="2400" dirty="0" smtClean="0"/>
              <a:t>O</a:t>
            </a:r>
          </a:p>
          <a:p>
            <a:pPr algn="ctr"/>
            <a:r>
              <a:rPr lang="en-US" sz="2400" dirty="0" smtClean="0"/>
              <a:t>N</a:t>
            </a:r>
          </a:p>
          <a:p>
            <a:pPr algn="ctr"/>
            <a:r>
              <a:rPr lang="en-US" sz="2400" dirty="0" smtClean="0"/>
              <a:t>S</a:t>
            </a:r>
          </a:p>
          <a:p>
            <a:pPr algn="ctr"/>
            <a:r>
              <a:rPr lang="en-US" sz="2400" dirty="0"/>
              <a:t>?</a:t>
            </a:r>
          </a:p>
        </p:txBody>
      </p:sp>
    </p:spTree>
    <p:extLst>
      <p:ext uri="{BB962C8B-B14F-4D97-AF65-F5344CB8AC3E}">
        <p14:creationId xmlns:p14="http://schemas.microsoft.com/office/powerpoint/2010/main" xmlns="" val="2501088061"/>
      </p:ext>
    </p:extLst>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86552" y="716800"/>
            <a:ext cx="5791200" cy="4278280"/>
          </a:xfrm>
          <a:prstGeom prst="roundRect">
            <a:avLst>
              <a:gd name="adj" fmla="val 263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Rounded Rectangle 3"/>
          <p:cNvSpPr/>
          <p:nvPr/>
        </p:nvSpPr>
        <p:spPr>
          <a:xfrm>
            <a:off x="1690048" y="2088712"/>
            <a:ext cx="4439478" cy="2781852"/>
          </a:xfrm>
          <a:prstGeom prst="roundRect">
            <a:avLst>
              <a:gd name="adj" fmla="val 4278"/>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Design </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Abstractions</a:t>
            </a:r>
          </a:p>
          <a:p>
            <a:pPr algn="ctr"/>
            <a:endParaRPr lang="en-US" sz="175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endParaRPr lang="en-US" sz="175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endParaRPr lang="en-US" sz="175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endParaRPr lang="en-US" sz="175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endParaRPr lang="en-US" sz="175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endParaRPr lang="en-US" sz="175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endParaRPr lang="en-US" sz="175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endParaRPr lang="en-US" sz="175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Rounded Rectangle 8"/>
          <p:cNvSpPr/>
          <p:nvPr/>
        </p:nvSpPr>
        <p:spPr>
          <a:xfrm>
            <a:off x="6228184" y="2106310"/>
            <a:ext cx="1039410" cy="2764254"/>
          </a:xfrm>
          <a:prstGeom prst="roundRect">
            <a:avLst>
              <a:gd name="adj" fmla="val 4278"/>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AST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TextBox 12"/>
          <p:cNvSpPr txBox="1"/>
          <p:nvPr/>
        </p:nvSpPr>
        <p:spPr>
          <a:xfrm>
            <a:off x="4623748" y="2118062"/>
            <a:ext cx="2628900" cy="338554"/>
          </a:xfrm>
          <a:prstGeom prst="rect">
            <a:avLst/>
          </a:prstGeom>
          <a:noFill/>
        </p:spPr>
        <p:txBody>
          <a:bodyPr wrap="square" rtlCol="0">
            <a:spAutoFit/>
          </a:bodyPr>
          <a:lstStyle/>
          <a:p>
            <a:pPr algn="ctr"/>
            <a:endPar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Rounded Rectangle 15"/>
          <p:cNvSpPr/>
          <p:nvPr/>
        </p:nvSpPr>
        <p:spPr>
          <a:xfrm>
            <a:off x="1676400" y="1660862"/>
            <a:ext cx="5591194" cy="338554"/>
          </a:xfrm>
          <a:prstGeom prst="roundRect">
            <a:avLst>
              <a:gd name="adj" fmla="val 23034"/>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Program Knowledge Base</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TextBox 16"/>
          <p:cNvSpPr txBox="1"/>
          <p:nvPr/>
        </p:nvSpPr>
        <p:spPr>
          <a:xfrm>
            <a:off x="3187700" y="1665208"/>
            <a:ext cx="2628900" cy="338554"/>
          </a:xfrm>
          <a:prstGeom prst="rect">
            <a:avLst/>
          </a:prstGeom>
          <a:noFill/>
        </p:spPr>
        <p:txBody>
          <a:bodyPr wrap="square" rtlCol="0">
            <a:spAutoFit/>
          </a:bodyPr>
          <a:lstStyle/>
          <a:p>
            <a:pPr algn="ctr"/>
            <a:endPar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Rounded Rectangle 18"/>
          <p:cNvSpPr/>
          <p:nvPr/>
        </p:nvSpPr>
        <p:spPr>
          <a:xfrm>
            <a:off x="1676400" y="831016"/>
            <a:ext cx="2751584" cy="749300"/>
          </a:xfrm>
          <a:prstGeom prst="roundRect">
            <a:avLst>
              <a:gd name="adj" fmla="val 9474"/>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SPA Front End</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Rounded Rectangle 21"/>
          <p:cNvSpPr/>
          <p:nvPr/>
        </p:nvSpPr>
        <p:spPr>
          <a:xfrm>
            <a:off x="1752994" y="2452270"/>
            <a:ext cx="2110411" cy="509585"/>
          </a:xfrm>
          <a:prstGeom prst="roundRect">
            <a:avLst>
              <a:gd name="adj" fmla="val 4278"/>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VarTable</a:t>
            </a:r>
            <a:endPar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ounded Rectangle 22"/>
          <p:cNvSpPr/>
          <p:nvPr/>
        </p:nvSpPr>
        <p:spPr>
          <a:xfrm>
            <a:off x="3942917" y="2456616"/>
            <a:ext cx="2110411" cy="509585"/>
          </a:xfrm>
          <a:prstGeom prst="roundRect">
            <a:avLst>
              <a:gd name="adj" fmla="val 4278"/>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ProcTable</a:t>
            </a:r>
            <a:endPar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5" name="Rounded Rectangle 24"/>
          <p:cNvSpPr/>
          <p:nvPr/>
        </p:nvSpPr>
        <p:spPr>
          <a:xfrm>
            <a:off x="1746370" y="3041986"/>
            <a:ext cx="2110411" cy="509585"/>
          </a:xfrm>
          <a:prstGeom prst="roundRect">
            <a:avLst>
              <a:gd name="adj" fmla="val 4278"/>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Follows</a:t>
            </a:r>
            <a:endPar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6" name="Rounded Rectangle 25"/>
          <p:cNvSpPr/>
          <p:nvPr/>
        </p:nvSpPr>
        <p:spPr>
          <a:xfrm>
            <a:off x="3936293" y="3046332"/>
            <a:ext cx="2110411" cy="509585"/>
          </a:xfrm>
          <a:prstGeom prst="roundRect">
            <a:avLst>
              <a:gd name="adj" fmla="val 4278"/>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Parent</a:t>
            </a:r>
            <a:endPar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7" name="Rounded Rectangle 26"/>
          <p:cNvSpPr/>
          <p:nvPr/>
        </p:nvSpPr>
        <p:spPr>
          <a:xfrm>
            <a:off x="1752998" y="3631702"/>
            <a:ext cx="2110411" cy="509585"/>
          </a:xfrm>
          <a:prstGeom prst="roundRect">
            <a:avLst>
              <a:gd name="adj" fmla="val 4278"/>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Modifies</a:t>
            </a:r>
            <a:endPar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8" name="Rounded Rectangle 27"/>
          <p:cNvSpPr/>
          <p:nvPr/>
        </p:nvSpPr>
        <p:spPr>
          <a:xfrm>
            <a:off x="3942921" y="3636048"/>
            <a:ext cx="2110411" cy="509585"/>
          </a:xfrm>
          <a:prstGeom prst="roundRect">
            <a:avLst>
              <a:gd name="adj" fmla="val 4278"/>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Uses</a:t>
            </a:r>
            <a:endPar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9" name="Rounded Rectangle 28"/>
          <p:cNvSpPr/>
          <p:nvPr/>
        </p:nvSpPr>
        <p:spPr>
          <a:xfrm>
            <a:off x="2861211" y="4225781"/>
            <a:ext cx="2110411" cy="509585"/>
          </a:xfrm>
          <a:prstGeom prst="roundRect">
            <a:avLst>
              <a:gd name="adj" fmla="val 4278"/>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ShortcutTable</a:t>
            </a:r>
            <a:endPar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1" name="Rounded Rectangle 30"/>
          <p:cNvSpPr/>
          <p:nvPr/>
        </p:nvSpPr>
        <p:spPr>
          <a:xfrm>
            <a:off x="4504516" y="837644"/>
            <a:ext cx="2763078" cy="749300"/>
          </a:xfrm>
          <a:prstGeom prst="roundRect">
            <a:avLst>
              <a:gd name="adj" fmla="val 9474"/>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Query Processor</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smtClean="0"/>
              <a:t>Views are virtual tables representing collated data which are relevant to users.</a:t>
            </a:r>
          </a:p>
          <a:p>
            <a:pPr>
              <a:lnSpc>
                <a:spcPct val="150000"/>
              </a:lnSpc>
            </a:pPr>
            <a:r>
              <a:rPr lang="en-US" smtClean="0"/>
              <a:t>Many RDBMS lack update operations to view.</a:t>
            </a:r>
          </a:p>
          <a:p>
            <a:pPr>
              <a:lnSpc>
                <a:spcPct val="150000"/>
              </a:lnSpc>
            </a:pPr>
            <a:r>
              <a:rPr lang="en-US" smtClean="0"/>
              <a:t>Aim to supplement correct update methods to SQLite</a:t>
            </a:r>
          </a:p>
          <a:p>
            <a:pPr>
              <a:lnSpc>
                <a:spcPct val="150000"/>
              </a:lnSpc>
            </a:pPr>
            <a:endParaRPr lang="en-US" smtClean="0"/>
          </a:p>
          <a:p>
            <a:pPr>
              <a:lnSpc>
                <a:spcPct val="150000"/>
              </a:lnSpc>
            </a:pPr>
            <a:endParaRPr lang="en-US" dirty="0"/>
          </a:p>
        </p:txBody>
      </p:sp>
      <p:sp>
        <p:nvSpPr>
          <p:cNvPr id="4" name="Title 3"/>
          <p:cNvSpPr>
            <a:spLocks noGrp="1"/>
          </p:cNvSpPr>
          <p:nvPr>
            <p:ph type="title"/>
          </p:nvPr>
        </p:nvSpPr>
        <p:spPr>
          <a:xfrm>
            <a:off x="457200" y="800100"/>
            <a:ext cx="8229600" cy="800100"/>
          </a:xfrm>
        </p:spPr>
        <p:txBody>
          <a:bodyPr/>
          <a:lstStyle/>
          <a:p>
            <a:r>
              <a:rPr lang="en-US" smtClean="0"/>
              <a:t>Introduction</a:t>
            </a:r>
            <a:endParaRPr lang="en-US"/>
          </a:p>
        </p:txBody>
      </p:sp>
    </p:spTree>
    <p:extLst>
      <p:ext uri="{BB962C8B-B14F-4D97-AF65-F5344CB8AC3E}">
        <p14:creationId xmlns:p14="http://schemas.microsoft.com/office/powerpoint/2010/main" xmlns="" val="635914678"/>
      </p:ext>
    </p:extLst>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300"/>
                                        <p:tgtEl>
                                          <p:spTgt spid="3">
                                            <p:txEl>
                                              <p:pRg st="1" end="1"/>
                                            </p:txEl>
                                          </p:spTgt>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3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smtClean="0"/>
              <a:t>Preliminaries</a:t>
            </a:r>
          </a:p>
          <a:p>
            <a:pPr>
              <a:lnSpc>
                <a:spcPct val="150000"/>
              </a:lnSpc>
            </a:pPr>
            <a:r>
              <a:rPr lang="en-US" smtClean="0"/>
              <a:t>Updating Restriction</a:t>
            </a:r>
          </a:p>
          <a:p>
            <a:pPr>
              <a:lnSpc>
                <a:spcPct val="150000"/>
              </a:lnSpc>
            </a:pPr>
            <a:r>
              <a:rPr lang="en-US" smtClean="0"/>
              <a:t>Updating Projection</a:t>
            </a:r>
          </a:p>
          <a:p>
            <a:pPr>
              <a:lnSpc>
                <a:spcPct val="150000"/>
              </a:lnSpc>
            </a:pPr>
            <a:r>
              <a:rPr lang="en-US" smtClean="0"/>
              <a:t>Updating Joins (PK-PK JOIN)</a:t>
            </a:r>
          </a:p>
          <a:p>
            <a:pPr>
              <a:lnSpc>
                <a:spcPct val="150000"/>
              </a:lnSpc>
            </a:pPr>
            <a:endParaRPr lang="en-US" dirty="0"/>
          </a:p>
        </p:txBody>
      </p:sp>
      <p:sp>
        <p:nvSpPr>
          <p:cNvPr id="6" name="Title 5"/>
          <p:cNvSpPr>
            <a:spLocks noGrp="1"/>
          </p:cNvSpPr>
          <p:nvPr>
            <p:ph type="title"/>
          </p:nvPr>
        </p:nvSpPr>
        <p:spPr>
          <a:xfrm>
            <a:off x="457200" y="762000"/>
            <a:ext cx="8229600" cy="800100"/>
          </a:xfrm>
        </p:spPr>
        <p:txBody>
          <a:bodyPr/>
          <a:lstStyle/>
          <a:p>
            <a:r>
              <a:rPr lang="en-US" smtClean="0"/>
              <a:t>Theory</a:t>
            </a:r>
            <a:endParaRPr lang="en-US"/>
          </a:p>
        </p:txBody>
      </p:sp>
    </p:spTree>
    <p:extLst>
      <p:ext uri="{BB962C8B-B14F-4D97-AF65-F5344CB8AC3E}">
        <p14:creationId xmlns:p14="http://schemas.microsoft.com/office/powerpoint/2010/main" xmlns="" val="561111884"/>
      </p:ext>
    </p:extLst>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300"/>
                                        <p:tgtEl>
                                          <p:spTgt spid="3">
                                            <p:txEl>
                                              <p:pRg st="1" end="1"/>
                                            </p:txEl>
                                          </p:spTgt>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300"/>
                                        <p:tgtEl>
                                          <p:spTgt spid="3">
                                            <p:txEl>
                                              <p:pRg st="2" end="2"/>
                                            </p:txEl>
                                          </p:spTgt>
                                        </p:tgtEl>
                                      </p:cBhvr>
                                    </p:animEffect>
                                  </p:childTnLst>
                                </p:cTn>
                              </p:par>
                            </p:childTnLst>
                          </p:cTn>
                        </p:par>
                        <p:par>
                          <p:cTn id="16" fill="hold">
                            <p:stCondLst>
                              <p:cond delay="9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3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Preliminaries</a:t>
            </a:r>
            <a:endParaRPr lang="en-US"/>
          </a:p>
        </p:txBody>
      </p:sp>
      <p:sp>
        <p:nvSpPr>
          <p:cNvPr id="3" name="Content Placeholder 2"/>
          <p:cNvSpPr>
            <a:spLocks noGrp="1"/>
          </p:cNvSpPr>
          <p:nvPr>
            <p:ph idx="1"/>
          </p:nvPr>
        </p:nvSpPr>
        <p:spPr/>
        <p:txBody>
          <a:bodyPr/>
          <a:lstStyle/>
          <a:p>
            <a:r>
              <a:rPr lang="en-US" smtClean="0"/>
              <a:t>Table predicate – criterion for determining whether or not some proposed update is valid </a:t>
            </a:r>
          </a:p>
          <a:p>
            <a:pPr lvl="1"/>
            <a:r>
              <a:rPr lang="en-US" smtClean="0"/>
              <a:t>E.g. predicate of employee table</a:t>
            </a:r>
          </a:p>
          <a:p>
            <a:pPr lvl="2"/>
            <a:r>
              <a:rPr lang="en-US" smtClean="0"/>
              <a:t>Each employee has a uniquie emp#</a:t>
            </a:r>
          </a:p>
          <a:p>
            <a:pPr lvl="2"/>
            <a:r>
              <a:rPr lang="en-US" smtClean="0"/>
              <a:t>Works in a department and has a specific salary</a:t>
            </a:r>
          </a:p>
          <a:p>
            <a:pPr lvl="2"/>
            <a:r>
              <a:rPr lang="en-US" smtClean="0"/>
              <a:t>If department# is D1, then salary &lt; 44k</a:t>
            </a:r>
          </a:p>
          <a:p>
            <a:pPr lvl="1"/>
            <a:endParaRPr lang="en-US" smtClean="0"/>
          </a:p>
          <a:p>
            <a:pPr lvl="1"/>
            <a:r>
              <a:rPr lang="en-US" smtClean="0"/>
              <a:t>Inserting tuple</a:t>
            </a:r>
          </a:p>
          <a:p>
            <a:pPr lvl="2"/>
            <a:r>
              <a:rPr lang="en-US" b="1" smtClean="0"/>
              <a:t>EMP# = ‘E1’ ENAME=‘Lopez’ DEPT#=‘D1’ SAL=25K </a:t>
            </a:r>
          </a:p>
          <a:p>
            <a:pPr lvl="2"/>
            <a:r>
              <a:rPr lang="en-US" b="1" smtClean="0"/>
              <a:t>EMP# = ‘E1’ ENAME=‘Lopez’ DEPT#=‘D1’ SAL=45K </a:t>
            </a:r>
          </a:p>
          <a:p>
            <a:pPr lvl="2"/>
            <a:endParaRPr lang="en-US" smtClean="0"/>
          </a:p>
          <a:p>
            <a:pPr lvl="1"/>
            <a:r>
              <a:rPr lang="en-US" smtClean="0"/>
              <a:t>Case 1 does not violate the predicates</a:t>
            </a:r>
          </a:p>
          <a:p>
            <a:pPr lvl="1"/>
            <a:r>
              <a:rPr lang="en-US" smtClean="0"/>
              <a:t>Case 2 violates the predicates because EMP in D1 must have salary &lt; 44K</a:t>
            </a:r>
          </a:p>
        </p:txBody>
      </p:sp>
    </p:spTree>
    <p:extLst>
      <p:ext uri="{BB962C8B-B14F-4D97-AF65-F5344CB8AC3E}">
        <p14:creationId xmlns:p14="http://schemas.microsoft.com/office/powerpoint/2010/main" xmlns="" val="3197868409"/>
      </p:ext>
    </p:extLst>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Updating Restriction</a:t>
            </a:r>
            <a:endParaRPr lang="en-US"/>
          </a:p>
        </p:txBody>
      </p:sp>
      <p:sp>
        <p:nvSpPr>
          <p:cNvPr id="3" name="Content Placeholder 2"/>
          <p:cNvSpPr>
            <a:spLocks noGrp="1"/>
          </p:cNvSpPr>
          <p:nvPr>
            <p:ph idx="1"/>
          </p:nvPr>
        </p:nvSpPr>
        <p:spPr/>
        <p:txBody>
          <a:bodyPr/>
          <a:lstStyle/>
          <a:p>
            <a:r>
              <a:rPr lang="en-US" smtClean="0"/>
              <a:t>Restriction is always updatable where updates are simply mapped directly into updates on the underlying relation.</a:t>
            </a:r>
          </a:p>
          <a:p>
            <a:endParaRPr lang="en-US" smtClean="0"/>
          </a:p>
          <a:p>
            <a:r>
              <a:rPr lang="en-US" smtClean="0"/>
              <a:t>Restriction operation results in a table predicate (PA) AND (condition)</a:t>
            </a:r>
          </a:p>
          <a:p>
            <a:endParaRPr lang="en-US" smtClean="0"/>
          </a:p>
          <a:p>
            <a:r>
              <a:rPr lang="en-US" smtClean="0"/>
              <a:t>Updatability criteria:</a:t>
            </a:r>
          </a:p>
          <a:p>
            <a:pPr lvl="1"/>
            <a:r>
              <a:rPr lang="en-US" smtClean="0"/>
              <a:t>INSERT: The candidate row must satisfy both PA and condition.</a:t>
            </a:r>
          </a:p>
          <a:p>
            <a:pPr lvl="1"/>
            <a:r>
              <a:rPr lang="en-US" smtClean="0"/>
              <a:t>DELETE: The row to be deleted is deleted from A.</a:t>
            </a:r>
          </a:p>
          <a:p>
            <a:pPr lvl="1"/>
            <a:r>
              <a:rPr lang="en-US" smtClean="0"/>
              <a:t>UPDATE: The row to be updated must be such that the updated row satisfies both PA and condition.  </a:t>
            </a:r>
          </a:p>
          <a:p>
            <a:pPr lvl="1"/>
            <a:endParaRPr lang="en-US"/>
          </a:p>
        </p:txBody>
      </p:sp>
    </p:spTree>
    <p:extLst>
      <p:ext uri="{BB962C8B-B14F-4D97-AF65-F5344CB8AC3E}">
        <p14:creationId xmlns:p14="http://schemas.microsoft.com/office/powerpoint/2010/main" xmlns="" val="3666473403"/>
      </p:ext>
    </p:extLst>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Updating Projection</a:t>
            </a:r>
            <a:endParaRPr lang="en-US"/>
          </a:p>
        </p:txBody>
      </p:sp>
      <p:sp>
        <p:nvSpPr>
          <p:cNvPr id="3" name="Content Placeholder 2"/>
          <p:cNvSpPr>
            <a:spLocks noGrp="1"/>
          </p:cNvSpPr>
          <p:nvPr>
            <p:ph idx="1"/>
          </p:nvPr>
        </p:nvSpPr>
        <p:spPr/>
        <p:txBody>
          <a:bodyPr>
            <a:normAutofit/>
          </a:bodyPr>
          <a:lstStyle/>
          <a:p>
            <a:r>
              <a:rPr lang="en-US" smtClean="0"/>
              <a:t>A </a:t>
            </a:r>
            <a:r>
              <a:rPr lang="en-US"/>
              <a:t>projection is updatable if and only if it preserves the primary key of the underlying </a:t>
            </a:r>
            <a:r>
              <a:rPr lang="en-US" smtClean="0"/>
              <a:t>relation so system can determine </a:t>
            </a:r>
            <a:r>
              <a:rPr lang="en-US"/>
              <a:t>the precise tuple to be </a:t>
            </a:r>
            <a:r>
              <a:rPr lang="en-US" smtClean="0"/>
              <a:t>updated</a:t>
            </a:r>
          </a:p>
          <a:p>
            <a:endParaRPr lang="en-US" smtClean="0"/>
          </a:p>
          <a:p>
            <a:r>
              <a:rPr lang="en-US" smtClean="0"/>
              <a:t>Updatability criteria: </a:t>
            </a:r>
          </a:p>
          <a:p>
            <a:pPr lvl="1"/>
            <a:r>
              <a:rPr lang="en-US" b="1"/>
              <a:t>INSERT: </a:t>
            </a:r>
            <a:r>
              <a:rPr lang="en-US"/>
              <a:t>Let the candidate row be &lt;x&gt; and y the default value (i.e. NULL; note that it is an error if Y has defaults not allowed). If the row &lt;x,y&gt; satisfies PA then it is inserted into A.</a:t>
            </a:r>
          </a:p>
          <a:p>
            <a:pPr lvl="1"/>
            <a:r>
              <a:rPr lang="en-US" b="1"/>
              <a:t>DELETE: </a:t>
            </a:r>
            <a:r>
              <a:rPr lang="en-US"/>
              <a:t>All rows of A with the same X-value as the row to be deleted from A[X] are deleted from A.</a:t>
            </a:r>
          </a:p>
          <a:p>
            <a:pPr lvl="1"/>
            <a:r>
              <a:rPr lang="en-US" b="1"/>
              <a:t>UPDATE: </a:t>
            </a:r>
            <a:r>
              <a:rPr lang="en-US"/>
              <a:t>Let the row to be updated be &lt;</a:t>
            </a:r>
            <a:r>
              <a:rPr lang="en-US" i="1"/>
              <a:t>x</a:t>
            </a:r>
            <a:r>
              <a:rPr lang="en-US"/>
              <a:t>&gt; and the updated version be &lt;</a:t>
            </a:r>
            <a:r>
              <a:rPr lang="en-US" i="1"/>
              <a:t>x’</a:t>
            </a:r>
            <a:r>
              <a:rPr lang="en-US"/>
              <a:t>&gt;. Let </a:t>
            </a:r>
            <a:r>
              <a:rPr lang="en-US" i="1"/>
              <a:t>a</a:t>
            </a:r>
            <a:r>
              <a:rPr lang="en-US"/>
              <a:t> be a row of A with the same X-value </a:t>
            </a:r>
            <a:r>
              <a:rPr lang="en-US" i="1"/>
              <a:t>x</a:t>
            </a:r>
            <a:r>
              <a:rPr lang="en-US"/>
              <a:t>, and let the value of Y in row </a:t>
            </a:r>
            <a:r>
              <a:rPr lang="en-US" i="1"/>
              <a:t>a</a:t>
            </a:r>
            <a:r>
              <a:rPr lang="en-US"/>
              <a:t> be </a:t>
            </a:r>
            <a:r>
              <a:rPr lang="en-US" i="1"/>
              <a:t>y</a:t>
            </a:r>
            <a:r>
              <a:rPr lang="en-US"/>
              <a:t>.  All such rows </a:t>
            </a:r>
            <a:r>
              <a:rPr lang="en-US" i="1"/>
              <a:t>a</a:t>
            </a:r>
            <a:r>
              <a:rPr lang="en-US"/>
              <a:t> are updated to &lt;</a:t>
            </a:r>
            <a:r>
              <a:rPr lang="en-US" i="1"/>
              <a:t>x’,y</a:t>
            </a:r>
            <a:r>
              <a:rPr lang="en-US"/>
              <a:t>&gt; if they satisfy PA.</a:t>
            </a:r>
          </a:p>
          <a:p>
            <a:pPr lvl="1"/>
            <a:endParaRPr lang="en-US" smtClean="0"/>
          </a:p>
        </p:txBody>
      </p:sp>
    </p:spTree>
    <p:extLst>
      <p:ext uri="{BB962C8B-B14F-4D97-AF65-F5344CB8AC3E}">
        <p14:creationId xmlns:p14="http://schemas.microsoft.com/office/powerpoint/2010/main" xmlns="" val="4236734289"/>
      </p:ext>
    </p:extLst>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Updating Joins (PK-PK)</a:t>
            </a:r>
            <a:endParaRPr lang="en-US"/>
          </a:p>
        </p:txBody>
      </p:sp>
      <p:sp>
        <p:nvSpPr>
          <p:cNvPr id="3" name="Content Placeholder 2"/>
          <p:cNvSpPr>
            <a:spLocks noGrp="1"/>
          </p:cNvSpPr>
          <p:nvPr>
            <p:ph idx="1"/>
          </p:nvPr>
        </p:nvSpPr>
        <p:spPr/>
        <p:txBody>
          <a:bodyPr/>
          <a:lstStyle/>
          <a:p>
            <a:r>
              <a:rPr lang="en-US"/>
              <a:t>Updates on a (PK,PK)-join map to corresponding updates to both of the participant relations</a:t>
            </a:r>
            <a:r>
              <a:rPr lang="en-US" smtClean="0"/>
              <a:t>.</a:t>
            </a:r>
          </a:p>
          <a:p>
            <a:endParaRPr lang="en-US"/>
          </a:p>
          <a:p>
            <a:r>
              <a:rPr lang="en-US" smtClean="0"/>
              <a:t>Let J be the join of A &amp; B</a:t>
            </a:r>
          </a:p>
          <a:p>
            <a:pPr marL="0" indent="0">
              <a:buNone/>
            </a:pPr>
            <a:endParaRPr lang="en-US" smtClean="0"/>
          </a:p>
          <a:p>
            <a:r>
              <a:rPr lang="en-US" smtClean="0"/>
              <a:t>Updatability criteria: </a:t>
            </a:r>
          </a:p>
          <a:p>
            <a:pPr lvl="1"/>
            <a:r>
              <a:rPr lang="en-US" b="1"/>
              <a:t>INSERT:</a:t>
            </a:r>
            <a:r>
              <a:rPr lang="en-US"/>
              <a:t> The new row </a:t>
            </a:r>
            <a:r>
              <a:rPr lang="en-US" i="1"/>
              <a:t>j</a:t>
            </a:r>
            <a:r>
              <a:rPr lang="en-US"/>
              <a:t> must satisfy PJ. If the A-part of j does not appear in A, it is inserted into A. If the B-part of </a:t>
            </a:r>
            <a:r>
              <a:rPr lang="en-US" i="1"/>
              <a:t>j</a:t>
            </a:r>
            <a:r>
              <a:rPr lang="en-US"/>
              <a:t> does not appear in B, it is inserted into B.</a:t>
            </a:r>
            <a:endParaRPr lang="en-US" sz="1200"/>
          </a:p>
          <a:p>
            <a:pPr lvl="1"/>
            <a:r>
              <a:rPr lang="en-US" b="1"/>
              <a:t>DELETE:</a:t>
            </a:r>
            <a:r>
              <a:rPr lang="en-US"/>
              <a:t> The A-part of the row to be deleted is deleted from A and the B-part is deleted from B.</a:t>
            </a:r>
            <a:endParaRPr lang="en-US" sz="1200"/>
          </a:p>
          <a:p>
            <a:pPr lvl="1"/>
            <a:r>
              <a:rPr lang="en-US" b="1"/>
              <a:t>UPDATE: </a:t>
            </a:r>
            <a:r>
              <a:rPr lang="en-US"/>
              <a:t>The update to a row in J must satisfy PJ. </a:t>
            </a:r>
            <a:endParaRPr lang="en-US" sz="1200"/>
          </a:p>
          <a:p>
            <a:pPr lvl="1"/>
            <a:endParaRPr lang="en-US"/>
          </a:p>
        </p:txBody>
      </p:sp>
    </p:spTree>
    <p:extLst>
      <p:ext uri="{BB962C8B-B14F-4D97-AF65-F5344CB8AC3E}">
        <p14:creationId xmlns:p14="http://schemas.microsoft.com/office/powerpoint/2010/main" xmlns="" val="2295952163"/>
      </p:ext>
    </p:extLst>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Implemented Features</a:t>
            </a:r>
            <a:endParaRPr lang="en-US" dirty="0"/>
          </a:p>
        </p:txBody>
      </p:sp>
      <p:sp>
        <p:nvSpPr>
          <p:cNvPr id="3" name="Content Placeholder 2"/>
          <p:cNvSpPr>
            <a:spLocks noGrp="1"/>
          </p:cNvSpPr>
          <p:nvPr>
            <p:ph idx="1"/>
          </p:nvPr>
        </p:nvSpPr>
        <p:spPr/>
        <p:txBody>
          <a:bodyPr/>
          <a:lstStyle/>
          <a:p>
            <a:r>
              <a:rPr lang="en-US" smtClean="0"/>
              <a:t>Define views:</a:t>
            </a:r>
          </a:p>
          <a:p>
            <a:pPr lvl="1"/>
            <a:r>
              <a:rPr lang="en-US" smtClean="0"/>
              <a:t>Projection</a:t>
            </a:r>
          </a:p>
          <a:p>
            <a:pPr lvl="1"/>
            <a:r>
              <a:rPr lang="en-US" smtClean="0"/>
              <a:t>Restriction</a:t>
            </a:r>
          </a:p>
          <a:p>
            <a:pPr lvl="1"/>
            <a:r>
              <a:rPr lang="en-US" smtClean="0"/>
              <a:t>PK,PK Inner Joins</a:t>
            </a:r>
          </a:p>
          <a:p>
            <a:r>
              <a:rPr lang="en-US" smtClean="0"/>
              <a:t>Drop views</a:t>
            </a:r>
          </a:p>
          <a:p>
            <a:r>
              <a:rPr lang="en-US" smtClean="0"/>
              <a:t>Query views using SELECT</a:t>
            </a:r>
          </a:p>
          <a:p>
            <a:r>
              <a:rPr lang="en-US" smtClean="0"/>
              <a:t>Update views</a:t>
            </a:r>
          </a:p>
          <a:p>
            <a:pPr lvl="1"/>
            <a:r>
              <a:rPr lang="en-US" smtClean="0"/>
              <a:t>INSERT</a:t>
            </a:r>
          </a:p>
          <a:p>
            <a:pPr lvl="1"/>
            <a:r>
              <a:rPr lang="en-US" smtClean="0"/>
              <a:t>UPDATE</a:t>
            </a:r>
          </a:p>
          <a:p>
            <a:pPr lvl="1"/>
            <a:r>
              <a:rPr lang="en-US" smtClean="0"/>
              <a:t>DELETE</a:t>
            </a:r>
          </a:p>
        </p:txBody>
      </p:sp>
    </p:spTree>
    <p:extLst>
      <p:ext uri="{BB962C8B-B14F-4D97-AF65-F5344CB8AC3E}">
        <p14:creationId xmlns:p14="http://schemas.microsoft.com/office/powerpoint/2010/main" xmlns="" val="660147644"/>
      </p:ext>
    </p:extLst>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3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3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300"/>
                                        <p:tgtEl>
                                          <p:spTgt spid="3">
                                            <p:txEl>
                                              <p:pRg st="3" end="3"/>
                                            </p:txEl>
                                          </p:spTgt>
                                        </p:tgtEl>
                                      </p:cBhvr>
                                    </p:animEffect>
                                  </p:childTnLst>
                                </p:cTn>
                              </p:par>
                            </p:childTnLst>
                          </p:cTn>
                        </p:par>
                        <p:par>
                          <p:cTn id="17" fill="hold">
                            <p:stCondLst>
                              <p:cond delay="300"/>
                            </p:stCondLst>
                            <p:childTnLst>
                              <p:par>
                                <p:cTn id="18" presetID="10"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300"/>
                                        <p:tgtEl>
                                          <p:spTgt spid="3">
                                            <p:txEl>
                                              <p:pRg st="4" end="4"/>
                                            </p:txEl>
                                          </p:spTgt>
                                        </p:tgtEl>
                                      </p:cBhvr>
                                    </p:animEffect>
                                  </p:childTnLst>
                                </p:cTn>
                              </p:par>
                            </p:childTnLst>
                          </p:cTn>
                        </p:par>
                        <p:par>
                          <p:cTn id="21" fill="hold">
                            <p:stCondLst>
                              <p:cond delay="600"/>
                            </p:stCondLst>
                            <p:childTnLst>
                              <p:par>
                                <p:cTn id="22" presetID="10" presetClass="entr" presetSubtype="0"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300"/>
                                        <p:tgtEl>
                                          <p:spTgt spid="3">
                                            <p:txEl>
                                              <p:pRg st="5" end="5"/>
                                            </p:txEl>
                                          </p:spTgt>
                                        </p:tgtEl>
                                      </p:cBhvr>
                                    </p:animEffect>
                                  </p:childTnLst>
                                </p:cTn>
                              </p:par>
                            </p:childTnLst>
                          </p:cTn>
                        </p:par>
                        <p:par>
                          <p:cTn id="25" fill="hold">
                            <p:stCondLst>
                              <p:cond delay="9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3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3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300"/>
                                        <p:tgtEl>
                                          <p:spTgt spid="3">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3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0100"/>
          </a:xfrm>
        </p:spPr>
        <p:txBody>
          <a:bodyPr/>
          <a:lstStyle/>
          <a:p>
            <a:r>
              <a:rPr lang="en-US" smtClean="0"/>
              <a:t>Architecture</a:t>
            </a:r>
            <a:endParaRPr lang="en-US" dirty="0"/>
          </a:p>
        </p:txBody>
      </p:sp>
      <p:grpSp>
        <p:nvGrpSpPr>
          <p:cNvPr id="69" name="Group 68"/>
          <p:cNvGrpSpPr/>
          <p:nvPr/>
        </p:nvGrpSpPr>
        <p:grpSpPr>
          <a:xfrm>
            <a:off x="1376498" y="1864060"/>
            <a:ext cx="6286500" cy="4830137"/>
            <a:chOff x="1376498" y="1864060"/>
            <a:chExt cx="6286500" cy="4830137"/>
          </a:xfrm>
        </p:grpSpPr>
        <p:sp>
          <p:nvSpPr>
            <p:cNvPr id="44" name="Rounded Rectangle 43"/>
            <p:cNvSpPr/>
            <p:nvPr/>
          </p:nvSpPr>
          <p:spPr>
            <a:xfrm>
              <a:off x="1376498" y="2003760"/>
              <a:ext cx="914400" cy="4572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mtClean="0"/>
                <a:t>CLI</a:t>
              </a:r>
            </a:p>
          </p:txBody>
        </p:sp>
        <p:sp>
          <p:nvSpPr>
            <p:cNvPr id="45" name="Can 44"/>
            <p:cNvSpPr/>
            <p:nvPr/>
          </p:nvSpPr>
          <p:spPr>
            <a:xfrm>
              <a:off x="5224598" y="5605299"/>
              <a:ext cx="990600" cy="1088898"/>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mtClean="0"/>
                <a:t>SQLite DB</a:t>
              </a:r>
              <a:endParaRPr lang="en-US"/>
            </a:p>
          </p:txBody>
        </p:sp>
        <p:sp>
          <p:nvSpPr>
            <p:cNvPr id="46" name="Rounded Rectangle 45"/>
            <p:cNvSpPr/>
            <p:nvPr/>
          </p:nvSpPr>
          <p:spPr>
            <a:xfrm>
              <a:off x="3395798" y="1870410"/>
              <a:ext cx="1676400" cy="723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Update View Controller</a:t>
              </a:r>
              <a:endParaRPr lang="en-US"/>
            </a:p>
          </p:txBody>
        </p:sp>
        <p:sp>
          <p:nvSpPr>
            <p:cNvPr id="47" name="Rounded Rectangle 46"/>
            <p:cNvSpPr/>
            <p:nvPr/>
          </p:nvSpPr>
          <p:spPr>
            <a:xfrm>
              <a:off x="6367598" y="1870410"/>
              <a:ext cx="1295400" cy="7239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t>P</a:t>
              </a:r>
              <a:r>
                <a:rPr lang="en-US" smtClean="0"/>
                <a:t>arser</a:t>
              </a:r>
              <a:endParaRPr lang="en-US"/>
            </a:p>
          </p:txBody>
        </p:sp>
        <p:sp>
          <p:nvSpPr>
            <p:cNvPr id="48" name="Rounded Rectangle 47"/>
            <p:cNvSpPr/>
            <p:nvPr/>
          </p:nvSpPr>
          <p:spPr>
            <a:xfrm>
              <a:off x="5072198" y="3165810"/>
              <a:ext cx="1295400" cy="7239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mtClean="0"/>
                <a:t>Query Processor</a:t>
              </a:r>
              <a:endParaRPr lang="en-US"/>
            </a:p>
          </p:txBody>
        </p:sp>
        <p:sp>
          <p:nvSpPr>
            <p:cNvPr id="49" name="Rounded Rectangle 48"/>
            <p:cNvSpPr/>
            <p:nvPr/>
          </p:nvSpPr>
          <p:spPr>
            <a:xfrm>
              <a:off x="4138748" y="4880310"/>
              <a:ext cx="3162300" cy="4191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mtClean="0"/>
                <a:t>DB Connector</a:t>
              </a:r>
              <a:endParaRPr lang="en-US"/>
            </a:p>
          </p:txBody>
        </p:sp>
        <p:cxnSp>
          <p:nvCxnSpPr>
            <p:cNvPr id="50" name="Curved Connector 49"/>
            <p:cNvCxnSpPr>
              <a:stCxn id="46" idx="0"/>
              <a:endCxn id="47" idx="0"/>
            </p:cNvCxnSpPr>
            <p:nvPr/>
          </p:nvCxnSpPr>
          <p:spPr>
            <a:xfrm rot="5400000" flipH="1" flipV="1">
              <a:off x="5624648" y="479760"/>
              <a:ext cx="12700" cy="2781300"/>
            </a:xfrm>
            <a:prstGeom prst="curvedConnector3">
              <a:avLst>
                <a:gd name="adj1" fmla="val 4988575"/>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51" name="Curved Connector 50"/>
            <p:cNvCxnSpPr>
              <a:stCxn id="46" idx="2"/>
              <a:endCxn id="48" idx="1"/>
            </p:cNvCxnSpPr>
            <p:nvPr/>
          </p:nvCxnSpPr>
          <p:spPr>
            <a:xfrm rot="16200000" flipH="1">
              <a:off x="4186373" y="2641935"/>
              <a:ext cx="933450" cy="838200"/>
            </a:xfrm>
            <a:prstGeom prst="curvedConnector2">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48" idx="2"/>
              <a:endCxn id="49" idx="0"/>
            </p:cNvCxnSpPr>
            <p:nvPr/>
          </p:nvCxnSpPr>
          <p:spPr>
            <a:xfrm>
              <a:off x="5719898" y="3889710"/>
              <a:ext cx="0" cy="990600"/>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49" idx="2"/>
              <a:endCxn id="45" idx="1"/>
            </p:cNvCxnSpPr>
            <p:nvPr/>
          </p:nvCxnSpPr>
          <p:spPr>
            <a:xfrm>
              <a:off x="5719898" y="5299410"/>
              <a:ext cx="0" cy="305889"/>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47" idx="1"/>
              <a:endCxn id="46" idx="3"/>
            </p:cNvCxnSpPr>
            <p:nvPr/>
          </p:nvCxnSpPr>
          <p:spPr>
            <a:xfrm flipH="1">
              <a:off x="5072198" y="2232360"/>
              <a:ext cx="1295400" cy="0"/>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44" idx="3"/>
              <a:endCxn id="46" idx="1"/>
            </p:cNvCxnSpPr>
            <p:nvPr/>
          </p:nvCxnSpPr>
          <p:spPr>
            <a:xfrm>
              <a:off x="2290898" y="2232360"/>
              <a:ext cx="1104900" cy="0"/>
            </a:xfrm>
            <a:prstGeom prst="straightConnector1">
              <a:avLst/>
            </a:prstGeom>
            <a:ln w="12700">
              <a:tailEnd type="stealth" w="lg" len="lg"/>
            </a:ln>
          </p:spPr>
          <p:style>
            <a:lnRef idx="1">
              <a:schemeClr val="dk1"/>
            </a:lnRef>
            <a:fillRef idx="0">
              <a:schemeClr val="dk1"/>
            </a:fillRef>
            <a:effectRef idx="0">
              <a:schemeClr val="dk1"/>
            </a:effectRef>
            <a:fontRef idx="minor">
              <a:schemeClr val="tx1"/>
            </a:fontRef>
          </p:style>
        </p:cxnSp>
        <p:cxnSp>
          <p:nvCxnSpPr>
            <p:cNvPr id="60" name="Curved Connector 59"/>
            <p:cNvCxnSpPr>
              <a:stCxn id="46" idx="2"/>
              <a:endCxn id="44" idx="2"/>
            </p:cNvCxnSpPr>
            <p:nvPr/>
          </p:nvCxnSpPr>
          <p:spPr>
            <a:xfrm rot="5400000" flipH="1">
              <a:off x="2967173" y="1327485"/>
              <a:ext cx="133350" cy="2400300"/>
            </a:xfrm>
            <a:prstGeom prst="curvedConnector3">
              <a:avLst>
                <a:gd name="adj1" fmla="val -249797"/>
              </a:avLst>
            </a:prstGeom>
            <a:ln w="12700">
              <a:prstDash val="dash"/>
              <a:tailEnd type="stealth" w="lg" len="lg"/>
            </a:ln>
          </p:spPr>
          <p:style>
            <a:lnRef idx="1">
              <a:schemeClr val="dk1"/>
            </a:lnRef>
            <a:fillRef idx="0">
              <a:schemeClr val="dk1"/>
            </a:fillRef>
            <a:effectRef idx="0">
              <a:schemeClr val="dk1"/>
            </a:effectRef>
            <a:fontRef idx="minor">
              <a:schemeClr val="tx1"/>
            </a:fontRef>
          </p:style>
        </p:cxnSp>
      </p:grpSp>
      <p:sp>
        <p:nvSpPr>
          <p:cNvPr id="61" name="Oval 60"/>
          <p:cNvSpPr/>
          <p:nvPr/>
        </p:nvSpPr>
        <p:spPr>
          <a:xfrm>
            <a:off x="2774224" y="1858436"/>
            <a:ext cx="312965" cy="31296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smtClean="0"/>
              <a:t>1</a:t>
            </a:r>
            <a:endParaRPr lang="en-US" sz="1200"/>
          </a:p>
        </p:txBody>
      </p:sp>
      <p:sp>
        <p:nvSpPr>
          <p:cNvPr id="62" name="Oval 61"/>
          <p:cNvSpPr/>
          <p:nvPr/>
        </p:nvSpPr>
        <p:spPr>
          <a:xfrm>
            <a:off x="4407352" y="1078202"/>
            <a:ext cx="312965" cy="31296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smtClean="0"/>
              <a:t>2</a:t>
            </a:r>
            <a:endParaRPr lang="en-US" sz="1200"/>
          </a:p>
        </p:txBody>
      </p:sp>
      <p:sp>
        <p:nvSpPr>
          <p:cNvPr id="63" name="Oval 62"/>
          <p:cNvSpPr/>
          <p:nvPr/>
        </p:nvSpPr>
        <p:spPr>
          <a:xfrm>
            <a:off x="5830178" y="1804705"/>
            <a:ext cx="312965" cy="31296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smtClean="0"/>
              <a:t>3</a:t>
            </a:r>
            <a:endParaRPr lang="en-US" sz="1200"/>
          </a:p>
        </p:txBody>
      </p:sp>
      <p:sp>
        <p:nvSpPr>
          <p:cNvPr id="64" name="Oval 63"/>
          <p:cNvSpPr/>
          <p:nvPr/>
        </p:nvSpPr>
        <p:spPr>
          <a:xfrm>
            <a:off x="4094387" y="3127165"/>
            <a:ext cx="312965" cy="31296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smtClean="0"/>
              <a:t>4</a:t>
            </a:r>
            <a:endParaRPr lang="en-US" sz="1200"/>
          </a:p>
        </p:txBody>
      </p:sp>
      <p:sp>
        <p:nvSpPr>
          <p:cNvPr id="65" name="Oval 64"/>
          <p:cNvSpPr/>
          <p:nvPr/>
        </p:nvSpPr>
        <p:spPr>
          <a:xfrm>
            <a:off x="5785481" y="4228527"/>
            <a:ext cx="312965" cy="31296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smtClean="0"/>
              <a:t>5</a:t>
            </a:r>
            <a:endParaRPr lang="en-US" sz="1200"/>
          </a:p>
        </p:txBody>
      </p:sp>
      <p:sp>
        <p:nvSpPr>
          <p:cNvPr id="66" name="Oval 65"/>
          <p:cNvSpPr/>
          <p:nvPr/>
        </p:nvSpPr>
        <p:spPr>
          <a:xfrm>
            <a:off x="2367098" y="2925236"/>
            <a:ext cx="312965" cy="31296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smtClean="0"/>
              <a:t>6</a:t>
            </a:r>
            <a:endParaRPr lang="en-US" sz="1200"/>
          </a:p>
        </p:txBody>
      </p:sp>
      <p:sp>
        <p:nvSpPr>
          <p:cNvPr id="58" name="Folded Corner 57"/>
          <p:cNvSpPr/>
          <p:nvPr/>
        </p:nvSpPr>
        <p:spPr>
          <a:xfrm>
            <a:off x="2377983" y="2048936"/>
            <a:ext cx="304800" cy="38100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smtClean="0"/>
              <a:t>……</a:t>
            </a:r>
            <a:endParaRPr lang="en-US" sz="1000"/>
          </a:p>
        </p:txBody>
      </p:sp>
      <p:grpSp>
        <p:nvGrpSpPr>
          <p:cNvPr id="59" name="Group 58"/>
          <p:cNvGrpSpPr/>
          <p:nvPr/>
        </p:nvGrpSpPr>
        <p:grpSpPr>
          <a:xfrm>
            <a:off x="4131245" y="2512230"/>
            <a:ext cx="335824" cy="423454"/>
            <a:chOff x="1466850" y="3276600"/>
            <a:chExt cx="335824" cy="423454"/>
          </a:xfrm>
        </p:grpSpPr>
        <p:sp>
          <p:nvSpPr>
            <p:cNvPr id="67" name="Folded Corner 66"/>
            <p:cNvSpPr/>
            <p:nvPr/>
          </p:nvSpPr>
          <p:spPr>
            <a:xfrm>
              <a:off x="1466850" y="3276600"/>
              <a:ext cx="304800" cy="381000"/>
            </a:xfrm>
            <a:prstGeom prst="foldedCorner">
              <a:avLst/>
            </a:prstGeom>
            <a:gradFill flip="none" rotWithShape="1">
              <a:gsLst>
                <a:gs pos="0">
                  <a:srgbClr val="03D4A8"/>
                </a:gs>
                <a:gs pos="25000">
                  <a:srgbClr val="21D6E0"/>
                </a:gs>
                <a:gs pos="75000">
                  <a:srgbClr val="0087E6"/>
                </a:gs>
                <a:gs pos="100000">
                  <a:srgbClr val="005CBF"/>
                </a:gs>
              </a:gsLst>
              <a:path path="rect">
                <a:fillToRect l="100000" t="100000"/>
              </a:path>
              <a:tileRect r="-100000" b="-100000"/>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8" name="Folded Corner 67"/>
            <p:cNvSpPr/>
            <p:nvPr/>
          </p:nvSpPr>
          <p:spPr>
            <a:xfrm>
              <a:off x="1497874" y="3319054"/>
              <a:ext cx="304800" cy="381000"/>
            </a:xfrm>
            <a:prstGeom prst="foldedCorner">
              <a:avLst/>
            </a:prstGeom>
            <a:gradFill flip="none" rotWithShape="1">
              <a:gsLst>
                <a:gs pos="0">
                  <a:srgbClr val="03D4A8"/>
                </a:gs>
                <a:gs pos="25000">
                  <a:srgbClr val="21D6E0"/>
                </a:gs>
                <a:gs pos="75000">
                  <a:srgbClr val="0087E6"/>
                </a:gs>
                <a:gs pos="100000">
                  <a:srgbClr val="005CBF"/>
                </a:gs>
              </a:gsLst>
              <a:path path="rect">
                <a:fillToRect l="100000" t="100000"/>
              </a:path>
              <a:tileRect r="-100000" b="-100000"/>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54" name="Folded Corner 53"/>
          <p:cNvSpPr/>
          <p:nvPr/>
        </p:nvSpPr>
        <p:spPr>
          <a:xfrm>
            <a:off x="4240348" y="1495760"/>
            <a:ext cx="304800" cy="38100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smtClean="0"/>
              <a:t>……</a:t>
            </a:r>
            <a:endParaRPr lang="en-US" sz="1000"/>
          </a:p>
        </p:txBody>
      </p:sp>
      <p:sp>
        <p:nvSpPr>
          <p:cNvPr id="56" name="Folded Corner 55"/>
          <p:cNvSpPr/>
          <p:nvPr/>
        </p:nvSpPr>
        <p:spPr>
          <a:xfrm>
            <a:off x="6260014" y="2048936"/>
            <a:ext cx="304800" cy="381000"/>
          </a:xfrm>
          <a:prstGeom prst="foldedCorner">
            <a:avLst/>
          </a:prstGeom>
          <a:gradFill flip="none" rotWithShape="1">
            <a:gsLst>
              <a:gs pos="0">
                <a:srgbClr val="03D4A8"/>
              </a:gs>
              <a:gs pos="25000">
                <a:srgbClr val="21D6E0"/>
              </a:gs>
              <a:gs pos="75000">
                <a:srgbClr val="0087E6"/>
              </a:gs>
              <a:gs pos="100000">
                <a:srgbClr val="005CBF"/>
              </a:gs>
            </a:gsLst>
            <a:path path="rect">
              <a:fillToRect l="100000" t="100000"/>
            </a:path>
            <a:tileRect r="-100000" b="-100000"/>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74" name="Group 73"/>
          <p:cNvGrpSpPr/>
          <p:nvPr/>
        </p:nvGrpSpPr>
        <p:grpSpPr>
          <a:xfrm>
            <a:off x="5538598" y="3756978"/>
            <a:ext cx="335824" cy="423454"/>
            <a:chOff x="1466850" y="3276600"/>
            <a:chExt cx="335824" cy="423454"/>
          </a:xfrm>
        </p:grpSpPr>
        <p:sp>
          <p:nvSpPr>
            <p:cNvPr id="75" name="Folded Corner 74"/>
            <p:cNvSpPr/>
            <p:nvPr/>
          </p:nvSpPr>
          <p:spPr>
            <a:xfrm>
              <a:off x="1466850" y="3276600"/>
              <a:ext cx="304800" cy="381000"/>
            </a:xfrm>
            <a:prstGeom prst="foldedCorner">
              <a:avLst/>
            </a:prstGeom>
            <a:gradFill flip="none" rotWithShape="1">
              <a:gsLst>
                <a:gs pos="0">
                  <a:srgbClr val="03D4A8"/>
                </a:gs>
                <a:gs pos="25000">
                  <a:srgbClr val="21D6E0"/>
                </a:gs>
                <a:gs pos="75000">
                  <a:srgbClr val="0087E6"/>
                </a:gs>
                <a:gs pos="100000">
                  <a:srgbClr val="005CBF"/>
                </a:gs>
              </a:gsLst>
              <a:path path="rect">
                <a:fillToRect l="100000" t="100000"/>
              </a:path>
              <a:tileRect r="-100000" b="-100000"/>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6" name="Folded Corner 75"/>
            <p:cNvSpPr/>
            <p:nvPr/>
          </p:nvSpPr>
          <p:spPr>
            <a:xfrm>
              <a:off x="1497874" y="3319054"/>
              <a:ext cx="304800" cy="381000"/>
            </a:xfrm>
            <a:prstGeom prst="foldedCorner">
              <a:avLst/>
            </a:prstGeom>
            <a:gradFill flip="none" rotWithShape="1">
              <a:gsLst>
                <a:gs pos="0">
                  <a:srgbClr val="03D4A8"/>
                </a:gs>
                <a:gs pos="25000">
                  <a:srgbClr val="21D6E0"/>
                </a:gs>
                <a:gs pos="75000">
                  <a:srgbClr val="0087E6"/>
                </a:gs>
                <a:gs pos="100000">
                  <a:srgbClr val="005CBF"/>
                </a:gs>
              </a:gsLst>
              <a:path path="rect">
                <a:fillToRect l="100000" t="100000"/>
              </a:path>
              <a:tileRect r="-100000" b="-100000"/>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xmlns="" val="2099330278"/>
      </p:ext>
    </p:extLst>
  </p:cSld>
  <p:clrMapOvr>
    <a:masterClrMapping/>
  </p:clrMapOvr>
  <mc:AlternateContent xmlns:mc="http://schemas.openxmlformats.org/markup-compatibility/2006">
    <mc:Choice xmlns:p14="http://schemas.microsoft.com/office/powerpoint/2010/main" xmlns="" Requires="p14">
      <p:transition p14:dur="40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500"/>
                                        <p:tgtEl>
                                          <p:spTgt spid="61"/>
                                        </p:tgtEl>
                                      </p:cBhvr>
                                    </p:animEffect>
                                  </p:childTnLst>
                                </p:cTn>
                              </p:par>
                              <p:par>
                                <p:cTn id="15" presetID="10" presetClass="entr" presetSubtype="0" fill="hold" grpId="2"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par>
                          <p:cTn id="18" fill="hold">
                            <p:stCondLst>
                              <p:cond delay="500"/>
                            </p:stCondLst>
                            <p:childTnLst>
                              <p:par>
                                <p:cTn id="19" presetID="63" presetClass="path" presetSubtype="0" accel="50000" decel="50000" fill="hold" grpId="0" nodeType="afterEffect">
                                  <p:stCondLst>
                                    <p:cond delay="0"/>
                                  </p:stCondLst>
                                  <p:childTnLst>
                                    <p:animMotion origin="layout" path="M 3.88889E-6 -3.7037E-7 L 0.18784 -3.7037E-7 " pathEditMode="relative" rAng="0" ptsTypes="AA">
                                      <p:cBhvr>
                                        <p:cTn id="20" dur="2000" fill="hold"/>
                                        <p:tgtEl>
                                          <p:spTgt spid="58"/>
                                        </p:tgtEl>
                                        <p:attrNameLst>
                                          <p:attrName>ppt_x</p:attrName>
                                          <p:attrName>ppt_y</p:attrName>
                                        </p:attrNameLst>
                                      </p:cBhvr>
                                      <p:rCtr x="9392" y="0"/>
                                    </p:animMotion>
                                  </p:childTnLst>
                                </p:cTn>
                              </p:par>
                              <p:par>
                                <p:cTn id="21" presetID="10" presetClass="exit" presetSubtype="0" fill="hold" grpId="1" nodeType="withEffect">
                                  <p:stCondLst>
                                    <p:cond delay="1100"/>
                                  </p:stCondLst>
                                  <p:childTnLst>
                                    <p:animEffect transition="out" filter="fade">
                                      <p:cBhvr>
                                        <p:cTn id="22" dur="500"/>
                                        <p:tgtEl>
                                          <p:spTgt spid="58"/>
                                        </p:tgtEl>
                                      </p:cBhvr>
                                    </p:animEffect>
                                    <p:set>
                                      <p:cBhvr>
                                        <p:cTn id="23" dur="1" fill="hold">
                                          <p:stCondLst>
                                            <p:cond delay="499"/>
                                          </p:stCondLst>
                                        </p:cTn>
                                        <p:tgtEl>
                                          <p:spTgt spid="5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par>
                                <p:cTn id="29" presetID="10" presetClass="entr" presetSubtype="0" fill="hold" grpId="2"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par>
                          <p:cTn id="32" fill="hold">
                            <p:stCondLst>
                              <p:cond delay="500"/>
                            </p:stCondLst>
                            <p:childTnLst>
                              <p:par>
                                <p:cTn id="33" presetID="58" presetClass="path" presetSubtype="0" accel="50000" decel="50000" fill="hold" grpId="0" nodeType="afterEffect">
                                  <p:stCondLst>
                                    <p:cond delay="0"/>
                                  </p:stCondLst>
                                  <p:childTnLst>
                                    <p:animMotion origin="layout" path="M -4.16667E-6 1.11111E-6 L 0.07709 -0.0544 C 0.09323 -0.0669 0.11754 -0.07408 0.14271 -0.07408 C 0.17153 -0.07408 0.19445 -0.0669 0.21059 -0.0544 L 0.2875 1.11111E-6 " pathEditMode="relative" rAng="16200000" ptsTypes="FffFF">
                                      <p:cBhvr>
                                        <p:cTn id="34" dur="2000" fill="hold"/>
                                        <p:tgtEl>
                                          <p:spTgt spid="54"/>
                                        </p:tgtEl>
                                        <p:attrNameLst>
                                          <p:attrName>ppt_x</p:attrName>
                                          <p:attrName>ppt_y</p:attrName>
                                        </p:attrNameLst>
                                      </p:cBhvr>
                                      <p:rCtr x="14375" y="-3704"/>
                                    </p:animMotion>
                                  </p:childTnLst>
                                </p:cTn>
                              </p:par>
                              <p:par>
                                <p:cTn id="35" presetID="10" presetClass="exit" presetSubtype="0" fill="hold" grpId="1" nodeType="withEffect">
                                  <p:stCondLst>
                                    <p:cond delay="1600"/>
                                  </p:stCondLst>
                                  <p:childTnLst>
                                    <p:animEffect transition="out" filter="fade">
                                      <p:cBhvr>
                                        <p:cTn id="36" dur="500"/>
                                        <p:tgtEl>
                                          <p:spTgt spid="54"/>
                                        </p:tgtEl>
                                      </p:cBhvr>
                                    </p:animEffect>
                                    <p:set>
                                      <p:cBhvr>
                                        <p:cTn id="37" dur="1" fill="hold">
                                          <p:stCondLst>
                                            <p:cond delay="499"/>
                                          </p:stCondLst>
                                        </p:cTn>
                                        <p:tgtEl>
                                          <p:spTgt spid="5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par>
                                <p:cTn id="43" presetID="10" presetClass="entr" presetSubtype="0" fill="hold" grpId="1"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childTnLst>
                          </p:cTn>
                        </p:par>
                        <p:par>
                          <p:cTn id="46" fill="hold">
                            <p:stCondLst>
                              <p:cond delay="500"/>
                            </p:stCondLst>
                            <p:childTnLst>
                              <p:par>
                                <p:cTn id="47" presetID="35" presetClass="path" presetSubtype="0" accel="50000" decel="50000" fill="hold" grpId="0" nodeType="afterEffect">
                                  <p:stCondLst>
                                    <p:cond delay="0"/>
                                  </p:stCondLst>
                                  <p:childTnLst>
                                    <p:animMotion origin="layout" path="M 4.72222E-6 -3.7037E-7 L -0.1948 -3.7037E-7 " pathEditMode="relative" rAng="0" ptsTypes="AA">
                                      <p:cBhvr>
                                        <p:cTn id="48" dur="2000" fill="hold"/>
                                        <p:tgtEl>
                                          <p:spTgt spid="56"/>
                                        </p:tgtEl>
                                        <p:attrNameLst>
                                          <p:attrName>ppt_x</p:attrName>
                                          <p:attrName>ppt_y</p:attrName>
                                        </p:attrNameLst>
                                      </p:cBhvr>
                                      <p:rCtr x="-9740" y="0"/>
                                    </p:animMotion>
                                  </p:childTnLst>
                                </p:cTn>
                              </p:par>
                              <p:par>
                                <p:cTn id="49" presetID="10" presetClass="exit" presetSubtype="0" fill="hold" grpId="2" nodeType="withEffect">
                                  <p:stCondLst>
                                    <p:cond delay="1000"/>
                                  </p:stCondLst>
                                  <p:childTnLst>
                                    <p:animEffect transition="out" filter="fade">
                                      <p:cBhvr>
                                        <p:cTn id="50" dur="800"/>
                                        <p:tgtEl>
                                          <p:spTgt spid="56"/>
                                        </p:tgtEl>
                                      </p:cBhvr>
                                    </p:animEffect>
                                    <p:set>
                                      <p:cBhvr>
                                        <p:cTn id="51" dur="1" fill="hold">
                                          <p:stCondLst>
                                            <p:cond delay="799"/>
                                          </p:stCondLst>
                                        </p:cTn>
                                        <p:tgtEl>
                                          <p:spTgt spid="5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fade">
                                      <p:cBhvr>
                                        <p:cTn id="56" dur="500"/>
                                        <p:tgtEl>
                                          <p:spTgt spid="64"/>
                                        </p:tgtEl>
                                      </p:cBhvr>
                                    </p:animEffect>
                                  </p:childTnLst>
                                </p:cTn>
                              </p:par>
                              <p:par>
                                <p:cTn id="57" presetID="10"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childTnLst>
                          </p:cTn>
                        </p:par>
                        <p:par>
                          <p:cTn id="60" fill="hold">
                            <p:stCondLst>
                              <p:cond delay="500"/>
                            </p:stCondLst>
                            <p:childTnLst>
                              <p:par>
                                <p:cTn id="61" presetID="51" presetClass="path" presetSubtype="0" accel="50000" decel="50000" fill="hold" nodeType="afterEffect">
                                  <p:stCondLst>
                                    <p:cond delay="0"/>
                                  </p:stCondLst>
                                  <p:childTnLst>
                                    <p:animMotion origin="layout" path="M 0.00069 0.00301 L 0.02153 0.05556 C 0.02587 0.06829 0.03715 0.08195 0.04601 0.09213 C 0.05868 0.10324 0.06927 0.11227 0.07847 0.11412 L 0.12257 0.12755 " pathEditMode="relative" rAng="-24760988" ptsTypes="FffFF">
                                      <p:cBhvr>
                                        <p:cTn id="62" dur="1600" fill="hold"/>
                                        <p:tgtEl>
                                          <p:spTgt spid="59"/>
                                        </p:tgtEl>
                                        <p:attrNameLst>
                                          <p:attrName>ppt_x</p:attrName>
                                          <p:attrName>ppt_y</p:attrName>
                                        </p:attrNameLst>
                                      </p:cBhvr>
                                      <p:rCtr x="5330" y="7569"/>
                                    </p:animMotion>
                                  </p:childTnLst>
                                </p:cTn>
                              </p:par>
                              <p:par>
                                <p:cTn id="63" presetID="10" presetClass="exit" presetSubtype="0" fill="hold" nodeType="withEffect">
                                  <p:stCondLst>
                                    <p:cond delay="1300"/>
                                  </p:stCondLst>
                                  <p:childTnLst>
                                    <p:animEffect transition="out" filter="fade">
                                      <p:cBhvr>
                                        <p:cTn id="64" dur="700"/>
                                        <p:tgtEl>
                                          <p:spTgt spid="59"/>
                                        </p:tgtEl>
                                      </p:cBhvr>
                                    </p:animEffect>
                                    <p:set>
                                      <p:cBhvr>
                                        <p:cTn id="65" dur="1" fill="hold">
                                          <p:stCondLst>
                                            <p:cond delay="699"/>
                                          </p:stCondLst>
                                        </p:cTn>
                                        <p:tgtEl>
                                          <p:spTgt spid="5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5"/>
                                        </p:tgtEl>
                                        <p:attrNameLst>
                                          <p:attrName>style.visibility</p:attrName>
                                        </p:attrNameLst>
                                      </p:cBhvr>
                                      <p:to>
                                        <p:strVal val="visible"/>
                                      </p:to>
                                    </p:set>
                                    <p:animEffect transition="in" filter="fade">
                                      <p:cBhvr>
                                        <p:cTn id="70" dur="500"/>
                                        <p:tgtEl>
                                          <p:spTgt spid="65"/>
                                        </p:tgtEl>
                                      </p:cBhvr>
                                    </p:animEffect>
                                  </p:childTnLst>
                                </p:cTn>
                              </p:par>
                              <p:par>
                                <p:cTn id="71" presetID="10"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animEffect transition="in" filter="fade">
                                      <p:cBhvr>
                                        <p:cTn id="73" dur="500"/>
                                        <p:tgtEl>
                                          <p:spTgt spid="74"/>
                                        </p:tgtEl>
                                      </p:cBhvr>
                                    </p:animEffect>
                                  </p:childTnLst>
                                </p:cTn>
                              </p:par>
                            </p:childTnLst>
                          </p:cTn>
                        </p:par>
                        <p:par>
                          <p:cTn id="74" fill="hold">
                            <p:stCondLst>
                              <p:cond delay="500"/>
                            </p:stCondLst>
                            <p:childTnLst>
                              <p:par>
                                <p:cTn id="75" presetID="42" presetClass="path" presetSubtype="0" accel="50000" decel="50000" fill="hold" nodeType="afterEffect">
                                  <p:stCondLst>
                                    <p:cond delay="0"/>
                                  </p:stCondLst>
                                  <p:childTnLst>
                                    <p:animMotion origin="layout" path="M 0 0 L 0 0.25 E" pathEditMode="relative" ptsTypes="">
                                      <p:cBhvr>
                                        <p:cTn id="76" dur="2000" fill="hold"/>
                                        <p:tgtEl>
                                          <p:spTgt spid="74"/>
                                        </p:tgtEl>
                                        <p:attrNameLst>
                                          <p:attrName>ppt_x</p:attrName>
                                          <p:attrName>ppt_y</p:attrName>
                                        </p:attrNameLst>
                                      </p:cBhvr>
                                    </p:animMotion>
                                  </p:childTnLst>
                                </p:cTn>
                              </p:par>
                              <p:par>
                                <p:cTn id="77" presetID="10" presetClass="exit" presetSubtype="0" fill="hold" nodeType="withEffect">
                                  <p:stCondLst>
                                    <p:cond delay="1300"/>
                                  </p:stCondLst>
                                  <p:childTnLst>
                                    <p:animEffect transition="out" filter="fade">
                                      <p:cBhvr>
                                        <p:cTn id="78" dur="700"/>
                                        <p:tgtEl>
                                          <p:spTgt spid="74"/>
                                        </p:tgtEl>
                                      </p:cBhvr>
                                    </p:animEffect>
                                    <p:set>
                                      <p:cBhvr>
                                        <p:cTn id="79" dur="1" fill="hold">
                                          <p:stCondLst>
                                            <p:cond delay="699"/>
                                          </p:stCondLst>
                                        </p:cTn>
                                        <p:tgtEl>
                                          <p:spTgt spid="74"/>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fade">
                                      <p:cBhvr>
                                        <p:cTn id="8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58" grpId="0" animBg="1"/>
      <p:bldP spid="58" grpId="1" animBg="1"/>
      <p:bldP spid="58" grpId="2" animBg="1"/>
      <p:bldP spid="54" grpId="0" animBg="1"/>
      <p:bldP spid="54" grpId="1" animBg="1"/>
      <p:bldP spid="54" grpId="2" animBg="1"/>
      <p:bldP spid="56" grpId="0" animBg="1"/>
      <p:bldP spid="56" grpId="1" animBg="1"/>
      <p:bldP spid="56" grpId="2"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1109</TotalTime>
  <Words>986</Words>
  <Application>Microsoft Office PowerPoint</Application>
  <PresentationFormat>On-screen Show (4:3)</PresentationFormat>
  <Paragraphs>152</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Executive</vt:lpstr>
      <vt:lpstr>Slide 1</vt:lpstr>
      <vt:lpstr>Introduction</vt:lpstr>
      <vt:lpstr>Theory</vt:lpstr>
      <vt:lpstr>Preliminaries</vt:lpstr>
      <vt:lpstr>Updating Restriction</vt:lpstr>
      <vt:lpstr>Updating Projection</vt:lpstr>
      <vt:lpstr>Updating Joins (PK-PK)</vt:lpstr>
      <vt:lpstr>Implemented Features</vt:lpstr>
      <vt:lpstr>Architecture</vt:lpstr>
      <vt:lpstr>System components</vt:lpstr>
      <vt:lpstr>Demo</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dc:creator>
  <cp:lastModifiedBy>Weilun</cp:lastModifiedBy>
  <cp:revision>130</cp:revision>
  <dcterms:created xsi:type="dcterms:W3CDTF">2011-04-01T04:27:08Z</dcterms:created>
  <dcterms:modified xsi:type="dcterms:W3CDTF">2011-11-08T04:30:49Z</dcterms:modified>
</cp:coreProperties>
</file>