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9" r:id="rId12"/>
    <p:sldId id="270" r:id="rId13"/>
    <p:sldId id="266" r:id="rId14"/>
    <p:sldId id="271" r:id="rId15"/>
    <p:sldId id="265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643F-D66A-A7C0-EA39-6DB93FE7C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48D0FB-1CFB-61F3-0E35-61CC29898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18EA4-F6CE-D9CC-0C41-6464DD72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214-0877-43E3-B584-D9B7AB7ABEB6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59BA1-5C2F-1D5C-1653-C0B9FDAA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929D5-F149-56F2-EA4C-0E49D2AE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3AE-399B-4675-96E7-C8646E58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D15B2-7C07-BE4F-4B42-CED6A828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4AFCA3-B31F-CDB5-208F-0767C09BC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13BDF-0786-E363-3B9F-3D632109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214-0877-43E3-B584-D9B7AB7ABEB6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228C-F234-1E61-6776-F578C6E3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431EC-FBBA-F2A9-2911-494E3C6F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3AE-399B-4675-96E7-C8646E58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7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D95658-7309-E843-FBF6-FD766874E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11FE2-953C-9362-414D-9469E7E4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2A634-AAE2-7B72-C024-B9D710CC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214-0877-43E3-B584-D9B7AB7ABEB6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CC5DF-D5BD-651D-1B12-6118919F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9DB4C-511F-5333-8805-83764709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3AE-399B-4675-96E7-C8646E58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5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34470-0790-FD62-AF22-24F8D5E4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78AED-E86E-DF0D-EAFE-B77E497B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9717F-B9F7-54CC-4AD8-BA9BB097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214-0877-43E3-B584-D9B7AB7ABEB6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189A0-2468-9343-CAB0-3FB71E49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13D0A-6A54-E27F-78A0-3530C09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3AE-399B-4675-96E7-C8646E58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3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022BB-9070-5597-958F-E1E7DACF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DD6B8-7DC0-2F46-D55D-8F2558FB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79935-3C9B-1A34-701B-979F0379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214-0877-43E3-B584-D9B7AB7ABEB6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50588-9119-13D7-C384-4DCCB648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9ED82-CE1E-28DB-4336-F0B3E868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3AE-399B-4675-96E7-C8646E58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8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DAA80-21A6-C604-C535-76705EBA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EC95F-8105-5E74-DDE0-C56AC4920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4D7B98-ECF3-45B9-93F6-ADC48D053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E2516-C3DD-D4B8-CB9C-86A1DEAE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214-0877-43E3-B584-D9B7AB7ABEB6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CEF09-E67C-7AEA-ED1E-34E6E8BF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927B8-F7A3-B702-DA80-31125ECF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3AE-399B-4675-96E7-C8646E58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17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FEE3E-30F0-81A8-EB39-DEE6E752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76A1B-9EB1-ED66-114B-AF1EB3F88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B980E-9902-EA99-1DB8-26850AA6E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45FB33-908F-5640-B030-250AC5281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69CDD2-6274-CECF-3B5C-2BD91DCEE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349A08-7478-3ED6-2F22-DE4B1A1D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214-0877-43E3-B584-D9B7AB7ABEB6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A67ADF-6196-9639-544D-9B180E38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25D11-934E-A7F1-9CD5-93E44A34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3AE-399B-4675-96E7-C8646E58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2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231BD-3709-D5D3-5C6A-F6B7D096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DFC208-03CF-D6E9-C6D1-653FF51D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214-0877-43E3-B584-D9B7AB7ABEB6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1A3A9A-3E4C-DC0E-AD1D-2852F5CD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1B8563-38ED-EDB0-DB8F-647BB9B8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3AE-399B-4675-96E7-C8646E58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48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8B825D-82B7-7F1B-07BB-F1D96B67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214-0877-43E3-B584-D9B7AB7ABEB6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C271F4-287B-546B-7D5F-1C4B0E7C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B55CD-1070-1318-629F-26A97B0D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3AE-399B-4675-96E7-C8646E58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26ADE-5922-2EA2-A8A9-E2A9D06D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1CC6E-C979-5F04-2DA3-D2AE09F1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98281-3F0C-56D0-2FF8-5E0FF396C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0093A-1772-B294-3018-FBB2BE06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214-0877-43E3-B584-D9B7AB7ABEB6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2FA86-1865-48B2-74C6-A423C2E3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D685C-A909-A9CB-A5FC-55CC9BBB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3AE-399B-4675-96E7-C8646E58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1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61AF3-8762-4185-E034-E00FC435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B9A578-F849-C4FE-4A69-C12EBE39F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62EC18-52E8-39AB-3DBA-49D7EB6DF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8AA33-5A8A-571A-9630-4B5CA21C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4214-0877-43E3-B584-D9B7AB7ABEB6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94372-E21B-ECCC-F218-6272D266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A493D-AE8F-4BD5-2FB8-350B74CC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53AE-399B-4675-96E7-C8646E58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5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5550-BC9C-15D1-E301-ADCEFEC0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15F9CE-FB47-64D7-6473-88A7B19F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B4B7E-0FD8-6CF3-2ECF-3BBC85A4F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4214-0877-43E3-B584-D9B7AB7ABEB6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75884-1C83-8D58-5A2D-484823DCF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16807-CA8D-88D1-5D15-0F3596330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53AE-399B-4675-96E7-C8646E584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aZUMbvkRLjz3QUpjHBft0Qm0DNQl_-lP?usp=shari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162DDC-F0A2-2790-BDB1-A667665C2A51}"/>
              </a:ext>
            </a:extLst>
          </p:cNvPr>
          <p:cNvSpPr txBox="1"/>
          <p:nvPr/>
        </p:nvSpPr>
        <p:spPr>
          <a:xfrm>
            <a:off x="1958489" y="2705725"/>
            <a:ext cx="82750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b="1" dirty="0"/>
              <a:t>나의 </a:t>
            </a:r>
            <a:r>
              <a:rPr lang="en-US" altLang="ko-KR" sz="8800" b="1" dirty="0"/>
              <a:t>AI </a:t>
            </a:r>
            <a:r>
              <a:rPr lang="ko-KR" altLang="en-US" sz="8800" b="1" dirty="0"/>
              <a:t>성향은</a:t>
            </a:r>
            <a:r>
              <a:rPr lang="en-US" altLang="ko-KR" sz="8800" b="1" dirty="0"/>
              <a:t>?</a:t>
            </a:r>
            <a:endParaRPr lang="ko-KR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55568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2120F6-E908-6E10-3569-1FCF95105FD9}"/>
              </a:ext>
            </a:extLst>
          </p:cNvPr>
          <p:cNvSpPr txBox="1"/>
          <p:nvPr/>
        </p:nvSpPr>
        <p:spPr>
          <a:xfrm>
            <a:off x="310243" y="29391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분석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76284-B13B-FC3F-63BE-A404C78D9AA5}"/>
              </a:ext>
            </a:extLst>
          </p:cNvPr>
          <p:cNvSpPr txBox="1"/>
          <p:nvPr/>
        </p:nvSpPr>
        <p:spPr>
          <a:xfrm>
            <a:off x="491741" y="1943099"/>
            <a:ext cx="101072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</a:t>
            </a:r>
            <a:r>
              <a:rPr lang="ko-KR" altLang="en-US" sz="2000" dirty="0"/>
              <a:t>코드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</a:t>
            </a:r>
            <a:r>
              <a:rPr lang="en-US" altLang="ko-KR" sz="2000" dirty="0"/>
              <a:t>, </a:t>
            </a:r>
            <a:r>
              <a:rPr lang="ko-KR" altLang="en-US" sz="2000" dirty="0"/>
              <a:t>입력 등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코딩 관련 질문을 많이 함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코딩 잘하는 </a:t>
            </a:r>
            <a:r>
              <a:rPr lang="en-US" altLang="ko-KR" sz="2000" dirty="0">
                <a:sym typeface="Wingdings" panose="05000000000000000000" pitchFamily="2" charset="2"/>
              </a:rPr>
              <a:t>AI</a:t>
            </a:r>
            <a:r>
              <a:rPr lang="ko-KR" altLang="en-US" sz="2000" dirty="0">
                <a:sym typeface="Wingdings" panose="05000000000000000000" pitchFamily="2" charset="2"/>
              </a:rPr>
              <a:t>툴의 필요성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2.</a:t>
            </a:r>
            <a:r>
              <a:rPr lang="ko-KR" altLang="en-US" sz="2000" dirty="0">
                <a:sym typeface="Wingdings" panose="05000000000000000000" pitchFamily="2" charset="2"/>
              </a:rPr>
              <a:t>이미지 </a:t>
            </a:r>
            <a:r>
              <a:rPr lang="en-US" altLang="ko-KR" sz="2000" dirty="0">
                <a:sym typeface="Wingdings" panose="05000000000000000000" pitchFamily="2" charset="2"/>
              </a:rPr>
              <a:t> CNN </a:t>
            </a:r>
            <a:r>
              <a:rPr lang="ko-KR" altLang="en-US" sz="2000" dirty="0" err="1">
                <a:sym typeface="Wingdings" panose="05000000000000000000" pitchFamily="2" charset="2"/>
              </a:rPr>
              <a:t>프로젝트할때</a:t>
            </a:r>
            <a:r>
              <a:rPr lang="ko-KR" altLang="en-US" sz="2000" dirty="0">
                <a:sym typeface="Wingdings" panose="05000000000000000000" pitchFamily="2" charset="2"/>
              </a:rPr>
              <a:t> 많이 씀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>
                <a:sym typeface="Wingdings" panose="05000000000000000000" pitchFamily="2" charset="2"/>
              </a:rPr>
              <a:t>3.</a:t>
            </a:r>
            <a:r>
              <a:rPr lang="ko-KR" altLang="en-US" sz="2000" dirty="0">
                <a:sym typeface="Wingdings" panose="05000000000000000000" pitchFamily="2" charset="2"/>
              </a:rPr>
              <a:t>조선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러시아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밀약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한국사 공부하다가 통계가 많이 </a:t>
            </a:r>
            <a:r>
              <a:rPr lang="ko-KR" altLang="en-US" sz="2000" dirty="0" err="1">
                <a:sym typeface="Wingdings" panose="05000000000000000000" pitchFamily="2" charset="2"/>
              </a:rPr>
              <a:t>오른듯</a:t>
            </a:r>
            <a:r>
              <a:rPr lang="en-US" altLang="ko-KR" sz="2000" dirty="0">
                <a:sym typeface="Wingdings" panose="05000000000000000000" pitchFamily="2" charset="2"/>
              </a:rPr>
              <a:t>?(</a:t>
            </a:r>
            <a:r>
              <a:rPr lang="ko-KR" altLang="en-US" sz="2000" dirty="0">
                <a:sym typeface="Wingdings" panose="05000000000000000000" pitchFamily="2" charset="2"/>
              </a:rPr>
              <a:t>학습용 </a:t>
            </a:r>
            <a:r>
              <a:rPr lang="en-US" altLang="ko-KR" sz="2000" dirty="0">
                <a:sym typeface="Wingdings" panose="05000000000000000000" pitchFamily="2" charset="2"/>
              </a:rPr>
              <a:t>AI</a:t>
            </a:r>
            <a:r>
              <a:rPr lang="ko-KR" altLang="en-US" sz="2000" dirty="0">
                <a:sym typeface="Wingdings" panose="05000000000000000000" pitchFamily="2" charset="2"/>
              </a:rPr>
              <a:t>툴의 필요성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결론 </a:t>
            </a:r>
            <a:r>
              <a:rPr lang="en-US" altLang="ko-KR" sz="2000" dirty="0"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ym typeface="Wingdings" panose="05000000000000000000" pitchFamily="2" charset="2"/>
              </a:rPr>
              <a:t>내가 무슨 목적으로 </a:t>
            </a:r>
            <a:r>
              <a:rPr lang="en-US" altLang="ko-KR" sz="2000" dirty="0">
                <a:sym typeface="Wingdings" panose="05000000000000000000" pitchFamily="2" charset="2"/>
              </a:rPr>
              <a:t>AI</a:t>
            </a:r>
            <a:r>
              <a:rPr lang="ko-KR" altLang="en-US" sz="2000" dirty="0">
                <a:sym typeface="Wingdings" panose="05000000000000000000" pitchFamily="2" charset="2"/>
              </a:rPr>
              <a:t>를 활용하는지 알기 쉽다</a:t>
            </a:r>
            <a:r>
              <a:rPr lang="en-US" altLang="ko-KR" sz="2000" dirty="0">
                <a:sym typeface="Wingdings" panose="05000000000000000000" pitchFamily="2" charset="2"/>
              </a:rPr>
              <a:t>!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저는 코드 </a:t>
            </a:r>
            <a:r>
              <a:rPr lang="ko-KR" altLang="en-US" sz="2000" dirty="0" err="1">
                <a:sym typeface="Wingdings" panose="05000000000000000000" pitchFamily="2" charset="2"/>
              </a:rPr>
              <a:t>잘짜는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AI</a:t>
            </a:r>
            <a:r>
              <a:rPr lang="ko-KR" altLang="en-US" sz="2000" dirty="0">
                <a:sym typeface="Wingdings" panose="05000000000000000000" pitchFamily="2" charset="2"/>
              </a:rPr>
              <a:t>가 필요해 보입니다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354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5F0930-A71E-163D-DB96-06F42783DC94}"/>
              </a:ext>
            </a:extLst>
          </p:cNvPr>
          <p:cNvSpPr txBox="1"/>
          <p:nvPr/>
        </p:nvSpPr>
        <p:spPr>
          <a:xfrm>
            <a:off x="310243" y="293915"/>
            <a:ext cx="2959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분석 과정</a:t>
            </a:r>
            <a:r>
              <a:rPr lang="en-US" altLang="ko-KR" sz="3200" dirty="0"/>
              <a:t>-</a:t>
            </a:r>
            <a:r>
              <a:rPr lang="ko-KR" altLang="en-US" sz="3200" dirty="0"/>
              <a:t>심화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39A1D9-B282-604C-3924-8F1F0CE11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t="43584" r="54597" b="10251"/>
          <a:stretch>
            <a:fillRect/>
          </a:stretch>
        </p:blipFill>
        <p:spPr>
          <a:xfrm>
            <a:off x="5428321" y="1153993"/>
            <a:ext cx="6163911" cy="4017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4DB052-CA72-F234-DBEA-93C8249B6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" t="26343" r="57924" b="12438"/>
          <a:stretch>
            <a:fillRect/>
          </a:stretch>
        </p:blipFill>
        <p:spPr>
          <a:xfrm>
            <a:off x="599768" y="973392"/>
            <a:ext cx="4345858" cy="4198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C8F9A1-6D05-26D2-839A-1C87835ED457}"/>
              </a:ext>
            </a:extLst>
          </p:cNvPr>
          <p:cNvSpPr txBox="1"/>
          <p:nvPr/>
        </p:nvSpPr>
        <p:spPr>
          <a:xfrm>
            <a:off x="2236610" y="6155871"/>
            <a:ext cx="771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특정 키워드가 어느 문장에서 왔는지 </a:t>
            </a:r>
            <a:r>
              <a:rPr lang="ko-KR" altLang="en-US" sz="2400" dirty="0" err="1"/>
              <a:t>역추적</a:t>
            </a:r>
            <a:r>
              <a:rPr lang="ko-KR" altLang="en-US" sz="2400" dirty="0"/>
              <a:t> 기능 제공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57F61C9-1F54-9DE9-5D64-A9E686FA1324}"/>
              </a:ext>
            </a:extLst>
          </p:cNvPr>
          <p:cNvSpPr/>
          <p:nvPr/>
        </p:nvSpPr>
        <p:spPr>
          <a:xfrm>
            <a:off x="1789975" y="2083912"/>
            <a:ext cx="446635" cy="4233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55CF3A-0B08-7981-93B5-B41F6333176F}"/>
              </a:ext>
            </a:extLst>
          </p:cNvPr>
          <p:cNvCxnSpPr/>
          <p:nvPr/>
        </p:nvCxnSpPr>
        <p:spPr>
          <a:xfrm>
            <a:off x="6656439" y="4168877"/>
            <a:ext cx="2753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03EAD88-D8A7-F266-C105-731D957B024B}"/>
              </a:ext>
            </a:extLst>
          </p:cNvPr>
          <p:cNvCxnSpPr/>
          <p:nvPr/>
        </p:nvCxnSpPr>
        <p:spPr>
          <a:xfrm>
            <a:off x="7472517" y="5063612"/>
            <a:ext cx="2753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14464-62A7-A977-D6FF-11095296C318}"/>
              </a:ext>
            </a:extLst>
          </p:cNvPr>
          <p:cNvSpPr txBox="1"/>
          <p:nvPr/>
        </p:nvSpPr>
        <p:spPr>
          <a:xfrm>
            <a:off x="310243" y="293915"/>
            <a:ext cx="2959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분석 과정</a:t>
            </a:r>
            <a:r>
              <a:rPr lang="en-US" altLang="ko-KR" sz="3200" dirty="0"/>
              <a:t>-</a:t>
            </a:r>
            <a:r>
              <a:rPr lang="ko-KR" altLang="en-US" sz="3200" dirty="0"/>
              <a:t>심화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80130-C24E-DA1D-3EEC-73A0C020E3B2}"/>
              </a:ext>
            </a:extLst>
          </p:cNvPr>
          <p:cNvSpPr txBox="1"/>
          <p:nvPr/>
        </p:nvSpPr>
        <p:spPr>
          <a:xfrm>
            <a:off x="4971333" y="6155871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기간 설정 기능</a:t>
            </a:r>
            <a:endParaRPr lang="ko-KR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50CDB0-6B07-323D-771C-4B584E6EF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225" y="1566728"/>
            <a:ext cx="5620467" cy="286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3E9A66-C4D9-CD09-9B65-4E30F4684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" t="70139" r="64884" b="22437"/>
          <a:stretch>
            <a:fillRect/>
          </a:stretch>
        </p:blipFill>
        <p:spPr>
          <a:xfrm>
            <a:off x="339686" y="2273168"/>
            <a:ext cx="5188503" cy="728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BF0D82-A707-5C96-5897-7189B286B7FA}"/>
              </a:ext>
            </a:extLst>
          </p:cNvPr>
          <p:cNvSpPr txBox="1"/>
          <p:nvPr/>
        </p:nvSpPr>
        <p:spPr>
          <a:xfrm>
            <a:off x="7089058" y="502428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한국사 내용이 사라졌습니다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09B238-5CE7-B70D-B87A-A472248F3E84}"/>
              </a:ext>
            </a:extLst>
          </p:cNvPr>
          <p:cNvCxnSpPr/>
          <p:nvPr/>
        </p:nvCxnSpPr>
        <p:spPr>
          <a:xfrm flipV="1">
            <a:off x="8367252" y="4436500"/>
            <a:ext cx="0" cy="577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5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BF79B6-0F17-3B23-061C-167B1602B53D}"/>
              </a:ext>
            </a:extLst>
          </p:cNvPr>
          <p:cNvSpPr txBox="1"/>
          <p:nvPr/>
        </p:nvSpPr>
        <p:spPr>
          <a:xfrm>
            <a:off x="310243" y="2939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의의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B7E3A-3381-7485-F7E9-771F8C391944}"/>
              </a:ext>
            </a:extLst>
          </p:cNvPr>
          <p:cNvSpPr txBox="1"/>
          <p:nvPr/>
        </p:nvSpPr>
        <p:spPr>
          <a:xfrm>
            <a:off x="2148445" y="2967335"/>
            <a:ext cx="7895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자신이 자주 이용하는 목적을 파악하여 </a:t>
            </a:r>
            <a:r>
              <a:rPr lang="en-US" altLang="ko-KR" sz="2400" dirty="0"/>
              <a:t>AI</a:t>
            </a:r>
            <a:r>
              <a:rPr lang="ko-KR" altLang="en-US" sz="2400" dirty="0"/>
              <a:t>활용능력 강화</a:t>
            </a:r>
            <a:endParaRPr lang="en-US" altLang="ko-KR" sz="2400" dirty="0"/>
          </a:p>
          <a:p>
            <a:r>
              <a:rPr lang="en-US" altLang="ko-KR" sz="2400" dirty="0"/>
              <a:t>(AI </a:t>
            </a:r>
            <a:r>
              <a:rPr lang="ko-KR" altLang="en-US" sz="2400" dirty="0"/>
              <a:t>서비스 별로 강점을 보이는 분야가 미묘하게 다름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422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3738D0-294A-93FB-B2D8-3CAB0AAC8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4" b="26308"/>
          <a:stretch>
            <a:fillRect/>
          </a:stretch>
        </p:blipFill>
        <p:spPr>
          <a:xfrm>
            <a:off x="3357905" y="0"/>
            <a:ext cx="5476190" cy="68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2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6889FB-8D14-4249-C119-6ADB048B2DB7}"/>
              </a:ext>
            </a:extLst>
          </p:cNvPr>
          <p:cNvSpPr txBox="1"/>
          <p:nvPr/>
        </p:nvSpPr>
        <p:spPr>
          <a:xfrm>
            <a:off x="310243" y="2939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한계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D8F02-9811-49E6-53F0-6AC56A4501AF}"/>
              </a:ext>
            </a:extLst>
          </p:cNvPr>
          <p:cNvSpPr txBox="1"/>
          <p:nvPr/>
        </p:nvSpPr>
        <p:spPr>
          <a:xfrm>
            <a:off x="4509667" y="1104351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사실 원래 탐구목표는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8B259-4D80-E295-C6B9-5F52E3E16B87}"/>
              </a:ext>
            </a:extLst>
          </p:cNvPr>
          <p:cNvSpPr txBox="1"/>
          <p:nvPr/>
        </p:nvSpPr>
        <p:spPr>
          <a:xfrm>
            <a:off x="492542" y="2253343"/>
            <a:ext cx="110081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대중들이 </a:t>
            </a:r>
            <a:r>
              <a:rPr lang="en-US" altLang="ko-KR" sz="2400" dirty="0"/>
              <a:t>AI</a:t>
            </a:r>
            <a:r>
              <a:rPr lang="ko-KR" altLang="en-US" sz="2400" dirty="0"/>
              <a:t>에게 </a:t>
            </a:r>
            <a:r>
              <a:rPr lang="ko-KR" altLang="en-US" sz="2400" dirty="0" err="1"/>
              <a:t>많이하는</a:t>
            </a:r>
            <a:r>
              <a:rPr lang="ko-KR" altLang="en-US" sz="2400" dirty="0"/>
              <a:t> 질문 분석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앞으로 개발될 </a:t>
            </a:r>
            <a:r>
              <a:rPr lang="en-US" altLang="ko-KR" sz="2400" dirty="0">
                <a:sym typeface="Wingdings" panose="05000000000000000000" pitchFamily="2" charset="2"/>
              </a:rPr>
              <a:t>AI</a:t>
            </a:r>
            <a:r>
              <a:rPr lang="ko-KR" altLang="en-US" sz="2400" dirty="0">
                <a:sym typeface="Wingdings" panose="05000000000000000000" pitchFamily="2" charset="2"/>
              </a:rPr>
              <a:t>서비스 트렌드 분석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ko-KR" altLang="en-US" sz="2400" dirty="0">
                <a:sym typeface="Wingdings" panose="05000000000000000000" pitchFamily="2" charset="2"/>
              </a:rPr>
              <a:t>그러나 개인정보 보호 등으로 통계를 찾기가 어려웠음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ym typeface="Wingdings" panose="05000000000000000000" pitchFamily="2" charset="2"/>
              </a:rPr>
              <a:t>사용자들에게 동의를 구하고 대화문 전체 대신 키워드 목록만 </a:t>
            </a:r>
            <a:r>
              <a:rPr lang="ko-KR" altLang="en-US" sz="2400" dirty="0" err="1">
                <a:sym typeface="Wingdings" panose="05000000000000000000" pitchFamily="2" charset="2"/>
              </a:rPr>
              <a:t>받는건</a:t>
            </a:r>
            <a:r>
              <a:rPr lang="ko-KR" altLang="en-US" sz="2400" dirty="0">
                <a:sym typeface="Wingdings" panose="05000000000000000000" pitchFamily="2" charset="2"/>
              </a:rPr>
              <a:t> 어떨까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602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7EBC21-E897-F932-8C4E-C2C1682117CB}"/>
              </a:ext>
            </a:extLst>
          </p:cNvPr>
          <p:cNvSpPr txBox="1"/>
          <p:nvPr/>
        </p:nvSpPr>
        <p:spPr>
          <a:xfrm>
            <a:off x="1327354" y="5448370"/>
            <a:ext cx="10314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https://colab.research.google.com/drive/1aZUMbvkRLjz3QUpjHBft0Qm0DNQl_-lP?usp=sharing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465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51D551-3FBE-80AD-F5BE-6585D8664987}"/>
              </a:ext>
            </a:extLst>
          </p:cNvPr>
          <p:cNvSpPr txBox="1"/>
          <p:nvPr/>
        </p:nvSpPr>
        <p:spPr>
          <a:xfrm>
            <a:off x="310243" y="2939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동기</a:t>
            </a:r>
          </a:p>
        </p:txBody>
      </p:sp>
      <p:pic>
        <p:nvPicPr>
          <p:cNvPr id="1026" name="Picture 2" descr="Perplexity, Amazon Bedrock에서 Anthropic Claude 3을 사용하여 고급 검색 엔진 구축 |  Perplexity 사례 연구 | AWS">
            <a:extLst>
              <a:ext uri="{FF2B5EF4-FFF2-40B4-BE49-F238E27FC236}">
                <a16:creationId xmlns:a16="http://schemas.microsoft.com/office/drawing/2014/main" id="{0EB14B00-5889-8C48-344E-9E5ECA75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4" y="1444399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뤼튼테크놀로지스">
            <a:extLst>
              <a:ext uri="{FF2B5EF4-FFF2-40B4-BE49-F238E27FC236}">
                <a16:creationId xmlns:a16="http://schemas.microsoft.com/office/drawing/2014/main" id="{AFED62CD-C18D-56D2-5A21-3E92310C7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62" y="2679927"/>
            <a:ext cx="38671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oring the Power of Google AI Studio: A Comprehensive Guide tutorial">
            <a:extLst>
              <a:ext uri="{FF2B5EF4-FFF2-40B4-BE49-F238E27FC236}">
                <a16:creationId xmlns:a16="http://schemas.microsoft.com/office/drawing/2014/main" id="{205FDF69-46AC-61FC-3765-C17EC4AA6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333" y="1927452"/>
            <a:ext cx="34099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B103C1-D926-7F91-8298-9041E0DAD5B5}"/>
              </a:ext>
            </a:extLst>
          </p:cNvPr>
          <p:cNvSpPr txBox="1"/>
          <p:nvPr/>
        </p:nvSpPr>
        <p:spPr>
          <a:xfrm>
            <a:off x="4138573" y="5551714"/>
            <a:ext cx="3914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세상에는 다양한 </a:t>
            </a:r>
            <a:r>
              <a:rPr lang="en-US" altLang="ko-KR" sz="2000" dirty="0"/>
              <a:t>AI </a:t>
            </a:r>
            <a:r>
              <a:rPr lang="ko-KR" altLang="en-US" sz="2000" dirty="0"/>
              <a:t>도구가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048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5FA50-23AB-ECB3-F8D3-EC2F1D6F7FBF}"/>
              </a:ext>
            </a:extLst>
          </p:cNvPr>
          <p:cNvSpPr txBox="1"/>
          <p:nvPr/>
        </p:nvSpPr>
        <p:spPr>
          <a:xfrm>
            <a:off x="310243" y="2939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동기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B3415-ACC8-3D87-D5BD-75DCE3455297}"/>
              </a:ext>
            </a:extLst>
          </p:cNvPr>
          <p:cNvSpPr txBox="1"/>
          <p:nvPr/>
        </p:nvSpPr>
        <p:spPr>
          <a:xfrm>
            <a:off x="3212037" y="5551714"/>
            <a:ext cx="5767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그러나 대부분 사람들은 </a:t>
            </a:r>
            <a:r>
              <a:rPr lang="ko-KR" altLang="en-US" sz="2000" dirty="0"/>
              <a:t>항상 </a:t>
            </a:r>
            <a:r>
              <a:rPr lang="ko-KR" altLang="en-US" sz="2000" dirty="0" err="1"/>
              <a:t>챗</a:t>
            </a:r>
            <a:r>
              <a:rPr lang="en-US" altLang="ko-KR" sz="2000" dirty="0"/>
              <a:t>GPT</a:t>
            </a:r>
            <a:r>
              <a:rPr lang="ko-KR" altLang="en-US" sz="2000" dirty="0"/>
              <a:t>만 이용한다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050" name="Picture 2" descr="ChatGPT | Marketplace and Integrations | ThreatConnect">
            <a:extLst>
              <a:ext uri="{FF2B5EF4-FFF2-40B4-BE49-F238E27FC236}">
                <a16:creationId xmlns:a16="http://schemas.microsoft.com/office/drawing/2014/main" id="{719C71A5-39CD-3453-0E28-5F403BB8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2852737"/>
            <a:ext cx="39433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75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9EA74-F27A-B431-844B-AAC35F5FBEC0}"/>
              </a:ext>
            </a:extLst>
          </p:cNvPr>
          <p:cNvSpPr txBox="1"/>
          <p:nvPr/>
        </p:nvSpPr>
        <p:spPr>
          <a:xfrm>
            <a:off x="310243" y="2939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동기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F2589C-C4B9-1263-EA88-C5568744E7F0}"/>
              </a:ext>
            </a:extLst>
          </p:cNvPr>
          <p:cNvGrpSpPr/>
          <p:nvPr/>
        </p:nvGrpSpPr>
        <p:grpSpPr>
          <a:xfrm>
            <a:off x="2374469" y="985157"/>
            <a:ext cx="7443063" cy="5673337"/>
            <a:chOff x="3004457" y="1289957"/>
            <a:chExt cx="7443063" cy="567333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C818CF-3E9E-6BBB-589E-88DE7635BCE0}"/>
                </a:ext>
              </a:extLst>
            </p:cNvPr>
            <p:cNvSpPr txBox="1"/>
            <p:nvPr/>
          </p:nvSpPr>
          <p:spPr>
            <a:xfrm>
              <a:off x="3550279" y="1289957"/>
              <a:ext cx="6351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과연 </a:t>
              </a:r>
              <a:r>
                <a:rPr lang="ko-KR" altLang="en-US" sz="2400" dirty="0" err="1"/>
                <a:t>챗</a:t>
              </a:r>
              <a:r>
                <a:rPr lang="en-US" altLang="ko-KR" sz="2400" dirty="0"/>
                <a:t>GPT</a:t>
              </a:r>
              <a:r>
                <a:rPr lang="ko-KR" altLang="en-US" sz="2400" dirty="0"/>
                <a:t>가 모든 분야에서 가장 뛰어날까</a:t>
              </a:r>
              <a:r>
                <a:rPr lang="en-US" altLang="ko-KR" sz="2400" dirty="0"/>
                <a:t>?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47C5E56-965C-677A-1119-3D657AFEA924}"/>
                </a:ext>
              </a:extLst>
            </p:cNvPr>
            <p:cNvSpPr txBox="1"/>
            <p:nvPr/>
          </p:nvSpPr>
          <p:spPr>
            <a:xfrm>
              <a:off x="3004457" y="2592875"/>
              <a:ext cx="7443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특정 목적에서는 다른 서비스가 더 뛰어나지 않을까</a:t>
              </a:r>
              <a:r>
                <a:rPr lang="en-US" altLang="ko-KR" sz="2400" dirty="0"/>
                <a:t>?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09C6CE-FAF4-6648-2854-DE40D259701A}"/>
                </a:ext>
              </a:extLst>
            </p:cNvPr>
            <p:cNvSpPr txBox="1"/>
            <p:nvPr/>
          </p:nvSpPr>
          <p:spPr>
            <a:xfrm>
              <a:off x="3839621" y="3895793"/>
              <a:ext cx="5772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나는 </a:t>
              </a:r>
              <a:r>
                <a:rPr lang="en-US" altLang="ko-KR" sz="2400" dirty="0"/>
                <a:t>AI</a:t>
              </a:r>
              <a:r>
                <a:rPr lang="ko-KR" altLang="en-US" sz="2400" dirty="0"/>
                <a:t>를 어떤 목적으로 자주 이용하지</a:t>
              </a:r>
              <a:r>
                <a:rPr lang="en-US" altLang="ko-KR" sz="2400" dirty="0"/>
                <a:t>?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6870B4-B0A9-0CAF-CE6C-EB522A844D1E}"/>
                </a:ext>
              </a:extLst>
            </p:cNvPr>
            <p:cNvSpPr txBox="1"/>
            <p:nvPr/>
          </p:nvSpPr>
          <p:spPr>
            <a:xfrm>
              <a:off x="4580209" y="5198711"/>
              <a:ext cx="42915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나의 </a:t>
              </a:r>
              <a:r>
                <a:rPr lang="en-US" altLang="ko-KR" sz="2400" dirty="0"/>
                <a:t>AI </a:t>
              </a:r>
              <a:r>
                <a:rPr lang="ko-KR" altLang="en-US" sz="2400" dirty="0"/>
                <a:t>이용 성향을 파악하자</a:t>
              </a:r>
              <a:endParaRPr lang="en-US" altLang="ko-KR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E36CC8-FD98-3D58-94EE-02B608F9D4B1}"/>
                </a:ext>
              </a:extLst>
            </p:cNvPr>
            <p:cNvSpPr txBox="1"/>
            <p:nvPr/>
          </p:nvSpPr>
          <p:spPr>
            <a:xfrm>
              <a:off x="4580209" y="6501629"/>
              <a:ext cx="4490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나에게 맞는 </a:t>
              </a:r>
              <a:r>
                <a:rPr lang="en-US" altLang="ko-KR" sz="2400" dirty="0"/>
                <a:t>AI</a:t>
              </a:r>
              <a:r>
                <a:rPr lang="ko-KR" altLang="en-US" sz="2400" dirty="0"/>
                <a:t>서비스 탐색하기</a:t>
              </a:r>
              <a:endParaRPr lang="en-US" altLang="ko-KR" sz="2400" dirty="0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869851-8869-92C6-840F-1D2843636D07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096001" y="1446822"/>
            <a:ext cx="0" cy="8412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F71903-9628-99C8-4F74-6877373923B3}"/>
              </a:ext>
            </a:extLst>
          </p:cNvPr>
          <p:cNvCxnSpPr/>
          <p:nvPr/>
        </p:nvCxnSpPr>
        <p:spPr>
          <a:xfrm>
            <a:off x="6096001" y="2749740"/>
            <a:ext cx="0" cy="8412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9A8584D-EF00-4EE6-3858-30B6D35D5DD0}"/>
              </a:ext>
            </a:extLst>
          </p:cNvPr>
          <p:cNvCxnSpPr/>
          <p:nvPr/>
        </p:nvCxnSpPr>
        <p:spPr>
          <a:xfrm>
            <a:off x="6096001" y="4052658"/>
            <a:ext cx="0" cy="8412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D0A118B-5FFF-4F60-9BAE-62E2A3CA3467}"/>
              </a:ext>
            </a:extLst>
          </p:cNvPr>
          <p:cNvCxnSpPr/>
          <p:nvPr/>
        </p:nvCxnSpPr>
        <p:spPr>
          <a:xfrm>
            <a:off x="6096001" y="5355576"/>
            <a:ext cx="0" cy="8412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35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C823B-1E62-CA80-4C44-EA27B714AE01}"/>
              </a:ext>
            </a:extLst>
          </p:cNvPr>
          <p:cNvSpPr txBox="1"/>
          <p:nvPr/>
        </p:nvSpPr>
        <p:spPr>
          <a:xfrm>
            <a:off x="310243" y="29391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분석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7244E-D5F6-CD15-477E-0E14E58F163F}"/>
              </a:ext>
            </a:extLst>
          </p:cNvPr>
          <p:cNvSpPr txBox="1"/>
          <p:nvPr/>
        </p:nvSpPr>
        <p:spPr>
          <a:xfrm>
            <a:off x="4254791" y="6155871"/>
            <a:ext cx="368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1.ChatGPT </a:t>
            </a:r>
            <a:r>
              <a:rPr lang="ko-KR" altLang="en-US" sz="2400" dirty="0"/>
              <a:t>대화기록 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C2C2F3-CAC9-5359-50B6-6465D027E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5" t="10238" r="-982" b="8095"/>
          <a:stretch>
            <a:fillRect/>
          </a:stretch>
        </p:blipFill>
        <p:spPr>
          <a:xfrm>
            <a:off x="1295448" y="878690"/>
            <a:ext cx="9601200" cy="520254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1D2C3E0-7DB2-FB4D-0489-FB1A7D8AD94E}"/>
              </a:ext>
            </a:extLst>
          </p:cNvPr>
          <p:cNvSpPr/>
          <p:nvPr/>
        </p:nvSpPr>
        <p:spPr>
          <a:xfrm>
            <a:off x="6711043" y="3804557"/>
            <a:ext cx="1094014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F2DC7-755F-9FE0-E565-C5ACA34A35B2}"/>
              </a:ext>
            </a:extLst>
          </p:cNvPr>
          <p:cNvSpPr txBox="1"/>
          <p:nvPr/>
        </p:nvSpPr>
        <p:spPr>
          <a:xfrm>
            <a:off x="310243" y="29391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분석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53A56-5579-96FE-2B46-C161324A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6" t="41864" r="27097" b="11971"/>
          <a:stretch>
            <a:fillRect/>
          </a:stretch>
        </p:blipFill>
        <p:spPr>
          <a:xfrm>
            <a:off x="2280654" y="1096966"/>
            <a:ext cx="7561005" cy="46640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7B834C-9B99-5C8A-2CA4-84EA9FC150BB}"/>
              </a:ext>
            </a:extLst>
          </p:cNvPr>
          <p:cNvSpPr/>
          <p:nvPr/>
        </p:nvSpPr>
        <p:spPr>
          <a:xfrm>
            <a:off x="2438400" y="1612490"/>
            <a:ext cx="1828800" cy="314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4A594-C380-E191-2218-CBC66B44C429}"/>
              </a:ext>
            </a:extLst>
          </p:cNvPr>
          <p:cNvSpPr txBox="1"/>
          <p:nvPr/>
        </p:nvSpPr>
        <p:spPr>
          <a:xfrm>
            <a:off x="3289783" y="6155871"/>
            <a:ext cx="5612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메일을 통해 대화기록 파일이 제공된다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370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2040D3-F02B-9E9C-A2DD-DD9EEAF8EABD}"/>
              </a:ext>
            </a:extLst>
          </p:cNvPr>
          <p:cNvSpPr txBox="1"/>
          <p:nvPr/>
        </p:nvSpPr>
        <p:spPr>
          <a:xfrm>
            <a:off x="4083270" y="6155871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</a:t>
            </a:r>
            <a:r>
              <a:rPr lang="ko-KR" altLang="en-US" sz="2400" dirty="0"/>
              <a:t>사용자의 질문만 뽑아내기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52E3D-34F8-DCAE-7247-CA03C20FBA33}"/>
              </a:ext>
            </a:extLst>
          </p:cNvPr>
          <p:cNvSpPr txBox="1"/>
          <p:nvPr/>
        </p:nvSpPr>
        <p:spPr>
          <a:xfrm>
            <a:off x="310243" y="29391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분석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5E6C40-DB62-8E9F-CEE3-A328BB386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238" b="10238"/>
          <a:stretch>
            <a:fillRect/>
          </a:stretch>
        </p:blipFill>
        <p:spPr>
          <a:xfrm>
            <a:off x="0" y="1216478"/>
            <a:ext cx="12192000" cy="442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4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DF9E22-DDDE-FF4F-87E9-5924A1B34E20}"/>
              </a:ext>
            </a:extLst>
          </p:cNvPr>
          <p:cNvSpPr txBox="1"/>
          <p:nvPr/>
        </p:nvSpPr>
        <p:spPr>
          <a:xfrm>
            <a:off x="4544935" y="6155871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3.</a:t>
            </a:r>
            <a:r>
              <a:rPr lang="ko-KR" altLang="en-US" sz="2400" dirty="0"/>
              <a:t>단어 빈도 분석하기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26EA1-8B7D-712E-31AE-A37824731561}"/>
              </a:ext>
            </a:extLst>
          </p:cNvPr>
          <p:cNvSpPr txBox="1"/>
          <p:nvPr/>
        </p:nvSpPr>
        <p:spPr>
          <a:xfrm>
            <a:off x="310243" y="29391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분석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4158F-183D-380B-65A3-A35E9020B061}"/>
              </a:ext>
            </a:extLst>
          </p:cNvPr>
          <p:cNvSpPr txBox="1"/>
          <p:nvPr/>
        </p:nvSpPr>
        <p:spPr>
          <a:xfrm>
            <a:off x="1138918" y="1997839"/>
            <a:ext cx="60987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코드: 96</a:t>
            </a:r>
          </a:p>
          <a:p>
            <a:r>
              <a:rPr lang="ko-KR" altLang="en-US" dirty="0"/>
              <a:t>이미지: 56</a:t>
            </a:r>
          </a:p>
          <a:p>
            <a:r>
              <a:rPr lang="ko-KR" altLang="en-US" dirty="0"/>
              <a:t>데이터: 55</a:t>
            </a:r>
          </a:p>
          <a:p>
            <a:r>
              <a:rPr lang="ko-KR" altLang="en-US" dirty="0"/>
              <a:t>문제: 53</a:t>
            </a:r>
          </a:p>
          <a:p>
            <a:r>
              <a:rPr lang="ko-KR" altLang="en-US" dirty="0"/>
              <a:t>설명: 52</a:t>
            </a:r>
          </a:p>
          <a:p>
            <a:r>
              <a:rPr lang="ko-KR" altLang="en-US" dirty="0"/>
              <a:t>화면: 44</a:t>
            </a:r>
          </a:p>
          <a:p>
            <a:r>
              <a:rPr lang="ko-KR" altLang="en-US" dirty="0"/>
              <a:t>입력: 43</a:t>
            </a:r>
          </a:p>
          <a:p>
            <a:r>
              <a:rPr lang="ko-KR" altLang="en-US" dirty="0"/>
              <a:t>해석: 43</a:t>
            </a:r>
          </a:p>
          <a:p>
            <a:r>
              <a:rPr lang="ko-KR" altLang="en-US" dirty="0"/>
              <a:t>조선: 41</a:t>
            </a:r>
          </a:p>
          <a:p>
            <a:r>
              <a:rPr lang="ko-KR" altLang="en-US" dirty="0"/>
              <a:t>학습: 39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9A858-557E-F2C0-B061-57AC6B47CCE5}"/>
              </a:ext>
            </a:extLst>
          </p:cNvPr>
          <p:cNvSpPr txBox="1"/>
          <p:nvPr/>
        </p:nvSpPr>
        <p:spPr>
          <a:xfrm>
            <a:off x="6371655" y="3053090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저의 예시입니다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7B71BAD-19B9-A95D-91AD-B08AC4BD79B8}"/>
              </a:ext>
            </a:extLst>
          </p:cNvPr>
          <p:cNvCxnSpPr/>
          <p:nvPr/>
        </p:nvCxnSpPr>
        <p:spPr>
          <a:xfrm flipH="1">
            <a:off x="3282043" y="3314700"/>
            <a:ext cx="267788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12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D791A-F779-558D-5A5E-B7831D52BA3B}"/>
              </a:ext>
            </a:extLst>
          </p:cNvPr>
          <p:cNvSpPr txBox="1"/>
          <p:nvPr/>
        </p:nvSpPr>
        <p:spPr>
          <a:xfrm>
            <a:off x="4445548" y="6155871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4.</a:t>
            </a:r>
            <a:r>
              <a:rPr lang="ko-KR" altLang="en-US" sz="2400" dirty="0" err="1"/>
              <a:t>워드클라우드</a:t>
            </a:r>
            <a:r>
              <a:rPr lang="ko-KR" altLang="en-US" sz="2400" dirty="0"/>
              <a:t>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51434-8D33-E4D6-E894-51CD45C1118C}"/>
              </a:ext>
            </a:extLst>
          </p:cNvPr>
          <p:cNvSpPr txBox="1"/>
          <p:nvPr/>
        </p:nvSpPr>
        <p:spPr>
          <a:xfrm>
            <a:off x="310243" y="29391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분석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37D194-761B-0AA7-5068-1349081A1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1" y="940250"/>
            <a:ext cx="9954997" cy="49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3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289</Words>
  <Application>Microsoft Office PowerPoint</Application>
  <PresentationFormat>와이드스크린</PresentationFormat>
  <Paragraphs>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Hoseung Kwon</dc:creator>
  <cp:lastModifiedBy>Hoseung Kwon</cp:lastModifiedBy>
  <cp:revision>4</cp:revision>
  <dcterms:created xsi:type="dcterms:W3CDTF">2025-07-13T19:21:08Z</dcterms:created>
  <dcterms:modified xsi:type="dcterms:W3CDTF">2025-07-14T04:16:36Z</dcterms:modified>
</cp:coreProperties>
</file>