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63" r:id="rId2"/>
  </p:sldMasterIdLst>
  <p:notesMasterIdLst>
    <p:notesMasterId r:id="rId24"/>
  </p:notes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김준영" initials="" lastIdx="14" clrIdx="0"/>
  <p:cmAuthor id="1" name="김석" initials="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0F2E592-E33C-4841-8B9A-E20C65CF04FE}">
  <a:tblStyle styleId="{B0F2E592-E33C-4841-8B9A-E20C65CF04F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64" autoAdjust="0"/>
    <p:restoredTop sz="96747" autoAdjust="0"/>
  </p:normalViewPr>
  <p:slideViewPr>
    <p:cSldViewPr snapToGrid="0">
      <p:cViewPr>
        <p:scale>
          <a:sx n="120" d="100"/>
          <a:sy n="120" d="100"/>
        </p:scale>
        <p:origin x="-1584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 월</c:v>
                </c:pt>
              </c:strCache>
            </c:strRef>
          </c:tx>
          <c:marker>
            <c:symbol val="none"/>
          </c:marker>
          <c:dPt>
            <c:idx val="22"/>
            <c:bubble3D val="0"/>
          </c:dPt>
          <c:cat>
            <c:strRef>
              <c:f>Sheet1!$A$2:$A$32</c:f>
              <c:strCache>
                <c:ptCount val="31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  <c:pt idx="30">
                  <c:v>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90</c:v>
                </c:pt>
                <c:pt idx="7">
                  <c:v>40</c:v>
                </c:pt>
                <c:pt idx="8">
                  <c:v>130</c:v>
                </c:pt>
                <c:pt idx="9">
                  <c:v>100</c:v>
                </c:pt>
                <c:pt idx="10">
                  <c:v>50</c:v>
                </c:pt>
                <c:pt idx="11">
                  <c:v>60</c:v>
                </c:pt>
                <c:pt idx="12">
                  <c:v>59</c:v>
                </c:pt>
                <c:pt idx="13">
                  <c:v>46</c:v>
                </c:pt>
                <c:pt idx="14">
                  <c:v>0</c:v>
                </c:pt>
                <c:pt idx="15">
                  <c:v>46</c:v>
                </c:pt>
                <c:pt idx="16">
                  <c:v>13</c:v>
                </c:pt>
                <c:pt idx="17">
                  <c:v>43</c:v>
                </c:pt>
                <c:pt idx="18">
                  <c:v>16</c:v>
                </c:pt>
                <c:pt idx="19">
                  <c:v>46</c:v>
                </c:pt>
                <c:pt idx="20">
                  <c:v>43</c:v>
                </c:pt>
                <c:pt idx="21">
                  <c:v>21</c:v>
                </c:pt>
                <c:pt idx="22">
                  <c:v>10</c:v>
                </c:pt>
                <c:pt idx="23">
                  <c:v>4</c:v>
                </c:pt>
                <c:pt idx="24">
                  <c:v>8</c:v>
                </c:pt>
                <c:pt idx="25">
                  <c:v>13</c:v>
                </c:pt>
                <c:pt idx="26">
                  <c:v>20</c:v>
                </c:pt>
                <c:pt idx="27">
                  <c:v>13</c:v>
                </c:pt>
                <c:pt idx="28">
                  <c:v>5</c:v>
                </c:pt>
                <c:pt idx="29">
                  <c:v>3</c:v>
                </c:pt>
                <c:pt idx="30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 월</c:v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  <c:pt idx="30">
                  <c:v>31일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27</c:v>
                </c:pt>
                <c:pt idx="4">
                  <c:v>21</c:v>
                </c:pt>
                <c:pt idx="5">
                  <c:v>54</c:v>
                </c:pt>
                <c:pt idx="6">
                  <c:v>64</c:v>
                </c:pt>
                <c:pt idx="7">
                  <c:v>21</c:v>
                </c:pt>
                <c:pt idx="8">
                  <c:v>40</c:v>
                </c:pt>
                <c:pt idx="9">
                  <c:v>20</c:v>
                </c:pt>
                <c:pt idx="10">
                  <c:v>55</c:v>
                </c:pt>
                <c:pt idx="11">
                  <c:v>13</c:v>
                </c:pt>
                <c:pt idx="12">
                  <c:v>2</c:v>
                </c:pt>
                <c:pt idx="13">
                  <c:v>45</c:v>
                </c:pt>
                <c:pt idx="14">
                  <c:v>10</c:v>
                </c:pt>
                <c:pt idx="15">
                  <c:v>2</c:v>
                </c:pt>
                <c:pt idx="16">
                  <c:v>4</c:v>
                </c:pt>
                <c:pt idx="17">
                  <c:v>6</c:v>
                </c:pt>
                <c:pt idx="18">
                  <c:v>45</c:v>
                </c:pt>
                <c:pt idx="19">
                  <c:v>20</c:v>
                </c:pt>
                <c:pt idx="20">
                  <c:v>16</c:v>
                </c:pt>
                <c:pt idx="21">
                  <c:v>2</c:v>
                </c:pt>
                <c:pt idx="22">
                  <c:v>44</c:v>
                </c:pt>
                <c:pt idx="23">
                  <c:v>47</c:v>
                </c:pt>
                <c:pt idx="24">
                  <c:v>24</c:v>
                </c:pt>
                <c:pt idx="25">
                  <c:v>26</c:v>
                </c:pt>
                <c:pt idx="26">
                  <c:v>2</c:v>
                </c:pt>
                <c:pt idx="27">
                  <c:v>82</c:v>
                </c:pt>
                <c:pt idx="28">
                  <c:v>4</c:v>
                </c:pt>
                <c:pt idx="29">
                  <c:v>45</c:v>
                </c:pt>
                <c:pt idx="30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97472"/>
        <c:axId val="156367616"/>
      </c:lineChart>
      <c:catAx>
        <c:axId val="211497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ko-KR"/>
          </a:p>
        </c:txPr>
        <c:crossAx val="156367616"/>
        <c:crosses val="autoZero"/>
        <c:auto val="1"/>
        <c:lblAlgn val="ctr"/>
        <c:lblOffset val="100"/>
        <c:noMultiLvlLbl val="0"/>
      </c:catAx>
      <c:valAx>
        <c:axId val="15636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1497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563805579382437"/>
          <c:y val="2.4483795844655057E-2"/>
          <c:w val="0.10361869764782115"/>
          <c:h val="0.14654869540344245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 월</c:v>
                </c:pt>
              </c:strCache>
            </c:strRef>
          </c:tx>
          <c:marker>
            <c:symbol val="none"/>
          </c:marker>
          <c:dPt>
            <c:idx val="22"/>
            <c:bubble3D val="0"/>
          </c:dPt>
          <c:cat>
            <c:strRef>
              <c:f>Sheet1!$A$2:$A$32</c:f>
              <c:strCache>
                <c:ptCount val="31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  <c:pt idx="30">
                  <c:v>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90</c:v>
                </c:pt>
                <c:pt idx="7">
                  <c:v>40</c:v>
                </c:pt>
                <c:pt idx="8">
                  <c:v>130</c:v>
                </c:pt>
                <c:pt idx="9">
                  <c:v>100</c:v>
                </c:pt>
                <c:pt idx="10">
                  <c:v>50</c:v>
                </c:pt>
                <c:pt idx="11">
                  <c:v>60</c:v>
                </c:pt>
                <c:pt idx="12">
                  <c:v>59</c:v>
                </c:pt>
                <c:pt idx="13">
                  <c:v>46</c:v>
                </c:pt>
                <c:pt idx="14">
                  <c:v>0</c:v>
                </c:pt>
                <c:pt idx="15">
                  <c:v>46</c:v>
                </c:pt>
                <c:pt idx="16">
                  <c:v>13</c:v>
                </c:pt>
                <c:pt idx="17">
                  <c:v>43</c:v>
                </c:pt>
                <c:pt idx="18">
                  <c:v>16</c:v>
                </c:pt>
                <c:pt idx="19">
                  <c:v>46</c:v>
                </c:pt>
                <c:pt idx="20">
                  <c:v>43</c:v>
                </c:pt>
                <c:pt idx="21">
                  <c:v>21</c:v>
                </c:pt>
                <c:pt idx="22">
                  <c:v>10</c:v>
                </c:pt>
                <c:pt idx="23">
                  <c:v>4</c:v>
                </c:pt>
                <c:pt idx="24">
                  <c:v>8</c:v>
                </c:pt>
                <c:pt idx="25">
                  <c:v>13</c:v>
                </c:pt>
                <c:pt idx="26">
                  <c:v>20</c:v>
                </c:pt>
                <c:pt idx="27">
                  <c:v>13</c:v>
                </c:pt>
                <c:pt idx="28">
                  <c:v>5</c:v>
                </c:pt>
                <c:pt idx="29">
                  <c:v>3</c:v>
                </c:pt>
                <c:pt idx="30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 월</c:v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  <c:pt idx="30">
                  <c:v>31일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27</c:v>
                </c:pt>
                <c:pt idx="4">
                  <c:v>21</c:v>
                </c:pt>
                <c:pt idx="5">
                  <c:v>54</c:v>
                </c:pt>
                <c:pt idx="6">
                  <c:v>64</c:v>
                </c:pt>
                <c:pt idx="7">
                  <c:v>21</c:v>
                </c:pt>
                <c:pt idx="8">
                  <c:v>40</c:v>
                </c:pt>
                <c:pt idx="9">
                  <c:v>20</c:v>
                </c:pt>
                <c:pt idx="10">
                  <c:v>55</c:v>
                </c:pt>
                <c:pt idx="11">
                  <c:v>13</c:v>
                </c:pt>
                <c:pt idx="12">
                  <c:v>2</c:v>
                </c:pt>
                <c:pt idx="13">
                  <c:v>45</c:v>
                </c:pt>
                <c:pt idx="14">
                  <c:v>10</c:v>
                </c:pt>
                <c:pt idx="15">
                  <c:v>2</c:v>
                </c:pt>
                <c:pt idx="16">
                  <c:v>4</c:v>
                </c:pt>
                <c:pt idx="17">
                  <c:v>6</c:v>
                </c:pt>
                <c:pt idx="18">
                  <c:v>45</c:v>
                </c:pt>
                <c:pt idx="19">
                  <c:v>20</c:v>
                </c:pt>
                <c:pt idx="20">
                  <c:v>16</c:v>
                </c:pt>
                <c:pt idx="21">
                  <c:v>2</c:v>
                </c:pt>
                <c:pt idx="22">
                  <c:v>44</c:v>
                </c:pt>
                <c:pt idx="23">
                  <c:v>47</c:v>
                </c:pt>
                <c:pt idx="24">
                  <c:v>24</c:v>
                </c:pt>
                <c:pt idx="25">
                  <c:v>26</c:v>
                </c:pt>
                <c:pt idx="26">
                  <c:v>2</c:v>
                </c:pt>
                <c:pt idx="27">
                  <c:v>82</c:v>
                </c:pt>
                <c:pt idx="28">
                  <c:v>4</c:v>
                </c:pt>
                <c:pt idx="29">
                  <c:v>45</c:v>
                </c:pt>
                <c:pt idx="30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512576"/>
        <c:axId val="156361856"/>
      </c:lineChart>
      <c:catAx>
        <c:axId val="21551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ko-KR"/>
          </a:p>
        </c:txPr>
        <c:crossAx val="156361856"/>
        <c:crosses val="autoZero"/>
        <c:auto val="1"/>
        <c:lblAlgn val="ctr"/>
        <c:lblOffset val="100"/>
        <c:noMultiLvlLbl val="0"/>
      </c:catAx>
      <c:valAx>
        <c:axId val="15636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5512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563805579382437"/>
          <c:y val="2.4483795844655057E-2"/>
          <c:w val="0.10361869764782115"/>
          <c:h val="0.14654869540344245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2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lIns="91489" tIns="91489" rIns="91489" bIns="91489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52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504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25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3008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76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512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264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6016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957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lIns="91489" tIns="91489" rIns="91489" bIns="91489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52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504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25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3008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76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512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264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6016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  <a:noFill/>
          <a:ln>
            <a:noFill/>
          </a:ln>
        </p:spPr>
        <p:txBody>
          <a:bodyPr lIns="91489" tIns="91489" rIns="91489" bIns="91489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2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lIns="91489" tIns="91489" rIns="91489" bIns="91489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52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504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25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3008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76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512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264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6016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957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lIns="91289" tIns="45632" rIns="91289" bIns="45632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ko-KR" sz="12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ko-KR" alt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382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A600B-5911-420D-8A6B-A52D0586EABD}" type="slidenum">
              <a:rPr lang="ko-KR" altLang="en-US" smtClean="0">
                <a:solidFill>
                  <a:prstClr val="black"/>
                </a:solidFill>
                <a:latin typeface="맑은 고딕"/>
              </a:rPr>
              <a:pPr/>
              <a:t>1</a:t>
            </a:fld>
            <a:endParaRPr lang="ko-KR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164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3"/>
          <p:cNvCxnSpPr/>
          <p:nvPr userDrawn="1"/>
        </p:nvCxnSpPr>
        <p:spPr>
          <a:xfrm>
            <a:off x="100260" y="514829"/>
            <a:ext cx="970096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14"/>
          <p:cNvSpPr txBox="1"/>
          <p:nvPr userDrawn="1"/>
        </p:nvSpPr>
        <p:spPr>
          <a:xfrm>
            <a:off x="7901940" y="90745"/>
            <a:ext cx="1888777" cy="331029"/>
          </a:xfrm>
          <a:prstGeom prst="rect">
            <a:avLst/>
          </a:prstGeom>
          <a:noFill/>
          <a:ln>
            <a:noFill/>
          </a:ln>
        </p:spPr>
        <p:txBody>
          <a:bodyPr lIns="83975" tIns="41975" rIns="83975" bIns="419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-KR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2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1"/>
          <p:cNvCxnSpPr/>
          <p:nvPr userDrawn="1"/>
        </p:nvCxnSpPr>
        <p:spPr>
          <a:xfrm>
            <a:off x="395536" y="3324703"/>
            <a:ext cx="914851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65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9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로그아웃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hape 146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 txBox="1"/>
          <p:nvPr/>
        </p:nvSpPr>
        <p:spPr>
          <a:xfrm>
            <a:off x="6134100" y="364000"/>
            <a:ext cx="1472276" cy="2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5" name="Shape 151"/>
          <p:cNvSpPr txBox="1"/>
          <p:nvPr userDrawn="1"/>
        </p:nvSpPr>
        <p:spPr>
          <a:xfrm>
            <a:off x="120317" y="332203"/>
            <a:ext cx="589948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FLY SHOOTER</a:t>
            </a:r>
            <a:r>
              <a:rPr lang="ko-KR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sz="1000" b="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07323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기본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6583681" y="370673"/>
            <a:ext cx="1074088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553809" y="629714"/>
            <a:ext cx="0" cy="6179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1553809" y="629718"/>
            <a:ext cx="0" cy="56374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 txBox="1"/>
          <p:nvPr/>
        </p:nvSpPr>
        <p:spPr>
          <a:xfrm>
            <a:off x="126868" y="2532858"/>
            <a:ext cx="930599" cy="915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매치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용병 모집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용병 지원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2680" y="967740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2" y="70156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회원 관리</a:t>
            </a:r>
            <a:endParaRPr lang="ko-KR" altLang="en-US" sz="800" b="1" i="0" u="none" strike="noStrike" cap="none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2680" y="2160128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680" y="2524973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68582" y="3482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정보관리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52680" y="3394760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 userDrawn="1"/>
        </p:nvCxnSpPr>
        <p:spPr>
          <a:xfrm>
            <a:off x="52680" y="4668323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 userDrawn="1"/>
        </p:nvCxnSpPr>
        <p:spPr>
          <a:xfrm>
            <a:off x="52680" y="1309646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68582" y="10434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구장관리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6" name="Shape 151"/>
          <p:cNvSpPr txBox="1"/>
          <p:nvPr userDrawn="1"/>
        </p:nvSpPr>
        <p:spPr>
          <a:xfrm>
            <a:off x="120317" y="332203"/>
            <a:ext cx="589948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FLY SHOOTER</a:t>
            </a:r>
            <a:r>
              <a:rPr lang="ko-KR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sz="1000" b="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관리자</a:t>
            </a:r>
          </a:p>
        </p:txBody>
      </p:sp>
      <p:sp>
        <p:nvSpPr>
          <p:cNvPr id="29" name="Shape 160"/>
          <p:cNvSpPr txBox="1"/>
          <p:nvPr userDrawn="1"/>
        </p:nvSpPr>
        <p:spPr>
          <a:xfrm>
            <a:off x="125651" y="1314175"/>
            <a:ext cx="1220345" cy="514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구장 </a:t>
            </a: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관리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환불 관리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정산 관리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67365" y="224508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게시판 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59993" y="3751375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160"/>
          <p:cNvSpPr txBox="1"/>
          <p:nvPr userDrawn="1"/>
        </p:nvSpPr>
        <p:spPr>
          <a:xfrm>
            <a:off x="125651" y="3753524"/>
            <a:ext cx="1125248" cy="915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이용약관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개인정보 취급방침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환불 규정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67365" y="47610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통계</a:t>
            </a:r>
            <a:endParaRPr lang="ko-KR" altLang="en-US" sz="800" b="1" i="0" u="none" strike="noStrike" cap="none" dirty="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51463" y="5694398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>
          <a:xfrm>
            <a:off x="58780" y="5030303"/>
            <a:ext cx="149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160"/>
          <p:cNvSpPr txBox="1"/>
          <p:nvPr userDrawn="1"/>
        </p:nvSpPr>
        <p:spPr>
          <a:xfrm>
            <a:off x="124436" y="5032452"/>
            <a:ext cx="1125248" cy="6619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구장 등록 현황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월별 예약 현황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hape 153"/>
          <p:cNvCxnSpPr/>
          <p:nvPr/>
        </p:nvCxnSpPr>
        <p:spPr>
          <a:xfrm>
            <a:off x="1553809" y="629714"/>
            <a:ext cx="0" cy="6179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1553809" y="304804"/>
            <a:ext cx="0" cy="596238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63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305213"/>
            <a:ext cx="2193926" cy="26628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81" y="44454"/>
            <a:ext cx="467605" cy="249747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1" y="44454"/>
            <a:ext cx="553656" cy="25068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8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55662"/>
            <a:ext cx="669925" cy="24914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8324850" y="55660"/>
            <a:ext cx="0" cy="24152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4" y="6588125"/>
            <a:ext cx="218122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4" y="561975"/>
            <a:ext cx="218122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FLY SHOOTER</a:t>
            </a:r>
            <a:endParaRPr lang="ko-KR" sz="8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868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4" r:id="rId2"/>
    <p:sldLayoutId id="2147483675" r:id="rId3"/>
    <p:sldLayoutId id="214748367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5300" y="1772816"/>
            <a:ext cx="8915400" cy="129614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FLY, SHOOTER</a:t>
            </a:r>
            <a:r>
              <a:rPr lang="ko-KR" altLang="ko-KR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/>
            </a:r>
            <a:br>
              <a:rPr lang="ko-KR" altLang="ko-KR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</a:br>
            <a:r>
              <a:rPr lang="en-US" altLang="ko-KR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Admin</a:t>
            </a:r>
            <a:r>
              <a:rPr lang="ko-KR" altLang="ko-KR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altLang="ko-KR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Storyboard</a:t>
            </a:r>
            <a:endParaRPr lang="ko-KR" altLang="ko-KR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5300" y="4437116"/>
            <a:ext cx="8915400" cy="129614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ko-KR" altLang="en-US" sz="3800" dirty="0" smtClean="0"/>
              <a:t>이인섭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권혜연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정효성</a:t>
            </a:r>
            <a:r>
              <a:rPr lang="en-US" altLang="ko-KR" sz="3800" dirty="0" smtClean="0"/>
              <a:t>, </a:t>
            </a:r>
          </a:p>
          <a:p>
            <a:pPr marL="0" indent="0" algn="ctr">
              <a:buNone/>
            </a:pPr>
            <a:r>
              <a:rPr lang="ko-KR" altLang="en-US" sz="3800" dirty="0" smtClean="0"/>
              <a:t>심정민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김도연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한웅희</a:t>
            </a:r>
            <a:endParaRPr lang="en-US" altLang="ko-KR" sz="3800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2019.08.21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8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3841237493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구장 상태가 임시휴업일 경우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 승인 상태 변경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/ Y, N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 상태 승인 변경 시 해당일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이전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변경된 값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폐업인 구장은 버튼 없음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구장 정보 관리 상세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3</a:t>
            </a:r>
            <a:r>
              <a:rPr lang="en-US" altLang="ko-KR" sz="800" dirty="0" smtClean="0">
                <a:latin typeface="+mj-ea"/>
                <a:ea typeface="+mj-ea"/>
              </a:rPr>
              <a:t>/3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0301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0152" y="682627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경기장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1668449" y="1261065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1676400" y="1030776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676400" y="1332927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20152" y="2186479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경기장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1668449" y="276491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직사각형 92"/>
          <p:cNvSpPr/>
          <p:nvPr/>
        </p:nvSpPr>
        <p:spPr bwMode="auto">
          <a:xfrm>
            <a:off x="1676400" y="2534628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0411" y="2859780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>
            <a:off x="1676400" y="312277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1676400" y="3515802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594995" y="285978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09988" y="285978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20,000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78663" y="285978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축구화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50341" y="285978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31773" y="2859780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0411" y="322458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94995" y="322458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미게시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33841" y="3224587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,000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78663" y="322458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스타킹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50341" y="3224587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31773" y="322458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959" y="106101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656839901"/>
              </p:ext>
            </p:extLst>
          </p:nvPr>
        </p:nvGraphicFramePr>
        <p:xfrm>
          <a:off x="7674448" y="569276"/>
          <a:ext cx="2160229" cy="274368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정산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전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대표자명으로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완료 후 수정 불가능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환</a:t>
            </a:r>
            <a:r>
              <a:rPr lang="ko-KR" altLang="en-US" sz="800" dirty="0">
                <a:latin typeface="+mj-ea"/>
                <a:ea typeface="+mj-ea"/>
              </a:rPr>
              <a:t>불</a:t>
            </a:r>
            <a:r>
              <a:rPr lang="ko-KR" altLang="en-US" sz="800" dirty="0" smtClean="0">
                <a:latin typeface="+mj-ea"/>
                <a:ea typeface="+mj-ea"/>
              </a:rPr>
              <a:t> 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676400" y="1455864"/>
            <a:ext cx="5839326" cy="2533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신청일             회원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대표자명              총 결제금액                    지급일                          환불 상태              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17048" y="18350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08129" y="3337989"/>
            <a:ext cx="2503387" cy="256674"/>
            <a:chOff x="3239687" y="3462801"/>
            <a:chExt cx="2503387" cy="25667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613351" y="1834134"/>
            <a:ext cx="453970" cy="220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심정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19604" y="183413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19350" y="1834134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810,000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331929" y="326178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38021" y="169558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6921" y="1834134"/>
            <a:ext cx="11352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676400" y="2145159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1676400" y="261387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976857" y="2924877"/>
            <a:ext cx="3326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14369" y="1136718"/>
            <a:ext cx="1790058" cy="25667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                                   </a:t>
            </a:r>
            <a:r>
              <a:rPr lang="ko-KR" altLang="en-US" sz="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326717" y="1807876"/>
            <a:ext cx="555261" cy="25667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전       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879894" y="1807876"/>
            <a:ext cx="555261" cy="2566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     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38169" y="10427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79607" y="183504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17289" y="3307655"/>
            <a:ext cx="1865750" cy="8667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지급 완료 처리하시겠습니까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수정이 불가합니다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7455812" y="2516051"/>
            <a:ext cx="45719" cy="791604"/>
          </a:xfrm>
          <a:custGeom>
            <a:avLst/>
            <a:gdLst>
              <a:gd name="connsiteX0" fmla="*/ 0 w 0"/>
              <a:gd name="connsiteY0" fmla="*/ 0 h 1804737"/>
              <a:gd name="connsiteX1" fmla="*/ 0 w 0"/>
              <a:gd name="connsiteY1" fmla="*/ 1804737 h 180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04737">
                <a:moveTo>
                  <a:pt x="0" y="0"/>
                </a:moveTo>
                <a:lnTo>
                  <a:pt x="0" y="1804737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949789" y="3843801"/>
            <a:ext cx="563260" cy="200055"/>
          </a:xfrm>
          <a:prstGeom prst="rect">
            <a:avLst/>
          </a:prstGeom>
          <a:solidFill>
            <a:srgbClr val="0080FF"/>
          </a:solidFill>
          <a:ln>
            <a:solidFill>
              <a:srgbClr val="0080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 완료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30782" y="3843800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220912" y="261387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2489" y="22768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8792" y="2275962"/>
            <a:ext cx="453970" cy="220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심정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25045" y="2275962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24791" y="227596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810,000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42362" y="2275962"/>
            <a:ext cx="11352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332158" y="2249704"/>
            <a:ext cx="555261" cy="25667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전       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885335" y="2249704"/>
            <a:ext cx="555261" cy="2566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     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85048" y="2276872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760685201"/>
              </p:ext>
            </p:extLst>
          </p:nvPr>
        </p:nvGraphicFramePr>
        <p:xfrm>
          <a:off x="7674448" y="569276"/>
          <a:ext cx="2160229" cy="274368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정산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전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대표자명으로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완료 후 수정 불가능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환</a:t>
            </a:r>
            <a:r>
              <a:rPr lang="ko-KR" altLang="en-US" sz="800" dirty="0">
                <a:latin typeface="+mj-ea"/>
                <a:ea typeface="+mj-ea"/>
              </a:rPr>
              <a:t>불</a:t>
            </a:r>
            <a:r>
              <a:rPr lang="ko-KR" altLang="en-US" sz="800" dirty="0" smtClean="0">
                <a:latin typeface="+mj-ea"/>
                <a:ea typeface="+mj-ea"/>
              </a:rPr>
              <a:t> 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38021" y="169558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38169" y="10427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676400" y="4560989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1676400" y="4560989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1676400" y="489787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699385" y="498239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1676400" y="5239914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699385" y="462172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예약자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34772" y="4982392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01056458499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34772" y="462172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99385" y="4300881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34772" y="4300880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1676400" y="4211660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699385" y="5953958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1676400" y="6211479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2734772" y="5953957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9385" y="5303235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일자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1676400" y="558270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734772" y="530323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706700" y="654616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658865" y="588993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680126" y="562875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시간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15513" y="562875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20152" y="3826411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1712640" y="1906121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1712640" y="190612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1712640" y="2243005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1735625" y="2327525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신청일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>
            <a:off x="1712640" y="258504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1735625" y="196685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771012" y="2327524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01056458499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771012" y="196685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35625" y="1646013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71012" y="1646012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5" name="직선 연결선 144"/>
          <p:cNvCxnSpPr/>
          <p:nvPr/>
        </p:nvCxnSpPr>
        <p:spPr bwMode="auto">
          <a:xfrm>
            <a:off x="1712640" y="155679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1735625" y="329909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지급일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 bwMode="auto">
          <a:xfrm>
            <a:off x="1712640" y="355661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2771012" y="329908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35625" y="264836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결제금액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 bwMode="auto">
          <a:xfrm>
            <a:off x="1712640" y="292783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2771012" y="264836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2" name="직선 연결선 151"/>
          <p:cNvCxnSpPr/>
          <p:nvPr/>
        </p:nvCxnSpPr>
        <p:spPr bwMode="auto">
          <a:xfrm>
            <a:off x="1695105" y="323506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1716366" y="297388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751753" y="297388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656392" y="1171543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1481161489"/>
              </p:ext>
            </p:extLst>
          </p:nvPr>
        </p:nvGraphicFramePr>
        <p:xfrm>
          <a:off x="7674448" y="569276"/>
          <a:ext cx="2160229" cy="274368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정산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전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대표자명으로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 완료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완료 후 수정 불가능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정</a:t>
            </a:r>
            <a:r>
              <a:rPr lang="ko-KR" altLang="en-US" sz="800" dirty="0">
                <a:latin typeface="+mj-ea"/>
                <a:ea typeface="+mj-ea"/>
              </a:rPr>
              <a:t>산</a:t>
            </a:r>
            <a:r>
              <a:rPr lang="ko-KR" altLang="en-US" sz="800" dirty="0" smtClean="0">
                <a:latin typeface="+mj-ea"/>
                <a:ea typeface="+mj-ea"/>
              </a:rPr>
              <a:t> 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676400" y="1455864"/>
            <a:ext cx="5839326" cy="2533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신청일               회원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대표자명      대관 건수    환불 건수     지급액         지급일                     지급 상태              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17048" y="18350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08129" y="3337989"/>
            <a:ext cx="2503387" cy="256674"/>
            <a:chOff x="3239687" y="3462801"/>
            <a:chExt cx="2503387" cy="25667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549743" y="1834134"/>
            <a:ext cx="453970" cy="220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심정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19604" y="183413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6377" y="1834134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810,000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331929" y="326178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38021" y="169558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18147" y="18350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6921" y="1834134"/>
            <a:ext cx="11352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2771" y="183496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676400" y="2145159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1676400" y="261387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976857" y="2924877"/>
            <a:ext cx="3326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14369" y="1136718"/>
            <a:ext cx="1790058" cy="25667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지급 상태                                   </a:t>
            </a:r>
            <a:r>
              <a:rPr lang="ko-KR" altLang="en-US" sz="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326717" y="1807876"/>
            <a:ext cx="555261" cy="25667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지급전       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6879894" y="1807876"/>
            <a:ext cx="555261" cy="2566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지급완료      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38169" y="10427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86333" y="183504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12847" y="227778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5542" y="227687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정효성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15403" y="2276872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2019.07.20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997712" y="2276872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1,152,000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13946" y="227778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28132" y="2276872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48570" y="2277702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6322516" y="2250614"/>
            <a:ext cx="555261" cy="2566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지급전       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6875693" y="2250614"/>
            <a:ext cx="555261" cy="25667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지급완료     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582132" y="2277782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2019.07.25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17289" y="3307655"/>
            <a:ext cx="1865750" cy="8667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지급 완료 처리하시겠습니까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수정이 불가합니다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7455812" y="2516051"/>
            <a:ext cx="45719" cy="791604"/>
          </a:xfrm>
          <a:custGeom>
            <a:avLst/>
            <a:gdLst>
              <a:gd name="connsiteX0" fmla="*/ 0 w 0"/>
              <a:gd name="connsiteY0" fmla="*/ 0 h 1804737"/>
              <a:gd name="connsiteX1" fmla="*/ 0 w 0"/>
              <a:gd name="connsiteY1" fmla="*/ 1804737 h 180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04737">
                <a:moveTo>
                  <a:pt x="0" y="0"/>
                </a:moveTo>
                <a:lnTo>
                  <a:pt x="0" y="1804737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949789" y="3843801"/>
            <a:ext cx="563260" cy="200055"/>
          </a:xfrm>
          <a:prstGeom prst="rect">
            <a:avLst/>
          </a:prstGeom>
          <a:solidFill>
            <a:srgbClr val="0080FF"/>
          </a:solidFill>
          <a:ln>
            <a:solidFill>
              <a:srgbClr val="0080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 완료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30782" y="3843800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220912" y="261387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84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1400685970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매치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모달창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 클릭 시 삭제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작성자명으로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매치 관리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5824" y="24216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676400" y="1163268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매치 형태  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구장명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매치일자                   작성자                   작성일자                    진행 상태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6857" y="2396167"/>
            <a:ext cx="3326552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7048" y="1494406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676400" y="1757397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676400" y="2150428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019450" y="1486455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408129" y="2840775"/>
            <a:ext cx="2503387" cy="233340"/>
            <a:chOff x="3239687" y="3462801"/>
            <a:chExt cx="2503387" cy="256674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20728" y="148645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김도연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524" y="1486455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40133" y="150811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7048" y="1860167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31929" y="275983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7060" y="1486455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vs 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68906" y="1487328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8390" y="148732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19450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2019.09.01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0728" y="186423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한웅희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50524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2019.08.19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27060" y="1864238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vs 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0220" y="1865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FOOBALL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86341" y="18651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086971" y="3025965"/>
            <a:ext cx="3508670" cy="372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793742" y="1661112"/>
            <a:ext cx="45719" cy="1364853"/>
          </a:xfrm>
          <a:custGeom>
            <a:avLst/>
            <a:gdLst>
              <a:gd name="connsiteX0" fmla="*/ 0 w 0"/>
              <a:gd name="connsiteY0" fmla="*/ 0 h 2197768"/>
              <a:gd name="connsiteX1" fmla="*/ 0 w 0"/>
              <a:gd name="connsiteY1" fmla="*/ 0 h 2197768"/>
              <a:gd name="connsiteX2" fmla="*/ 0 w 0"/>
              <a:gd name="connsiteY2" fmla="*/ 2197768 h 21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197768">
                <a:moveTo>
                  <a:pt x="0" y="0"/>
                </a:moveTo>
                <a:lnTo>
                  <a:pt x="0" y="0"/>
                </a:lnTo>
                <a:lnTo>
                  <a:pt x="0" y="2197768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1450"/>
              </p:ext>
            </p:extLst>
          </p:nvPr>
        </p:nvGraphicFramePr>
        <p:xfrm>
          <a:off x="4192272" y="3408058"/>
          <a:ext cx="3323454" cy="289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88"/>
                <a:gridCol w="966727"/>
                <a:gridCol w="825017"/>
                <a:gridCol w="850422"/>
              </a:tblGrid>
              <a:tr h="376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이영호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매치 형태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 vs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bg1"/>
                          </a:solidFill>
                        </a:rPr>
                        <a:t>구장명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팬텀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실내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풋살장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일산점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구장 주소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고봉로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658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번길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61-36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경기장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 smtClean="0"/>
                        <a:t>실내 </a:t>
                      </a:r>
                      <a:r>
                        <a:rPr lang="ko-KR" altLang="en-US" sz="800" dirty="0" err="1" smtClean="0"/>
                        <a:t>풋살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smtClean="0"/>
                        <a:t>면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매치 일자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2019.09.22(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17:00 ~ 19:00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7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유니폼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스타킹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팀 수준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연락처</a:t>
                      </a: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/>
                        <a:t>010-6658-7745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진행 상태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연락해주세요</a:t>
                      </a: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837348" y="6465419"/>
            <a:ext cx="563260" cy="2000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18341" y="6465418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676400" y="5807611"/>
            <a:ext cx="1865750" cy="715517"/>
            <a:chOff x="2798236" y="5609286"/>
            <a:chExt cx="1865750" cy="715517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2798236" y="5609286"/>
              <a:ext cx="1865750" cy="71551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/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0736" y="6009978"/>
              <a:ext cx="563260" cy="2000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11729" y="6009977"/>
              <a:ext cx="5632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rgbClr val="0099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09" name="자유형 108"/>
          <p:cNvSpPr/>
          <p:nvPr/>
        </p:nvSpPr>
        <p:spPr>
          <a:xfrm rot="10800000">
            <a:off x="3535086" y="6064264"/>
            <a:ext cx="2299535" cy="393031"/>
          </a:xfrm>
          <a:custGeom>
            <a:avLst/>
            <a:gdLst>
              <a:gd name="connsiteX0" fmla="*/ 0 w 2374231"/>
              <a:gd name="connsiteY0" fmla="*/ 0 h 393031"/>
              <a:gd name="connsiteX1" fmla="*/ 0 w 2374231"/>
              <a:gd name="connsiteY1" fmla="*/ 393031 h 393031"/>
              <a:gd name="connsiteX2" fmla="*/ 2374231 w 2374231"/>
              <a:gd name="connsiteY2" fmla="*/ 393031 h 39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231" h="393031">
                <a:moveTo>
                  <a:pt x="0" y="0"/>
                </a:moveTo>
                <a:lnTo>
                  <a:pt x="0" y="393031"/>
                </a:lnTo>
                <a:lnTo>
                  <a:pt x="2374231" y="393031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84157" y="61390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3332" y="3074115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상세보기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3794968" y="3212614"/>
            <a:ext cx="292003" cy="9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14873" y="329773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650px *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1717048" y="5711455"/>
            <a:ext cx="292003" cy="9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964400" y="5519138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400px * 200px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5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085181241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매치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모달창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 클릭 시 삭제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작성자명으로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용병 모집 관리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8224" y="2690563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용병 모집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676400" y="1163268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모집 인원  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구장명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매치일자                   작성자                   작성일자                    진행 상태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6857" y="2396167"/>
            <a:ext cx="3326552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7048" y="1494406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676400" y="1757397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676400" y="2150428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019450" y="1486455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408129" y="2840775"/>
            <a:ext cx="2503387" cy="233340"/>
            <a:chOff x="3239687" y="3462801"/>
            <a:chExt cx="2503387" cy="256674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20728" y="148645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김도연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524" y="1486455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40133" y="150811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7048" y="1860167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31929" y="275983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30423" y="14864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68906" y="1487328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8390" y="148732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19450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2019.09.01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0728" y="186423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한웅희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50524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2019.08.19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423" y="186423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0220" y="1865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FOOBALL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86341" y="18651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086971" y="3025965"/>
            <a:ext cx="3508670" cy="372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793742" y="1661112"/>
            <a:ext cx="45719" cy="1364853"/>
          </a:xfrm>
          <a:custGeom>
            <a:avLst/>
            <a:gdLst>
              <a:gd name="connsiteX0" fmla="*/ 0 w 0"/>
              <a:gd name="connsiteY0" fmla="*/ 0 h 2197768"/>
              <a:gd name="connsiteX1" fmla="*/ 0 w 0"/>
              <a:gd name="connsiteY1" fmla="*/ 0 h 2197768"/>
              <a:gd name="connsiteX2" fmla="*/ 0 w 0"/>
              <a:gd name="connsiteY2" fmla="*/ 2197768 h 21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197768">
                <a:moveTo>
                  <a:pt x="0" y="0"/>
                </a:moveTo>
                <a:lnTo>
                  <a:pt x="0" y="0"/>
                </a:lnTo>
                <a:lnTo>
                  <a:pt x="0" y="2197768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23531"/>
              </p:ext>
            </p:extLst>
          </p:nvPr>
        </p:nvGraphicFramePr>
        <p:xfrm>
          <a:off x="4192273" y="3408058"/>
          <a:ext cx="3323328" cy="289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70"/>
                <a:gridCol w="960263"/>
                <a:gridCol w="876811"/>
                <a:gridCol w="825184"/>
              </a:tblGrid>
              <a:tr h="376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이영호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매치 형태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 vs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bg1"/>
                          </a:solidFill>
                        </a:rPr>
                        <a:t>구장명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팬텀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실내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풋살장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일산점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구장 주소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고봉로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658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번길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61-36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경기장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 smtClean="0"/>
                        <a:t>실내 </a:t>
                      </a:r>
                      <a:r>
                        <a:rPr lang="ko-KR" altLang="en-US" sz="800" dirty="0" err="1" smtClean="0"/>
                        <a:t>풋살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smtClean="0"/>
                        <a:t>면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매치 일자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2019.09.22(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17:00 ~ 19:00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모집 인원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유니폼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스타킹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/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팀 수준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연락처</a:t>
                      </a: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/>
                        <a:t>010-6658-7745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신청여부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연락해주세요</a:t>
                      </a: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837348" y="6465419"/>
            <a:ext cx="563260" cy="2000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18341" y="6465418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676400" y="5807611"/>
            <a:ext cx="1865750" cy="715517"/>
            <a:chOff x="2798236" y="5609286"/>
            <a:chExt cx="1865750" cy="715517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2798236" y="5609286"/>
              <a:ext cx="1865750" cy="71551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/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0736" y="6009978"/>
              <a:ext cx="563260" cy="2000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11729" y="6009977"/>
              <a:ext cx="5632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rgbClr val="0099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09" name="자유형 108"/>
          <p:cNvSpPr/>
          <p:nvPr/>
        </p:nvSpPr>
        <p:spPr>
          <a:xfrm rot="10800000">
            <a:off x="3535086" y="6064264"/>
            <a:ext cx="2299535" cy="393031"/>
          </a:xfrm>
          <a:custGeom>
            <a:avLst/>
            <a:gdLst>
              <a:gd name="connsiteX0" fmla="*/ 0 w 2374231"/>
              <a:gd name="connsiteY0" fmla="*/ 0 h 393031"/>
              <a:gd name="connsiteX1" fmla="*/ 0 w 2374231"/>
              <a:gd name="connsiteY1" fmla="*/ 393031 h 393031"/>
              <a:gd name="connsiteX2" fmla="*/ 2374231 w 2374231"/>
              <a:gd name="connsiteY2" fmla="*/ 393031 h 39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231" h="393031">
                <a:moveTo>
                  <a:pt x="0" y="0"/>
                </a:moveTo>
                <a:lnTo>
                  <a:pt x="0" y="393031"/>
                </a:lnTo>
                <a:lnTo>
                  <a:pt x="2374231" y="393031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84157" y="61390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3332" y="3074115"/>
            <a:ext cx="192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용병 모집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상세보기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464114798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매치 관리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줄 출력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모달창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 클릭 시 삭제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작성자명으로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용병 지원 관리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7761" y="2922690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용병 지원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676400" y="1163268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지역                    인원수                    매치일자                   작성자                      작성일자                  진행 상태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6857" y="2396167"/>
            <a:ext cx="3326552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7048" y="1494406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676400" y="1757397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676400" y="2150428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019450" y="1486455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408129" y="2840775"/>
            <a:ext cx="2503387" cy="233340"/>
            <a:chOff x="3239687" y="3462801"/>
            <a:chExt cx="2503387" cy="256674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20728" y="148645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김도연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524" y="1486455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40133" y="150811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7048" y="1860167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31929" y="275983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90668" y="148645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78390" y="148732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19450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2019.09.01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0728" y="186423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한웅희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50524" y="186423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2019.08.19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90668" y="186423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86341" y="18651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086971" y="3025965"/>
            <a:ext cx="3508670" cy="372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793742" y="1661112"/>
            <a:ext cx="45719" cy="1364853"/>
          </a:xfrm>
          <a:custGeom>
            <a:avLst/>
            <a:gdLst>
              <a:gd name="connsiteX0" fmla="*/ 0 w 0"/>
              <a:gd name="connsiteY0" fmla="*/ 0 h 2197768"/>
              <a:gd name="connsiteX1" fmla="*/ 0 w 0"/>
              <a:gd name="connsiteY1" fmla="*/ 0 h 2197768"/>
              <a:gd name="connsiteX2" fmla="*/ 0 w 0"/>
              <a:gd name="connsiteY2" fmla="*/ 2197768 h 21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197768">
                <a:moveTo>
                  <a:pt x="0" y="0"/>
                </a:moveTo>
                <a:lnTo>
                  <a:pt x="0" y="0"/>
                </a:lnTo>
                <a:lnTo>
                  <a:pt x="0" y="2197768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97064"/>
              </p:ext>
            </p:extLst>
          </p:nvPr>
        </p:nvGraphicFramePr>
        <p:xfrm>
          <a:off x="4192273" y="3408058"/>
          <a:ext cx="3323328" cy="212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70"/>
                <a:gridCol w="960263"/>
                <a:gridCol w="745399"/>
                <a:gridCol w="956596"/>
              </a:tblGrid>
              <a:tr h="376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이영호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지역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010-1543-1547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가능 시간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2019.09.22(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17:00 ~ 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인원 수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팀 수준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중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진행 상태</a:t>
                      </a: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 smtClean="0"/>
                        <a:t>가능</a:t>
                      </a:r>
                      <a:endParaRPr lang="ko-KR" altLang="en-US" sz="800" dirty="0"/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510" marR="83510" marT="41755" marB="41755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6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연락해주세요</a:t>
                      </a:r>
                    </a:p>
                  </a:txBody>
                  <a:tcPr marL="83510" marR="83510" marT="41755" marB="41755" anchor="ctr">
                    <a:lnL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837348" y="6465419"/>
            <a:ext cx="563260" cy="2000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18341" y="6465418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676400" y="5807611"/>
            <a:ext cx="1865750" cy="715517"/>
            <a:chOff x="2798236" y="5609286"/>
            <a:chExt cx="1865750" cy="715517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2798236" y="5609286"/>
              <a:ext cx="1865750" cy="71551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/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0736" y="6009978"/>
              <a:ext cx="563260" cy="2000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11729" y="6009977"/>
              <a:ext cx="5632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rgbClr val="0099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09" name="자유형 108"/>
          <p:cNvSpPr/>
          <p:nvPr/>
        </p:nvSpPr>
        <p:spPr>
          <a:xfrm rot="10800000">
            <a:off x="3535086" y="6064264"/>
            <a:ext cx="2299535" cy="393031"/>
          </a:xfrm>
          <a:custGeom>
            <a:avLst/>
            <a:gdLst>
              <a:gd name="connsiteX0" fmla="*/ 0 w 2374231"/>
              <a:gd name="connsiteY0" fmla="*/ 0 h 393031"/>
              <a:gd name="connsiteX1" fmla="*/ 0 w 2374231"/>
              <a:gd name="connsiteY1" fmla="*/ 393031 h 393031"/>
              <a:gd name="connsiteX2" fmla="*/ 2374231 w 2374231"/>
              <a:gd name="connsiteY2" fmla="*/ 393031 h 39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231" h="393031">
                <a:moveTo>
                  <a:pt x="0" y="0"/>
                </a:moveTo>
                <a:lnTo>
                  <a:pt x="0" y="393031"/>
                </a:lnTo>
                <a:lnTo>
                  <a:pt x="2374231" y="393031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84157" y="61390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3332" y="3074115"/>
            <a:ext cx="192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용병 지원 관리 상세보기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3393" y="14853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8421" y="186511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6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1017449474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이용약관 페이지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이용약관 내용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이용약관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3907" y="3660622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3786" y="4980265"/>
            <a:ext cx="852470" cy="245914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61" name="Shape 1101"/>
          <p:cNvSpPr/>
          <p:nvPr/>
        </p:nvSpPr>
        <p:spPr>
          <a:xfrm>
            <a:off x="1923861" y="1556454"/>
            <a:ext cx="5286519" cy="324667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en-US" sz="700" dirty="0">
                <a:solidFill>
                  <a:schemeClr val="dk1"/>
                </a:solidFill>
              </a:rPr>
              <a:t>내용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64" name="Shape 1101"/>
          <p:cNvSpPr/>
          <p:nvPr/>
        </p:nvSpPr>
        <p:spPr>
          <a:xfrm>
            <a:off x="1923861" y="1232452"/>
            <a:ext cx="5286519" cy="3240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ko-KR" sz="700" dirty="0">
                <a:solidFill>
                  <a:schemeClr val="dk1"/>
                </a:solidFill>
              </a:rPr>
              <a:t>Editor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0056" y="4910992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2666218" y="4802653"/>
            <a:ext cx="292003" cy="9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86123" y="4887778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700px * 500px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4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718825529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개인정보 취급방치 페이지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개인정보 취급방치 내용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개인정보 취급방치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08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38021" y="3915063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3786" y="4980265"/>
            <a:ext cx="852470" cy="245914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61" name="Shape 1101"/>
          <p:cNvSpPr/>
          <p:nvPr/>
        </p:nvSpPr>
        <p:spPr>
          <a:xfrm>
            <a:off x="1923861" y="1556454"/>
            <a:ext cx="5286519" cy="324667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en-US" sz="700" dirty="0">
                <a:solidFill>
                  <a:schemeClr val="dk1"/>
                </a:solidFill>
              </a:rPr>
              <a:t>내용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64" name="Shape 1101"/>
          <p:cNvSpPr/>
          <p:nvPr/>
        </p:nvSpPr>
        <p:spPr>
          <a:xfrm>
            <a:off x="1923861" y="1232452"/>
            <a:ext cx="5286519" cy="3240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ko-KR" sz="700" dirty="0">
                <a:solidFill>
                  <a:schemeClr val="dk1"/>
                </a:solidFill>
              </a:rPr>
              <a:t>Editor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0056" y="4910992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1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311496394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환불 규정 페이지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환불 규정 내용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환불 규정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09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8224" y="4145651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규정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3786" y="4980265"/>
            <a:ext cx="852470" cy="245914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61" name="Shape 1101"/>
          <p:cNvSpPr/>
          <p:nvPr/>
        </p:nvSpPr>
        <p:spPr>
          <a:xfrm>
            <a:off x="1923861" y="1556454"/>
            <a:ext cx="5286519" cy="324667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en-US" sz="700" dirty="0">
                <a:solidFill>
                  <a:schemeClr val="dk1"/>
                </a:solidFill>
              </a:rPr>
              <a:t>내용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64" name="Shape 1101"/>
          <p:cNvSpPr/>
          <p:nvPr/>
        </p:nvSpPr>
        <p:spPr>
          <a:xfrm>
            <a:off x="1923861" y="1232452"/>
            <a:ext cx="5286519" cy="3240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1080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ko-KR" sz="700" dirty="0">
                <a:solidFill>
                  <a:schemeClr val="dk1"/>
                </a:solidFill>
              </a:rPr>
              <a:t>Editor</a:t>
            </a:r>
            <a:endParaRPr lang="ko-KR" altLang="ko-KR" sz="700" dirty="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0056" y="4910992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14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996" y="1513736"/>
            <a:ext cx="505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426930" y="1894625"/>
            <a:ext cx="488332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451830" y="200612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509581" y="1894625"/>
            <a:ext cx="0" cy="68771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직사각형 5"/>
          <p:cNvSpPr/>
          <p:nvPr/>
        </p:nvSpPr>
        <p:spPr bwMode="auto">
          <a:xfrm>
            <a:off x="2573501" y="2008266"/>
            <a:ext cx="1268665" cy="20052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1832" y="227420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573501" y="2276347"/>
            <a:ext cx="1268665" cy="20052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●●●●●●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426932" y="2570861"/>
            <a:ext cx="489178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573499" y="2972665"/>
            <a:ext cx="1268664" cy="274432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8877" y="2658929"/>
            <a:ext cx="12554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정보가 틀렸습니다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9726" y="2691951"/>
            <a:ext cx="1651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4000654018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 실패 시 노출 문구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로그인 버튼 클릭 시 메인 화면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로그</a:t>
            </a:r>
            <a:r>
              <a:rPr lang="ko-KR" altLang="en-US" sz="800" dirty="0">
                <a:latin typeface="+mj-ea"/>
                <a:ea typeface="+mj-ea"/>
              </a:rPr>
              <a:t>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8877" y="2929141"/>
            <a:ext cx="1651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321152" y="1429127"/>
            <a:ext cx="0" cy="113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10894" y="1429397"/>
            <a:ext cx="0" cy="113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0104" y="124040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290421" y="1894625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4257" y="18535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103px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1290421" y="2565665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6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3751606194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구정 등록 현황 통계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구장 등록 현황 통계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9904" y="49435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등록 현황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162555385"/>
              </p:ext>
            </p:extLst>
          </p:nvPr>
        </p:nvGraphicFramePr>
        <p:xfrm>
          <a:off x="1651000" y="1227667"/>
          <a:ext cx="5910690" cy="257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/>
          <p:cNvCxnSpPr/>
          <p:nvPr/>
        </p:nvCxnSpPr>
        <p:spPr>
          <a:xfrm flipV="1">
            <a:off x="3638316" y="3753081"/>
            <a:ext cx="292003" cy="9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8221" y="3838206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700px * 500px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0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333927351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월별 예약 현황 통계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월별 예약 현황 통계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38021" y="5182068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예약 현황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9986568"/>
              </p:ext>
            </p:extLst>
          </p:nvPr>
        </p:nvGraphicFramePr>
        <p:xfrm>
          <a:off x="1651000" y="1227667"/>
          <a:ext cx="5910690" cy="257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0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4174633699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항목별 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이번 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누적 수치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관리자 메인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9512" y="13895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64411" y="10616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오늘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8916" y="106161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이번 달</a:t>
            </a:r>
            <a:endParaRPr lang="ko-KR" altLang="en-US" sz="800" b="1" dirty="0">
              <a:latin typeface="+mj-ea"/>
              <a:ea typeface="+mj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749090" y="1301772"/>
            <a:ext cx="5688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1749090" y="1670740"/>
            <a:ext cx="5688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79512" y="1758503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구장 등록 수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22044" y="1389535"/>
            <a:ext cx="385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2044" y="1758503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36445" y="1389535"/>
            <a:ext cx="385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6445" y="1758503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49090" y="985176"/>
            <a:ext cx="5688000" cy="228741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7819" y="10616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항목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54478" y="10616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누적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65318" y="1389535"/>
            <a:ext cx="674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13,241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15028" y="1758503"/>
            <a:ext cx="716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570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79512" y="212900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대관 예약 수</a:t>
            </a:r>
            <a:endParaRPr lang="ko-KR" altLang="en-US" sz="800" b="1" dirty="0">
              <a:latin typeface="+mj-ea"/>
              <a:ea typeface="+mj-ea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749090" y="2041243"/>
            <a:ext cx="5688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4622044" y="2129006"/>
            <a:ext cx="385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22044" y="2497974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36445" y="2129006"/>
            <a:ext cx="385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36445" y="2497974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65318" y="2129006"/>
            <a:ext cx="674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574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15028" y="2497974"/>
            <a:ext cx="716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12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2890" y="9089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79512" y="251401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매치 게시판 등록 수</a:t>
            </a:r>
            <a:endParaRPr lang="ko-KR" altLang="en-US" sz="800" b="1" dirty="0">
              <a:latin typeface="+mj-ea"/>
              <a:ea typeface="+mj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1749090" y="2434275"/>
            <a:ext cx="5688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1749090" y="2819285"/>
            <a:ext cx="5688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622044" y="2907048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36445" y="2907048"/>
            <a:ext cx="377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5028" y="2907048"/>
            <a:ext cx="716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9512" y="2923090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용병 게시판 등록 수</a:t>
            </a:r>
            <a:endParaRPr lang="ko-KR" altLang="en-US" sz="800" b="1" dirty="0">
              <a:latin typeface="+mj-ea"/>
              <a:ea typeface="+mj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9174" y="49045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63281" y="49045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87900" y="604405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100%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9174" y="90897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548728" y="90897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9494" y="1022925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220px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1494266" y="621169"/>
            <a:ext cx="230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05919" y="62030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H : auto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1494266" y="6815233"/>
            <a:ext cx="230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5080" y="621169"/>
            <a:ext cx="75982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5080" y="1041981"/>
            <a:ext cx="1483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1548729" y="626383"/>
            <a:ext cx="1" cy="6188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35365" y="3272590"/>
            <a:ext cx="63610" cy="329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52090" y="350536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700px * 607px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6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737353698"/>
              </p:ext>
            </p:extLst>
          </p:nvPr>
        </p:nvGraphicFramePr>
        <p:xfrm>
          <a:off x="7674448" y="569276"/>
          <a:ext cx="2160229" cy="298752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회원관리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 당 리스트는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개씩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 클릭 시 회원관리 상세페이지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 번호 클릭 시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회원명으로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검색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사업자로 상세 조회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회원 관리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00454" y="74194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400" y="1505161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회원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회원 구분                    회원가입일                   </a:t>
            </a:r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6857" y="2738060"/>
            <a:ext cx="3326552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7048" y="1836299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1676400" y="2099290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1676400" y="249232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682519" y="1836299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08129" y="3182668"/>
            <a:ext cx="2503387" cy="233340"/>
            <a:chOff x="3239687" y="3462801"/>
            <a:chExt cx="2503387" cy="256674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40567" y="1836299"/>
            <a:ext cx="45397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이인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섭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35545" y="1836299"/>
            <a:ext cx="1027845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76100" y="1836299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56511" y="1836299"/>
            <a:ext cx="36420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383096" y="1834134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17048" y="2202060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2519" y="2202060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40567" y="2202060"/>
            <a:ext cx="45397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정효성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64805" y="2202060"/>
            <a:ext cx="1002197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76100" y="2202060"/>
            <a:ext cx="620683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2019.08.23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18942" y="2202060"/>
            <a:ext cx="453971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08421" y="2659695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31929" y="31017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147474" y="1153830"/>
            <a:ext cx="1275497" cy="23334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                   </a:t>
            </a:r>
            <a:r>
              <a:rPr lang="ko-KR" altLang="en-US" sz="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71274" y="108455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676400" y="1358879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515726" y="1358879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36645" y="1230418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552614" y="1735450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552614" y="2099290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4741" y="169588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H : 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7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3168106256"/>
              </p:ext>
            </p:extLst>
          </p:nvPr>
        </p:nvGraphicFramePr>
        <p:xfrm>
          <a:off x="7674448" y="569276"/>
          <a:ext cx="2160229" cy="286560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비활성화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탈퇴회원으로 상태 변경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이전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 상태 변경 후 저장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저장 후엔 회원 관리 리스트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회원 관리 상세 페이지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일반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0201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1676400" y="1510812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1676400" y="151081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1676400" y="184769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99385" y="193221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1676400" y="218973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699385" y="157154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4772" y="1932215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01024315678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772" y="157154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이인섭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99385" y="1250704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34772" y="1250703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676400" y="116148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699385" y="2910784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로그인</a:t>
            </a: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676400" y="3168305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734772" y="2910783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99385" y="258192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회원가입일</a:t>
            </a: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1676400" y="283944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734772" y="258192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9385" y="225305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구분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1676400" y="2510579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734772" y="22530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9385" y="32316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1676400" y="348914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580021" y="3835214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33816" y="3835214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34772" y="3231623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86417" y="31389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10086" y="375901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56291" y="375901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1483159" y="1161012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483159" y="1508950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5286" y="112144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H : 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652547" y="1026323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491873" y="1026323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04841" y="937617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0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3116426334"/>
              </p:ext>
            </p:extLst>
          </p:nvPr>
        </p:nvGraphicFramePr>
        <p:xfrm>
          <a:off x="7674448" y="569276"/>
          <a:ext cx="2160229" cy="286560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비활성화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탈퇴회원으로 상태 변경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이전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 상태 변경 후 저장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저장 후엔 회원 관리 리스트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회원 관리 상세 페이지</a:t>
            </a:r>
            <a:r>
              <a:rPr lang="en-US" altLang="ko-KR" sz="800" dirty="0" smtClean="0">
                <a:latin typeface="+mj-ea"/>
                <a:ea typeface="+mj-ea"/>
              </a:rPr>
              <a:t>(</a:t>
            </a:r>
            <a:r>
              <a:rPr lang="ko-KR" altLang="en-US" sz="800" dirty="0" smtClean="0">
                <a:latin typeface="+mj-ea"/>
                <a:ea typeface="+mj-ea"/>
              </a:rPr>
              <a:t>사업자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0201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1676400" y="1510812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1676400" y="151081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1676400" y="184769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99385" y="193221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1676400" y="218973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699385" y="157154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4772" y="1932215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01056458499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772" y="157154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99385" y="1250704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34772" y="1250703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676400" y="116148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699385" y="321069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로그인</a:t>
            </a: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676400" y="3490165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734772" y="321069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99385" y="290378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회원가입일</a:t>
            </a: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1676400" y="316130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734772" y="290378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2019.08.21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9385" y="225305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구분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1676400" y="2532524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734772" y="225305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9385" y="3547443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1676400" y="381100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580021" y="4135129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33816" y="4135129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34772" y="3553483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06700" y="349598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10086" y="40589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56291" y="40589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1658865" y="2839754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680126" y="257857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등록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5513" y="25785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1993904849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구장 정보 관리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 당 리스트는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개씩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 정보 관리 상세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구장명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운영전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운영중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임시휴업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폐업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구장 정보 관리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676400" y="1505161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회원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대표자명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구장명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승인 상태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미승인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경기장 수            등록일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6857" y="2738060"/>
            <a:ext cx="3326552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10 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17048" y="1836299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676400" y="2099290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676400" y="249232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151565" y="1836299"/>
            <a:ext cx="2535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408129" y="3182668"/>
            <a:ext cx="2503387" cy="233340"/>
            <a:chOff x="3239687" y="3462801"/>
            <a:chExt cx="2503387" cy="256674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구장명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295311" y="183629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심정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97015" y="1836299"/>
            <a:ext cx="11352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13949" y="183629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8919" y="1836299"/>
            <a:ext cx="7585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ILOVESOCCER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78820" y="1834134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17048" y="2202060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31929" y="3101729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147474" y="1153830"/>
            <a:ext cx="1275497" cy="23334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상태       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071274" y="108455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38122" y="14362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3176" y="18362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1565" y="2194109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95311" y="219410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정효성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2672" y="2194109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3949" y="219410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5154" y="2194109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FOOTBALL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3176" y="219410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4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299766665"/>
              </p:ext>
            </p:extLst>
          </p:nvPr>
        </p:nvGraphicFramePr>
        <p:xfrm>
          <a:off x="7674448" y="569276"/>
          <a:ext cx="2160229" cy="262176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첨부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팩스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메일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파일명 클릭 시 다운로드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연중무휴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매주 월요일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화요일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수요일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목요일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금요일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운영전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운영중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임시휴업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폐업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구장 정보 관리 상세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0301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20152" y="739838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676400" y="1095648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699385" y="212159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전화번호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4772" y="212158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031-111-5841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676400" y="237911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699385" y="1159064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4772" y="1159063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1676400" y="1416585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699385" y="246790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주소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34772" y="2467907"/>
            <a:ext cx="1588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구로구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경인로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1676400" y="2740059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676400" y="205701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699385" y="179690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34772" y="1796908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FOOTBALL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676400" y="173617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699385" y="14760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34772" y="147606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정효성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1676400" y="3090852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1676400" y="309085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676400" y="342773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1699385" y="3512256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 계좌번호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676400" y="376977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99385" y="315158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예금주명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34772" y="3512255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110-315-165571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34772" y="315158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정효성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99385" y="283074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4772" y="283074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신한은행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676400" y="479163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통장 사본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11787" y="4791635"/>
            <a:ext cx="6046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7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1653415" y="504915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1676400" y="38291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711787" y="38291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111-01-12345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4" name="직선 연결선 143"/>
          <p:cNvCxnSpPr/>
          <p:nvPr/>
        </p:nvCxnSpPr>
        <p:spPr bwMode="auto">
          <a:xfrm>
            <a:off x="1653415" y="408663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1676400" y="5123324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부동산 종합 공부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11787" y="5123323"/>
            <a:ext cx="6046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7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 bwMode="auto">
          <a:xfrm>
            <a:off x="1653415" y="472706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676400" y="446695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711787" y="4466954"/>
            <a:ext cx="6046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7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</a:t>
            </a:r>
            <a:endParaRPr lang="en-US" altLang="ko-KR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 bwMode="auto">
          <a:xfrm>
            <a:off x="1653415" y="440622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1676400" y="4146114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서류 첨부 유형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711787" y="4146113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첨부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직선 연결선 152"/>
          <p:cNvCxnSpPr/>
          <p:nvPr/>
        </p:nvCxnSpPr>
        <p:spPr bwMode="auto">
          <a:xfrm>
            <a:off x="1653415" y="539296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/>
          <p:cNvSpPr/>
          <p:nvPr/>
        </p:nvSpPr>
        <p:spPr>
          <a:xfrm>
            <a:off x="3179546" y="412089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331946" y="44907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6" name="직선 연결선 155"/>
          <p:cNvCxnSpPr/>
          <p:nvPr/>
        </p:nvCxnSpPr>
        <p:spPr bwMode="auto">
          <a:xfrm>
            <a:off x="1653415" y="5738998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/>
          <p:nvPr/>
        </p:nvCxnSpPr>
        <p:spPr bwMode="auto">
          <a:xfrm>
            <a:off x="1653415" y="5738998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/>
          <p:nvPr/>
        </p:nvCxnSpPr>
        <p:spPr bwMode="auto">
          <a:xfrm>
            <a:off x="1653415" y="607588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TextBox 158"/>
          <p:cNvSpPr txBox="1"/>
          <p:nvPr/>
        </p:nvSpPr>
        <p:spPr>
          <a:xfrm>
            <a:off x="1676400" y="6160402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정기 휴일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0" name="직선 연결선 159"/>
          <p:cNvCxnSpPr/>
          <p:nvPr/>
        </p:nvCxnSpPr>
        <p:spPr bwMode="auto">
          <a:xfrm>
            <a:off x="1653415" y="641792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1676400" y="5799732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마감 시간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711787" y="616040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연중무휴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711787" y="5799731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24:00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676400" y="5478890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오픈 시간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11787" y="547888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06:00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676400" y="648124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1" name="직선 연결선 170"/>
          <p:cNvCxnSpPr/>
          <p:nvPr/>
        </p:nvCxnSpPr>
        <p:spPr bwMode="auto">
          <a:xfrm>
            <a:off x="1653415" y="6760710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TextBox 171"/>
          <p:cNvSpPr txBox="1"/>
          <p:nvPr/>
        </p:nvSpPr>
        <p:spPr>
          <a:xfrm>
            <a:off x="2711787" y="648124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운영중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278511" y="61842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201917" y="652889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83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hape 721"/>
          <p:cNvGraphicFramePr/>
          <p:nvPr>
            <p:extLst>
              <p:ext uri="{D42A27DB-BD31-4B8C-83A1-F6EECF244321}">
                <p14:modId xmlns:p14="http://schemas.microsoft.com/office/powerpoint/2010/main" val="1027622892"/>
              </p:ext>
            </p:extLst>
          </p:nvPr>
        </p:nvGraphicFramePr>
        <p:xfrm>
          <a:off x="7674448" y="569276"/>
          <a:ext cx="2160229" cy="2499840"/>
        </p:xfrm>
        <a:graphic>
          <a:graphicData uri="http://schemas.openxmlformats.org/drawingml/2006/table">
            <a:tbl>
              <a:tblPr>
                <a:noFill/>
                <a:tableStyleId>{B0F2E592-E33C-4841-8B9A-E20C65CF04FE}</a:tableStyleId>
              </a:tblPr>
              <a:tblGrid>
                <a:gridCol w="21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구장 상태가 임시휴업일 경우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 승인 상태 변경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/ Y, N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구장 상태 승인 변경 시 해당일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이전 페이지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변경된 값 저장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폐업인 구장은 버튼 없음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3374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구장 정보 관리 상세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108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2/3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24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0301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1653415" y="74785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1653415" y="1093888"/>
            <a:ext cx="583932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1653415" y="1093888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653415" y="143077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1676400" y="1826275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승인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1653415" y="2083796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676400" y="115462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 재개일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11787" y="1154621"/>
            <a:ext cx="2215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76400" y="833780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임시휴업 시작일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1787" y="833779"/>
            <a:ext cx="2215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1653415" y="345291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76400" y="214711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구장 승인일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 bwMode="auto">
          <a:xfrm>
            <a:off x="1653415" y="2426583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711787" y="2147116"/>
            <a:ext cx="2215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57141" y="2472638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92528" y="247263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279949" y="8576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11787" y="1822866"/>
            <a:ext cx="802689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279949" y="218802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580021" y="3722899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33816" y="3722899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410086" y="364669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356291" y="364669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8432" y="3722899"/>
            <a:ext cx="852470" cy="245914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폐업 등록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919502" y="3646699"/>
            <a:ext cx="1865750" cy="8667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폐업 등록을 하시겠습니까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수정이 불가합니다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 rot="16200000">
            <a:off x="7647342" y="3456345"/>
            <a:ext cx="45720" cy="498600"/>
          </a:xfrm>
          <a:custGeom>
            <a:avLst/>
            <a:gdLst>
              <a:gd name="connsiteX0" fmla="*/ 0 w 0"/>
              <a:gd name="connsiteY0" fmla="*/ 0 h 1804737"/>
              <a:gd name="connsiteX1" fmla="*/ 0 w 0"/>
              <a:gd name="connsiteY1" fmla="*/ 1804737 h 180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04737">
                <a:moveTo>
                  <a:pt x="0" y="0"/>
                </a:moveTo>
                <a:lnTo>
                  <a:pt x="0" y="1804737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52002" y="4182845"/>
            <a:ext cx="563260" cy="200055"/>
          </a:xfrm>
          <a:prstGeom prst="rect">
            <a:avLst/>
          </a:prstGeom>
          <a:solidFill>
            <a:srgbClr val="0080FF"/>
          </a:solidFill>
          <a:ln>
            <a:solidFill>
              <a:srgbClr val="0080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2995" y="4182844"/>
            <a:ext cx="56326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709052" y="360658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0152" y="4375859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1668449" y="495429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1676400" y="4724008"/>
            <a:ext cx="583932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번호 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용품명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대여료                        용품 상태                    대여 횟수                        용품 등록일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0411" y="5049160"/>
            <a:ext cx="234360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676400" y="5312151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1676400" y="5705182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594995" y="504916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09988" y="504916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20,000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78663" y="504916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축구화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0341" y="504916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31773" y="5049160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0411" y="54139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94995" y="541396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미게시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33841" y="5413967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,000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8663" y="541396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스타킹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50341" y="5413967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2019.08.26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1773" y="54139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24343" y="152035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1653415" y="1756780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1676400" y="149653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폐업 등록일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11787" y="1496531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2019.09.28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92232" y="365230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1651</Words>
  <Application>Microsoft Office PowerPoint</Application>
  <PresentationFormat>A4 용지(210x297mm)</PresentationFormat>
  <Paragraphs>891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기본</vt:lpstr>
      <vt:lpstr>FLY, SHOOTER Admin Storyboard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alfo8-9</dc:creator>
  <cp:lastModifiedBy>alfo8-9</cp:lastModifiedBy>
  <cp:revision>1179</cp:revision>
  <cp:lastPrinted>2017-03-01T07:07:26Z</cp:lastPrinted>
  <dcterms:modified xsi:type="dcterms:W3CDTF">2019-10-16T00:33:39Z</dcterms:modified>
</cp:coreProperties>
</file>