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63" r:id="rId3"/>
    <p:sldId id="267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82" r:id="rId12"/>
    <p:sldId id="277" r:id="rId13"/>
    <p:sldId id="256" r:id="rId14"/>
    <p:sldId id="278" r:id="rId15"/>
    <p:sldId id="279" r:id="rId16"/>
    <p:sldId id="280" r:id="rId17"/>
    <p:sldId id="258" r:id="rId18"/>
    <p:sldId id="281" r:id="rId19"/>
    <p:sldId id="283" r:id="rId20"/>
    <p:sldId id="284" r:id="rId21"/>
    <p:sldId id="285" r:id="rId22"/>
    <p:sldId id="28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m Jin" initials="BJ" lastIdx="1" clrIdx="0">
    <p:extLst>
      <p:ext uri="{19B8F6BF-5375-455C-9EA6-DF929625EA0E}">
        <p15:presenceInfo xmlns:p15="http://schemas.microsoft.com/office/powerpoint/2012/main" userId="Bam J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0E45A-5764-41F1-9530-6AE7B6C88C57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49409-2DC4-43CD-B19B-1CD546480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95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B13AD-7462-5E1A-5E58-1584A92A7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995CBD-C896-8A96-22C4-3F9DD0C29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8091C-E810-5C0A-CFAB-A2C35EDA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231A-99BE-43A5-81BD-5DA59B7602B5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7B16B-902C-2327-D887-5EE988BB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52690-BA9F-71CA-C582-826387E8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0B14-1A06-4BDD-B3F9-D2DF0A33C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52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C81FF-CF7D-38A2-173B-32A249EB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C1B0C2-60FC-8DCB-7971-79CB3A7C2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6B842-5678-1DB0-A0E0-6CEA12CB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231A-99BE-43A5-81BD-5DA59B7602B5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60B87-A36A-51E4-6FB0-734617F5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F7D2F-152F-E6E9-336E-269180A8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0B14-1A06-4BDD-B3F9-D2DF0A33C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47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BDAED8-CA00-366C-D0A8-4CB1478D5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1D126C-371D-0329-F1B8-E8223FC4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AF1FD-09F6-0D4F-0A70-DEC1647D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231A-99BE-43A5-81BD-5DA59B7602B5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A6AC6-E9FA-969B-75AF-1E2DE23B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0B22B-B769-075C-88FD-8D33C8BC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0B14-1A06-4BDD-B3F9-D2DF0A33C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55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69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30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69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85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15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78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39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24236-8AC6-2368-126A-5576E73B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65896-1100-1174-EE5D-63576D01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051D2-7EC8-B32A-57B0-F385DF9E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231A-99BE-43A5-81BD-5DA59B7602B5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587E7D-67AA-5A6C-DF4C-07270B24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B6672-A4C1-02D6-AB58-D98AEFB6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0B14-1A06-4BDD-B3F9-D2DF0A33C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18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56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68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BE5B3-B4F4-D4B2-294F-609FBC68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ADB15-68AF-4FDE-8304-20D57E10D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B2AD3-514F-D013-C7F7-FEAD55A5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231A-99BE-43A5-81BD-5DA59B7602B5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B5FF8-DE64-F084-7DEC-2799FD7E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F9774-5C7C-C1BC-48D5-CDF81406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0B14-1A06-4BDD-B3F9-D2DF0A33C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7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56BD9-E8AE-1A0E-0E45-684EC43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4EFF4-2D93-DE09-FB7A-2842F2012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3CEC15-93CD-C296-E2F8-1A8D79A51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3FBBC9-EAD3-924F-0635-B891DCD1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231A-99BE-43A5-81BD-5DA59B7602B5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C88AF6-18A0-F6F2-E733-9104DE50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27984-1EEF-88C2-B523-5B9AB4E8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0B14-1A06-4BDD-B3F9-D2DF0A33C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70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13185-C163-1A29-21D7-14A89CE3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BD66F6-8561-DFE2-545B-9BC47D37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07E8D6-2934-3908-2262-C87D76364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D9F8C7-4E31-D5FE-3CB0-2842CB662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DFECBB-E650-931E-5F2A-91DCFF90E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89C698-C1DE-22EF-18B9-FFA3224C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231A-99BE-43A5-81BD-5DA59B7602B5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30AC0D-30E3-0443-BB6F-7A970976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F3ECE2-4E7E-2569-3F26-A6F679AE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0B14-1A06-4BDD-B3F9-D2DF0A33C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AFB6D-AF86-14A3-B43F-A9E4BAD9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ECCC25-3DDF-9E78-4361-5ACCC575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231A-99BE-43A5-81BD-5DA59B7602B5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528511-CCDC-C730-0131-DB242824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956FAA-2271-9ADE-FF3A-C98CB8DD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0B14-1A06-4BDD-B3F9-D2DF0A33C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64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F483A5-404B-EA03-0227-D1AC0232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231A-99BE-43A5-81BD-5DA59B7602B5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3A5B86-164B-BDE3-D781-FE849150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2574C3-D1AF-C30A-56CB-DA99D78C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0B14-1A06-4BDD-B3F9-D2DF0A33C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37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8AD28-A3C6-D7F8-F314-DF189415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3F5F0-7CF6-2E32-8376-2C7F2C6FA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2C77C2-FFDA-B2E8-20E4-4A2206BE8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33AE89-772E-BBD7-C0D7-E2126357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231A-99BE-43A5-81BD-5DA59B7602B5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235250-DAA3-6C26-246D-CE3904D8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2DE4ED-742A-D180-3857-9660C069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0B14-1A06-4BDD-B3F9-D2DF0A33C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06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AA419-1D9F-5A02-76D5-FB05592B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C2A823-6901-E1A1-2DA2-91F5597DD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C6FEDB-BB47-E4AC-694D-10E80DEEE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9585CC-C0B2-ACD8-2EC6-4DD1B1CC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231A-99BE-43A5-81BD-5DA59B7602B5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490399-1713-5996-67AD-F2F50195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03E1F-82C6-C584-5587-E98C0BA6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0B14-1A06-4BDD-B3F9-D2DF0A33C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7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C55A4F-3FA5-2592-2FB9-7421F146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31077-C066-619A-A40D-89B9E6C3F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50583-9F8D-2F30-EC0C-3D97B43B2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3231A-99BE-43A5-81BD-5DA59B7602B5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E9FB7-2156-7560-E5F4-8D85716C7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5AB2A-033E-9F69-3A29-F2B0DE2BE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40B14-1A06-4BDD-B3F9-D2DF0A33C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2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5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�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�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87F31-9CD7-C308-1A95-501F411AD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예매 </a:t>
            </a:r>
            <a:r>
              <a:rPr lang="en-US" altLang="ko-KR" dirty="0"/>
              <a:t>– </a:t>
            </a:r>
            <a:r>
              <a:rPr lang="ko-KR" altLang="en-US" dirty="0"/>
              <a:t>사용자 페이지</a:t>
            </a:r>
          </a:p>
        </p:txBody>
      </p:sp>
    </p:spTree>
    <p:extLst>
      <p:ext uri="{BB962C8B-B14F-4D97-AF65-F5344CB8AC3E}">
        <p14:creationId xmlns:p14="http://schemas.microsoft.com/office/powerpoint/2010/main" val="378272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236A709-D42D-910D-3ACF-6D4A733ACF45}"/>
              </a:ext>
            </a:extLst>
          </p:cNvPr>
          <p:cNvGrpSpPr/>
          <p:nvPr/>
        </p:nvGrpSpPr>
        <p:grpSpPr>
          <a:xfrm>
            <a:off x="343267" y="268759"/>
            <a:ext cx="11503944" cy="399564"/>
            <a:chOff x="514900" y="403138"/>
            <a:chExt cx="17255916" cy="599345"/>
          </a:xfrm>
        </p:grpSpPr>
        <p:grpSp>
          <p:nvGrpSpPr>
            <p:cNvPr id="4" name="그룹 1005">
              <a:extLst>
                <a:ext uri="{FF2B5EF4-FFF2-40B4-BE49-F238E27FC236}">
                  <a16:creationId xmlns:a16="http://schemas.microsoft.com/office/drawing/2014/main" id="{3C0BBFAF-4822-F2F9-2E3B-B68CDCB5F76F}"/>
                </a:ext>
              </a:extLst>
            </p:cNvPr>
            <p:cNvGrpSpPr/>
            <p:nvPr/>
          </p:nvGrpSpPr>
          <p:grpSpPr>
            <a:xfrm>
              <a:off x="514900" y="403138"/>
              <a:ext cx="17255916" cy="524893"/>
              <a:chOff x="514900" y="403138"/>
              <a:chExt cx="17255916" cy="524893"/>
            </a:xfrm>
          </p:grpSpPr>
          <p:pic>
            <p:nvPicPr>
              <p:cNvPr id="7" name="Object 14">
                <a:extLst>
                  <a:ext uri="{FF2B5EF4-FFF2-40B4-BE49-F238E27FC236}">
                    <a16:creationId xmlns:a16="http://schemas.microsoft.com/office/drawing/2014/main" id="{D09F7104-914F-0A8E-55F4-423D2AA006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514900" y="403138"/>
                <a:ext cx="17255916" cy="524893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E6698F-006D-887A-68D1-C19AE34ED866}"/>
                </a:ext>
              </a:extLst>
            </p:cNvPr>
            <p:cNvSpPr txBox="1"/>
            <p:nvPr/>
          </p:nvSpPr>
          <p:spPr>
            <a:xfrm>
              <a:off x="533400" y="571499"/>
              <a:ext cx="2133600" cy="430984"/>
            </a:xfrm>
            <a:prstGeom prst="rect">
              <a:avLst/>
            </a:prstGeom>
          </p:spPr>
          <p:txBody>
            <a:bodyPr vert="horz" wrap="square" lIns="60960" tIns="30480" rIns="60960" bIns="30480" anchor="t">
              <a:spAutoFit/>
            </a:bodyPr>
            <a:lstStyle/>
            <a:p>
              <a:pPr defTabSz="609630" latinLnBrk="0">
                <a:defRPr/>
              </a:pPr>
              <a:r>
                <a:rPr lang="en-US" altLang="ko-KR" sz="1467" b="1" spc="400" dirty="0" err="1">
                  <a:solidFill>
                    <a:srgbClr val="FFFFFF"/>
                  </a:solidFill>
                  <a:latin typeface="Leferi Base Type Bold"/>
                  <a:ea typeface="Leferi Base Type Bold"/>
                </a:rPr>
                <a:t>QUICKet</a:t>
              </a:r>
              <a:endParaRPr lang="en-US" altLang="ko-KR" sz="1467" b="1" spc="400" dirty="0">
                <a:solidFill>
                  <a:srgbClr val="FFFFFF"/>
                </a:solidFill>
                <a:latin typeface="Leferi Base Type Bold"/>
                <a:ea typeface="Leferi Base Type Bold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0E6E92E-1D0B-049D-D79D-C3D94B81C655}"/>
              </a:ext>
            </a:extLst>
          </p:cNvPr>
          <p:cNvSpPr txBox="1"/>
          <p:nvPr/>
        </p:nvSpPr>
        <p:spPr>
          <a:xfrm>
            <a:off x="7368988" y="228600"/>
            <a:ext cx="4619812" cy="276999"/>
          </a:xfrm>
          <a:prstGeom prst="rect">
            <a:avLst/>
          </a:prstGeom>
          <a:solidFill>
            <a:srgbClr val="4E83F8"/>
          </a:solidFill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>
              <a:defRPr/>
            </a:pPr>
            <a:r>
              <a:rPr lang="ko-KR" altLang="en-US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 예매</a:t>
            </a:r>
            <a:r>
              <a:rPr lang="en-US" altLang="ko-KR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4-1(</a:t>
            </a:r>
            <a:r>
              <a:rPr lang="en-US" altLang="ko-KR" sz="1400" b="1" dirty="0">
                <a:solidFill>
                  <a:schemeClr val="bg1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Step3 </a:t>
            </a:r>
            <a:r>
              <a:rPr lang="ko-KR" altLang="en-US" sz="1400" b="1" dirty="0">
                <a:solidFill>
                  <a:schemeClr val="bg1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할인</a:t>
            </a:r>
            <a:r>
              <a:rPr lang="en-US" altLang="ko-KR" sz="1400" b="1" dirty="0">
                <a:solidFill>
                  <a:schemeClr val="bg1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쿠폰</a:t>
            </a:r>
            <a:r>
              <a:rPr lang="en-US" altLang="ko-KR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)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0C2F3DE-9AA8-E419-2CD7-C872F6A84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787400"/>
            <a:ext cx="5791200" cy="56896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A6385FC-607E-3F41-7ABA-2D38D6D6ABAA}"/>
              </a:ext>
            </a:extLst>
          </p:cNvPr>
          <p:cNvSpPr txBox="1"/>
          <p:nvPr/>
        </p:nvSpPr>
        <p:spPr>
          <a:xfrm>
            <a:off x="9194800" y="2311400"/>
            <a:ext cx="2489200" cy="121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쿠폰 선택</a:t>
            </a:r>
            <a:endParaRPr lang="en-US" altLang="ko-KR" sz="1600" b="1" dirty="0">
              <a:solidFill>
                <a:srgbClr val="052979"/>
              </a:solidFill>
              <a:latin typeface="Leferi Base Type Regular" panose="020B0503000000000000" pitchFamily="50" charset="-127"/>
              <a:ea typeface="Leferi Base Type Regular" panose="020B0503000000000000" pitchFamily="50" charset="-127"/>
            </a:endParaRPr>
          </a:p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다음단계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2F12A2-8CE7-3462-D434-A1FD827A75B7}"/>
              </a:ext>
            </a:extLst>
          </p:cNvPr>
          <p:cNvSpPr txBox="1"/>
          <p:nvPr/>
        </p:nvSpPr>
        <p:spPr>
          <a:xfrm>
            <a:off x="6321542" y="3098396"/>
            <a:ext cx="1773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[STEP3</a:t>
            </a:r>
            <a:r>
              <a:rPr lang="ko-KR" altLang="en-US" sz="1100" dirty="0">
                <a:solidFill>
                  <a:schemeClr val="bg1"/>
                </a:solidFill>
              </a:rPr>
              <a:t> 할인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쿠폰 사진</a:t>
            </a:r>
            <a:r>
              <a:rPr lang="en-US" altLang="ko-KR" sz="1100" dirty="0">
                <a:solidFill>
                  <a:schemeClr val="bg1"/>
                </a:solidFill>
              </a:rPr>
              <a:t>]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ADC9B0-6AD1-1001-DD09-E9244E434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105" y="900489"/>
            <a:ext cx="2990083" cy="2160000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5E0A7C-366B-0786-D967-FD19611F8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8105" y="3641807"/>
            <a:ext cx="3014088" cy="22486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26663E-01BA-E154-78A7-BC52E35EF7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261" y="889348"/>
            <a:ext cx="4190480" cy="20270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D12D7E-B829-CA1E-6C51-5A342F5384F8}"/>
              </a:ext>
            </a:extLst>
          </p:cNvPr>
          <p:cNvSpPr txBox="1"/>
          <p:nvPr/>
        </p:nvSpPr>
        <p:spPr>
          <a:xfrm>
            <a:off x="216694" y="2967336"/>
            <a:ext cx="419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쿠폰리스트를 불러올 때 로그인한 회원의 쿠폰을 가져와야 하기 때문에 </a:t>
            </a:r>
            <a:r>
              <a:rPr lang="en-US" altLang="ko-KR" sz="1200" dirty="0"/>
              <a:t>session </a:t>
            </a:r>
            <a:r>
              <a:rPr lang="ko-KR" altLang="en-US" sz="1200" dirty="0"/>
              <a:t>값을 받게 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 때 로그인을 하지 않으면 </a:t>
            </a:r>
            <a:r>
              <a:rPr lang="en-US" altLang="ko-KR" sz="1200" dirty="0" err="1"/>
              <a:t>nullpointerException</a:t>
            </a:r>
            <a:r>
              <a:rPr lang="en-US" altLang="ko-KR" sz="1200" dirty="0"/>
              <a:t> </a:t>
            </a:r>
            <a:r>
              <a:rPr lang="ko-KR" altLang="en-US" sz="1200" dirty="0"/>
              <a:t>또는 </a:t>
            </a:r>
            <a:r>
              <a:rPr lang="en-US" altLang="ko-KR" sz="1200" dirty="0" err="1"/>
              <a:t>SqlException</a:t>
            </a:r>
            <a:r>
              <a:rPr lang="ko-KR" altLang="en-US" sz="1200" dirty="0"/>
              <a:t>이 발생하므로 </a:t>
            </a:r>
            <a:r>
              <a:rPr lang="en-US" altLang="ko-KR" sz="1200" dirty="0"/>
              <a:t>catch </a:t>
            </a:r>
            <a:r>
              <a:rPr lang="ko-KR" altLang="en-US" sz="1200" dirty="0"/>
              <a:t>구문 </a:t>
            </a:r>
            <a:r>
              <a:rPr lang="en-US" altLang="ko-KR" sz="1200" dirty="0"/>
              <a:t>Exception</a:t>
            </a:r>
            <a:r>
              <a:rPr lang="ko-KR" altLang="en-US" sz="1200" dirty="0"/>
              <a:t>으로 예외처리를 해주었다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81C16-7E9A-B752-D42D-59F0A2F904CF}"/>
              </a:ext>
            </a:extLst>
          </p:cNvPr>
          <p:cNvSpPr txBox="1"/>
          <p:nvPr/>
        </p:nvSpPr>
        <p:spPr>
          <a:xfrm>
            <a:off x="6321542" y="5952803"/>
            <a:ext cx="1773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[</a:t>
            </a:r>
            <a:r>
              <a:rPr lang="ko-KR" altLang="en-US" sz="1100" dirty="0">
                <a:solidFill>
                  <a:schemeClr val="bg1"/>
                </a:solidFill>
              </a:rPr>
              <a:t>로그인 </a:t>
            </a:r>
            <a:r>
              <a:rPr lang="ko-KR" altLang="en-US" sz="1100" dirty="0" err="1">
                <a:solidFill>
                  <a:schemeClr val="bg1"/>
                </a:solidFill>
              </a:rPr>
              <a:t>알람창</a:t>
            </a:r>
            <a:r>
              <a:rPr lang="ko-KR" altLang="en-US" sz="1100" dirty="0">
                <a:solidFill>
                  <a:schemeClr val="bg1"/>
                </a:solidFill>
              </a:rPr>
              <a:t> 사진</a:t>
            </a:r>
            <a:r>
              <a:rPr lang="en-US" altLang="ko-KR" sz="1100" dirty="0">
                <a:solidFill>
                  <a:schemeClr val="bg1"/>
                </a:solidFill>
              </a:rPr>
              <a:t>]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99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236A709-D42D-910D-3ACF-6D4A733ACF45}"/>
              </a:ext>
            </a:extLst>
          </p:cNvPr>
          <p:cNvGrpSpPr/>
          <p:nvPr/>
        </p:nvGrpSpPr>
        <p:grpSpPr>
          <a:xfrm>
            <a:off x="343267" y="268759"/>
            <a:ext cx="11503944" cy="399564"/>
            <a:chOff x="514900" y="403138"/>
            <a:chExt cx="17255916" cy="599345"/>
          </a:xfrm>
        </p:grpSpPr>
        <p:grpSp>
          <p:nvGrpSpPr>
            <p:cNvPr id="4" name="그룹 1005">
              <a:extLst>
                <a:ext uri="{FF2B5EF4-FFF2-40B4-BE49-F238E27FC236}">
                  <a16:creationId xmlns:a16="http://schemas.microsoft.com/office/drawing/2014/main" id="{3C0BBFAF-4822-F2F9-2E3B-B68CDCB5F76F}"/>
                </a:ext>
              </a:extLst>
            </p:cNvPr>
            <p:cNvGrpSpPr/>
            <p:nvPr/>
          </p:nvGrpSpPr>
          <p:grpSpPr>
            <a:xfrm>
              <a:off x="514900" y="403138"/>
              <a:ext cx="17255916" cy="524893"/>
              <a:chOff x="514900" y="403138"/>
              <a:chExt cx="17255916" cy="524893"/>
            </a:xfrm>
          </p:grpSpPr>
          <p:pic>
            <p:nvPicPr>
              <p:cNvPr id="7" name="Object 14">
                <a:extLst>
                  <a:ext uri="{FF2B5EF4-FFF2-40B4-BE49-F238E27FC236}">
                    <a16:creationId xmlns:a16="http://schemas.microsoft.com/office/drawing/2014/main" id="{D09F7104-914F-0A8E-55F4-423D2AA006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514900" y="403138"/>
                <a:ext cx="17255916" cy="524893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E6698F-006D-887A-68D1-C19AE34ED866}"/>
                </a:ext>
              </a:extLst>
            </p:cNvPr>
            <p:cNvSpPr txBox="1"/>
            <p:nvPr/>
          </p:nvSpPr>
          <p:spPr>
            <a:xfrm>
              <a:off x="533400" y="571499"/>
              <a:ext cx="2133600" cy="430984"/>
            </a:xfrm>
            <a:prstGeom prst="rect">
              <a:avLst/>
            </a:prstGeom>
          </p:spPr>
          <p:txBody>
            <a:bodyPr vert="horz" wrap="square" lIns="60960" tIns="30480" rIns="60960" bIns="30480" anchor="t">
              <a:spAutoFit/>
            </a:bodyPr>
            <a:lstStyle/>
            <a:p>
              <a:pPr defTabSz="609630" latinLnBrk="0">
                <a:defRPr/>
              </a:pPr>
              <a:r>
                <a:rPr lang="en-US" altLang="ko-KR" sz="1467" b="1" spc="400" dirty="0" err="1">
                  <a:solidFill>
                    <a:srgbClr val="FFFFFF"/>
                  </a:solidFill>
                  <a:latin typeface="Leferi Base Type Bold"/>
                  <a:ea typeface="Leferi Base Type Bold"/>
                </a:rPr>
                <a:t>QUICKet</a:t>
              </a:r>
              <a:endParaRPr lang="en-US" altLang="ko-KR" sz="1467" b="1" spc="400" dirty="0">
                <a:solidFill>
                  <a:srgbClr val="FFFFFF"/>
                </a:solidFill>
                <a:latin typeface="Leferi Base Type Bold"/>
                <a:ea typeface="Leferi Base Type Bold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0E6E92E-1D0B-049D-D79D-C3D94B81C655}"/>
              </a:ext>
            </a:extLst>
          </p:cNvPr>
          <p:cNvSpPr txBox="1"/>
          <p:nvPr/>
        </p:nvSpPr>
        <p:spPr>
          <a:xfrm>
            <a:off x="7368988" y="228600"/>
            <a:ext cx="4619812" cy="276999"/>
          </a:xfrm>
          <a:prstGeom prst="rect">
            <a:avLst/>
          </a:prstGeom>
          <a:solidFill>
            <a:srgbClr val="4E83F8"/>
          </a:solidFill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>
              <a:defRPr/>
            </a:pPr>
            <a:r>
              <a:rPr lang="ko-KR" altLang="en-US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 예매</a:t>
            </a:r>
            <a:r>
              <a:rPr lang="en-US" altLang="ko-KR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5(</a:t>
            </a:r>
            <a:r>
              <a:rPr lang="en-US" altLang="ko-KR" sz="1400" b="1" dirty="0">
                <a:solidFill>
                  <a:schemeClr val="bg1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Step4 </a:t>
            </a:r>
            <a:r>
              <a:rPr lang="ko-KR" altLang="en-US" sz="1400" b="1" dirty="0">
                <a:solidFill>
                  <a:schemeClr val="bg1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결제방법</a:t>
            </a:r>
            <a:r>
              <a:rPr lang="en-US" altLang="ko-KR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)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0C2F3DE-9AA8-E419-2CD7-C872F6A84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787400"/>
            <a:ext cx="5791200" cy="56896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A6385FC-607E-3F41-7ABA-2D38D6D6ABAA}"/>
              </a:ext>
            </a:extLst>
          </p:cNvPr>
          <p:cNvSpPr txBox="1"/>
          <p:nvPr/>
        </p:nvSpPr>
        <p:spPr>
          <a:xfrm>
            <a:off x="9194800" y="2311400"/>
            <a:ext cx="2489200" cy="121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결제 정보입력</a:t>
            </a:r>
            <a:endParaRPr lang="en-US" altLang="ko-KR" sz="1600" b="1" dirty="0">
              <a:solidFill>
                <a:srgbClr val="052979"/>
              </a:solidFill>
              <a:latin typeface="Leferi Base Type Regular" panose="020B0503000000000000" pitchFamily="50" charset="-127"/>
              <a:ea typeface="Leferi Base Type Regular" panose="020B0503000000000000" pitchFamily="50" charset="-127"/>
            </a:endParaRPr>
          </a:p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결제하기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2F12A2-8CE7-3462-D434-A1FD827A75B7}"/>
              </a:ext>
            </a:extLst>
          </p:cNvPr>
          <p:cNvSpPr txBox="1"/>
          <p:nvPr/>
        </p:nvSpPr>
        <p:spPr>
          <a:xfrm>
            <a:off x="5549704" y="4404453"/>
            <a:ext cx="1773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[STEP4 </a:t>
            </a:r>
            <a:r>
              <a:rPr lang="ko-KR" altLang="en-US" sz="1100" dirty="0">
                <a:solidFill>
                  <a:schemeClr val="bg1"/>
                </a:solidFill>
              </a:rPr>
              <a:t>결제방법 사진</a:t>
            </a:r>
            <a:r>
              <a:rPr lang="en-US" altLang="ko-KR" sz="1100" dirty="0">
                <a:solidFill>
                  <a:schemeClr val="bg1"/>
                </a:solidFill>
              </a:rPr>
              <a:t>]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3EE931-4E7E-5490-E86E-2DA76D8EC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464" y="776973"/>
            <a:ext cx="4894823" cy="3600000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9318D2-4D60-342D-0A32-6E1915EF4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67" y="2661329"/>
            <a:ext cx="5010808" cy="3759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8ACAD1-6BC9-253E-B236-DC5D9D4FD56C}"/>
              </a:ext>
            </a:extLst>
          </p:cNvPr>
          <p:cNvSpPr txBox="1"/>
          <p:nvPr/>
        </p:nvSpPr>
        <p:spPr>
          <a:xfrm>
            <a:off x="2251974" y="6477000"/>
            <a:ext cx="1307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[IMPORT </a:t>
            </a:r>
            <a:r>
              <a:rPr lang="en-US" altLang="ko-KR" sz="1100">
                <a:solidFill>
                  <a:schemeClr val="bg1"/>
                </a:solidFill>
              </a:rPr>
              <a:t>API </a:t>
            </a:r>
            <a:r>
              <a:rPr lang="ko-KR" altLang="en-US" sz="1100" dirty="0">
                <a:solidFill>
                  <a:schemeClr val="bg1"/>
                </a:solidFill>
              </a:rPr>
              <a:t>화면</a:t>
            </a:r>
            <a:r>
              <a:rPr lang="en-US" altLang="ko-KR" sz="1100" dirty="0">
                <a:solidFill>
                  <a:schemeClr val="bg1"/>
                </a:solidFill>
              </a:rPr>
              <a:t>]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52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87F31-9CD7-C308-1A95-501F411AD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결제 </a:t>
            </a:r>
            <a:r>
              <a:rPr lang="en-US" altLang="ko-KR" dirty="0"/>
              <a:t>– </a:t>
            </a:r>
            <a:r>
              <a:rPr lang="ko-KR" altLang="en-US" dirty="0"/>
              <a:t>사용자 페이지</a:t>
            </a:r>
          </a:p>
        </p:txBody>
      </p:sp>
    </p:spTree>
    <p:extLst>
      <p:ext uri="{BB962C8B-B14F-4D97-AF65-F5344CB8AC3E}">
        <p14:creationId xmlns:p14="http://schemas.microsoft.com/office/powerpoint/2010/main" val="95695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236A709-D42D-910D-3ACF-6D4A733ACF45}"/>
              </a:ext>
            </a:extLst>
          </p:cNvPr>
          <p:cNvGrpSpPr/>
          <p:nvPr/>
        </p:nvGrpSpPr>
        <p:grpSpPr>
          <a:xfrm>
            <a:off x="343267" y="268759"/>
            <a:ext cx="11503944" cy="399564"/>
            <a:chOff x="514900" y="403138"/>
            <a:chExt cx="17255916" cy="599345"/>
          </a:xfrm>
        </p:grpSpPr>
        <p:grpSp>
          <p:nvGrpSpPr>
            <p:cNvPr id="4" name="그룹 1005">
              <a:extLst>
                <a:ext uri="{FF2B5EF4-FFF2-40B4-BE49-F238E27FC236}">
                  <a16:creationId xmlns:a16="http://schemas.microsoft.com/office/drawing/2014/main" id="{3C0BBFAF-4822-F2F9-2E3B-B68CDCB5F76F}"/>
                </a:ext>
              </a:extLst>
            </p:cNvPr>
            <p:cNvGrpSpPr/>
            <p:nvPr/>
          </p:nvGrpSpPr>
          <p:grpSpPr>
            <a:xfrm>
              <a:off x="514900" y="403138"/>
              <a:ext cx="17255916" cy="524893"/>
              <a:chOff x="514900" y="403138"/>
              <a:chExt cx="17255916" cy="524893"/>
            </a:xfrm>
          </p:grpSpPr>
          <p:pic>
            <p:nvPicPr>
              <p:cNvPr id="7" name="Object 14">
                <a:extLst>
                  <a:ext uri="{FF2B5EF4-FFF2-40B4-BE49-F238E27FC236}">
                    <a16:creationId xmlns:a16="http://schemas.microsoft.com/office/drawing/2014/main" id="{D09F7104-914F-0A8E-55F4-423D2AA006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514900" y="403138"/>
                <a:ext cx="17255916" cy="524893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E6698F-006D-887A-68D1-C19AE34ED866}"/>
                </a:ext>
              </a:extLst>
            </p:cNvPr>
            <p:cNvSpPr txBox="1"/>
            <p:nvPr/>
          </p:nvSpPr>
          <p:spPr>
            <a:xfrm>
              <a:off x="533400" y="571499"/>
              <a:ext cx="2133600" cy="430984"/>
            </a:xfrm>
            <a:prstGeom prst="rect">
              <a:avLst/>
            </a:prstGeom>
          </p:spPr>
          <p:txBody>
            <a:bodyPr vert="horz" wrap="square" lIns="60960" tIns="30480" rIns="60960" bIns="30480" anchor="t">
              <a:spAutoFit/>
            </a:bodyPr>
            <a:lstStyle/>
            <a:p>
              <a:pPr defTabSz="609630" latinLnBrk="0">
                <a:defRPr/>
              </a:pPr>
              <a:r>
                <a:rPr lang="en-US" altLang="ko-KR" sz="1467" b="1" spc="400" dirty="0" err="1">
                  <a:solidFill>
                    <a:srgbClr val="FFFFFF"/>
                  </a:solidFill>
                  <a:latin typeface="Leferi Base Type Bold"/>
                  <a:ea typeface="Leferi Base Type Bold"/>
                </a:rPr>
                <a:t>QUICKet</a:t>
              </a:r>
              <a:endParaRPr lang="en-US" altLang="ko-KR" sz="1467" b="1" spc="400" dirty="0">
                <a:solidFill>
                  <a:srgbClr val="FFFFFF"/>
                </a:solidFill>
                <a:latin typeface="Leferi Base Type Bold"/>
                <a:ea typeface="Leferi Base Type Bold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0E6E92E-1D0B-049D-D79D-C3D94B81C655}"/>
              </a:ext>
            </a:extLst>
          </p:cNvPr>
          <p:cNvSpPr txBox="1"/>
          <p:nvPr/>
        </p:nvSpPr>
        <p:spPr>
          <a:xfrm>
            <a:off x="7368988" y="228600"/>
            <a:ext cx="4619812" cy="276999"/>
          </a:xfrm>
          <a:prstGeom prst="rect">
            <a:avLst/>
          </a:prstGeom>
          <a:solidFill>
            <a:srgbClr val="4E83F8"/>
          </a:solidFill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>
              <a:defRPr/>
            </a:pPr>
            <a:r>
              <a:rPr lang="ko-KR" altLang="en-US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 결제</a:t>
            </a:r>
            <a:r>
              <a:rPr lang="en-US" altLang="ko-KR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1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0C2F3DE-9AA8-E419-2CD7-C872F6A84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787400"/>
            <a:ext cx="5791200" cy="568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AFC079-FA91-1B58-CCBD-C88E22E0B379}"/>
              </a:ext>
            </a:extLst>
          </p:cNvPr>
          <p:cNvSpPr txBox="1"/>
          <p:nvPr/>
        </p:nvSpPr>
        <p:spPr>
          <a:xfrm>
            <a:off x="194235" y="850395"/>
            <a:ext cx="54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결제하기 버튼을 누르면 </a:t>
            </a:r>
            <a:r>
              <a:rPr lang="en-US" altLang="ko-KR" sz="1200" dirty="0" err="1"/>
              <a:t>api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호출하기 전에 결제 테이블에 새로운 결제번호를 생성하여 방금 입력한 정보를 토대로 데이터가 생성되고 결제창을 띄운다</a:t>
            </a:r>
            <a:r>
              <a:rPr lang="en-US" altLang="ko-KR" sz="12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9D193C-5C3A-B720-1B6B-C403FAFE8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" y="1422414"/>
            <a:ext cx="2218845" cy="16241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39E36C0-DBCB-213E-F64A-5AD0C575B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117" y="1471738"/>
            <a:ext cx="2784231" cy="143469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81665D-A677-613E-174B-436BC7324FE1}"/>
              </a:ext>
            </a:extLst>
          </p:cNvPr>
          <p:cNvSpPr/>
          <p:nvPr/>
        </p:nvSpPr>
        <p:spPr>
          <a:xfrm>
            <a:off x="277907" y="1312061"/>
            <a:ext cx="5342964" cy="1807658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783194-4FD4-55B4-C290-D584E4659A31}"/>
              </a:ext>
            </a:extLst>
          </p:cNvPr>
          <p:cNvSpPr txBox="1"/>
          <p:nvPr/>
        </p:nvSpPr>
        <p:spPr>
          <a:xfrm>
            <a:off x="194235" y="3276617"/>
            <a:ext cx="542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만약 결제 도중 취소를 하면 방금 생성한 데이터를 삭제한다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054BDB-DA5C-22FD-3BEB-B9CEEDCEC6CC}"/>
              </a:ext>
            </a:extLst>
          </p:cNvPr>
          <p:cNvSpPr txBox="1"/>
          <p:nvPr/>
        </p:nvSpPr>
        <p:spPr>
          <a:xfrm>
            <a:off x="194234" y="4945776"/>
            <a:ext cx="6609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입력이 완료되면 </a:t>
            </a:r>
            <a:r>
              <a:rPr lang="en-US" altLang="ko-KR" sz="1200" dirty="0"/>
              <a:t>Import </a:t>
            </a:r>
            <a:r>
              <a:rPr lang="ko-KR" altLang="en-US" sz="1200" dirty="0"/>
              <a:t>서버에 결제 요청을 하여 결제가 완료되고 </a:t>
            </a:r>
            <a:r>
              <a:rPr lang="en-US" altLang="ko-KR" sz="1200" dirty="0"/>
              <a:t>token</a:t>
            </a:r>
            <a:r>
              <a:rPr lang="ko-KR" altLang="en-US" sz="1200" dirty="0"/>
              <a:t>을 반환 받은 후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번</a:t>
            </a:r>
            <a:r>
              <a:rPr lang="en-US" altLang="ko-KR" sz="1200" dirty="0"/>
              <a:t>:</a:t>
            </a:r>
            <a:r>
              <a:rPr lang="ko-KR" altLang="en-US" sz="1200" dirty="0"/>
              <a:t> 결제 테이블에 결제 상태 값을 </a:t>
            </a:r>
            <a:r>
              <a:rPr lang="en-US" altLang="ko-KR" sz="1200" dirty="0"/>
              <a:t>1,</a:t>
            </a:r>
            <a:r>
              <a:rPr lang="ko-KR" altLang="en-US" sz="1200" dirty="0"/>
              <a:t> </a:t>
            </a:r>
            <a:r>
              <a:rPr lang="en-US" altLang="ko-KR" sz="1200" dirty="0"/>
              <a:t>token </a:t>
            </a:r>
            <a:r>
              <a:rPr lang="ko-KR" altLang="en-US" sz="1200" dirty="0"/>
              <a:t>값을 </a:t>
            </a:r>
            <a:r>
              <a:rPr lang="en-US" altLang="ko-KR" sz="1200" dirty="0"/>
              <a:t>Update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번</a:t>
            </a:r>
            <a:r>
              <a:rPr lang="en-US" altLang="ko-KR" sz="1200" dirty="0"/>
              <a:t>: </a:t>
            </a:r>
            <a:r>
              <a:rPr lang="ko-KR" altLang="en-US" sz="1200" dirty="0"/>
              <a:t>좌석 테이블에 각 좌석의 상태 값과 연령 값을 </a:t>
            </a:r>
            <a:r>
              <a:rPr lang="en-US" altLang="ko-KR" sz="1200" dirty="0"/>
              <a:t>insert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번</a:t>
            </a:r>
            <a:r>
              <a:rPr lang="en-US" altLang="ko-KR" sz="1200" dirty="0"/>
              <a:t>: </a:t>
            </a:r>
            <a:r>
              <a:rPr lang="ko-KR" altLang="en-US" sz="1200" dirty="0"/>
              <a:t>쿠폰 테이블에서 사용한 쿠폰의 상태 값을 </a:t>
            </a:r>
            <a:r>
              <a:rPr lang="en-US" altLang="ko-KR" sz="1200" dirty="0"/>
              <a:t>Update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4</a:t>
            </a:r>
            <a:r>
              <a:rPr lang="ko-KR" altLang="en-US" sz="1200" dirty="0"/>
              <a:t>번</a:t>
            </a:r>
            <a:r>
              <a:rPr lang="en-US" altLang="ko-KR" sz="1200" dirty="0"/>
              <a:t>: </a:t>
            </a:r>
            <a:r>
              <a:rPr lang="ko-KR" altLang="en-US" sz="1200" dirty="0"/>
              <a:t>예매 테이블에 값을 </a:t>
            </a:r>
            <a:r>
              <a:rPr lang="en-US" altLang="ko-KR" sz="1200" dirty="0"/>
              <a:t>Insert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5</a:t>
            </a:r>
            <a:r>
              <a:rPr lang="ko-KR" altLang="en-US" sz="1200" dirty="0"/>
              <a:t>번</a:t>
            </a:r>
            <a:r>
              <a:rPr lang="en-US" altLang="ko-KR" sz="1200" dirty="0"/>
              <a:t>: </a:t>
            </a:r>
            <a:r>
              <a:rPr lang="ko-KR" altLang="en-US" sz="1200" dirty="0"/>
              <a:t>예매 좌석 테이블</a:t>
            </a:r>
            <a:r>
              <a:rPr lang="en-US" altLang="ko-KR" sz="1200" dirty="0"/>
              <a:t>(</a:t>
            </a:r>
            <a:r>
              <a:rPr lang="ko-KR" altLang="en-US" sz="1200" dirty="0"/>
              <a:t>좌석을 두 개 이상 예약했을 때 조회하기 위한 테이블</a:t>
            </a:r>
            <a:r>
              <a:rPr lang="en-US" altLang="ko-KR" sz="1200" dirty="0"/>
              <a:t>)</a:t>
            </a:r>
            <a:r>
              <a:rPr lang="ko-KR" altLang="en-US" sz="1200" dirty="0"/>
              <a:t>에 값을 </a:t>
            </a:r>
            <a:r>
              <a:rPr lang="en-US" altLang="ko-KR" sz="1200" dirty="0"/>
              <a:t>Insert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4.</a:t>
            </a:r>
            <a:r>
              <a:rPr lang="ko-KR" altLang="en-US" sz="1200" dirty="0"/>
              <a:t> </a:t>
            </a:r>
            <a:r>
              <a:rPr lang="en-US" altLang="ko-KR" sz="1200" dirty="0"/>
              <a:t>CRUD </a:t>
            </a:r>
            <a:r>
              <a:rPr lang="ko-KR" altLang="en-US" sz="1200" dirty="0"/>
              <a:t>중 화면을 벗어나면 위 데이터를 모두 쥐고 있어야 하기 때문에 </a:t>
            </a:r>
            <a:r>
              <a:rPr lang="en-US" altLang="ko-KR" sz="1200" dirty="0"/>
              <a:t>ajax</a:t>
            </a:r>
            <a:r>
              <a:rPr lang="ko-KR" altLang="en-US" sz="1200" dirty="0"/>
              <a:t>로 모두 처리</a:t>
            </a:r>
            <a:endParaRPr lang="en-US" altLang="ko-KR" sz="12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CA6271F-B93E-3799-5320-8E686FB21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907" y="3632200"/>
            <a:ext cx="2152940" cy="11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8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236A709-D42D-910D-3ACF-6D4A733ACF45}"/>
              </a:ext>
            </a:extLst>
          </p:cNvPr>
          <p:cNvGrpSpPr/>
          <p:nvPr/>
        </p:nvGrpSpPr>
        <p:grpSpPr>
          <a:xfrm>
            <a:off x="343267" y="268759"/>
            <a:ext cx="11503944" cy="399564"/>
            <a:chOff x="514900" y="403138"/>
            <a:chExt cx="17255916" cy="599345"/>
          </a:xfrm>
        </p:grpSpPr>
        <p:grpSp>
          <p:nvGrpSpPr>
            <p:cNvPr id="4" name="그룹 1005">
              <a:extLst>
                <a:ext uri="{FF2B5EF4-FFF2-40B4-BE49-F238E27FC236}">
                  <a16:creationId xmlns:a16="http://schemas.microsoft.com/office/drawing/2014/main" id="{3C0BBFAF-4822-F2F9-2E3B-B68CDCB5F76F}"/>
                </a:ext>
              </a:extLst>
            </p:cNvPr>
            <p:cNvGrpSpPr/>
            <p:nvPr/>
          </p:nvGrpSpPr>
          <p:grpSpPr>
            <a:xfrm>
              <a:off x="514900" y="403138"/>
              <a:ext cx="17255916" cy="524893"/>
              <a:chOff x="514900" y="403138"/>
              <a:chExt cx="17255916" cy="524893"/>
            </a:xfrm>
          </p:grpSpPr>
          <p:pic>
            <p:nvPicPr>
              <p:cNvPr id="7" name="Object 14">
                <a:extLst>
                  <a:ext uri="{FF2B5EF4-FFF2-40B4-BE49-F238E27FC236}">
                    <a16:creationId xmlns:a16="http://schemas.microsoft.com/office/drawing/2014/main" id="{D09F7104-914F-0A8E-55F4-423D2AA006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514900" y="403138"/>
                <a:ext cx="17255916" cy="524893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E6698F-006D-887A-68D1-C19AE34ED866}"/>
                </a:ext>
              </a:extLst>
            </p:cNvPr>
            <p:cNvSpPr txBox="1"/>
            <p:nvPr/>
          </p:nvSpPr>
          <p:spPr>
            <a:xfrm>
              <a:off x="533400" y="571499"/>
              <a:ext cx="2133600" cy="430984"/>
            </a:xfrm>
            <a:prstGeom prst="rect">
              <a:avLst/>
            </a:prstGeom>
          </p:spPr>
          <p:txBody>
            <a:bodyPr vert="horz" wrap="square" lIns="60960" tIns="30480" rIns="60960" bIns="30480" anchor="t">
              <a:spAutoFit/>
            </a:bodyPr>
            <a:lstStyle/>
            <a:p>
              <a:pPr defTabSz="609630" latinLnBrk="0">
                <a:defRPr/>
              </a:pPr>
              <a:r>
                <a:rPr lang="en-US" altLang="ko-KR" sz="1467" b="1" spc="400" dirty="0" err="1">
                  <a:solidFill>
                    <a:srgbClr val="FFFFFF"/>
                  </a:solidFill>
                  <a:latin typeface="Leferi Base Type Bold"/>
                  <a:ea typeface="Leferi Base Type Bold"/>
                </a:rPr>
                <a:t>QUICKet</a:t>
              </a:r>
              <a:endParaRPr lang="en-US" altLang="ko-KR" sz="1467" b="1" spc="400" dirty="0">
                <a:solidFill>
                  <a:srgbClr val="FFFFFF"/>
                </a:solidFill>
                <a:latin typeface="Leferi Base Type Bold"/>
                <a:ea typeface="Leferi Base Type Bold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0E6E92E-1D0B-049D-D79D-C3D94B81C655}"/>
              </a:ext>
            </a:extLst>
          </p:cNvPr>
          <p:cNvSpPr txBox="1"/>
          <p:nvPr/>
        </p:nvSpPr>
        <p:spPr>
          <a:xfrm>
            <a:off x="7368988" y="228600"/>
            <a:ext cx="4619812" cy="276999"/>
          </a:xfrm>
          <a:prstGeom prst="rect">
            <a:avLst/>
          </a:prstGeom>
          <a:solidFill>
            <a:srgbClr val="4E83F8"/>
          </a:solidFill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>
              <a:defRPr/>
            </a:pPr>
            <a:r>
              <a:rPr lang="ko-KR" altLang="en-US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 결제</a:t>
            </a:r>
            <a:r>
              <a:rPr lang="en-US" altLang="ko-KR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2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0C2F3DE-9AA8-E419-2CD7-C872F6A84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787400"/>
            <a:ext cx="5791200" cy="5689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9C81C3-10B4-0452-FFAF-BAA24377F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79" y="864630"/>
            <a:ext cx="3592162" cy="21947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B03AB6-986F-7E2C-3A75-24C0C7183544}"/>
              </a:ext>
            </a:extLst>
          </p:cNvPr>
          <p:cNvSpPr txBox="1"/>
          <p:nvPr/>
        </p:nvSpPr>
        <p:spPr>
          <a:xfrm>
            <a:off x="4320988" y="900489"/>
            <a:ext cx="4634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5. </a:t>
            </a:r>
            <a:r>
              <a:rPr lang="ko-KR" altLang="en-US" sz="1200" dirty="0"/>
              <a:t>이 중 </a:t>
            </a:r>
            <a:r>
              <a:rPr lang="en-US" altLang="ko-KR" sz="1200" dirty="0"/>
              <a:t>3-2</a:t>
            </a:r>
            <a:r>
              <a:rPr lang="ko-KR" altLang="en-US" sz="1200" dirty="0"/>
              <a:t>번에 해당한 좌석 데이터 </a:t>
            </a:r>
            <a:r>
              <a:rPr lang="en-US" altLang="ko-KR" sz="1200" dirty="0"/>
              <a:t>insert</a:t>
            </a:r>
            <a:r>
              <a:rPr lang="ko-KR" altLang="en-US" sz="1200" dirty="0"/>
              <a:t>는 만약 좌석을 </a:t>
            </a:r>
            <a:r>
              <a:rPr lang="en-US" altLang="ko-KR" sz="1200" dirty="0"/>
              <a:t>2</a:t>
            </a:r>
            <a:r>
              <a:rPr lang="ko-KR" altLang="en-US" sz="1200" dirty="0"/>
              <a:t>개 이상 고르면 </a:t>
            </a:r>
            <a:r>
              <a:rPr lang="en-US" altLang="ko-KR" sz="1200" dirty="0"/>
              <a:t>update</a:t>
            </a:r>
            <a:r>
              <a:rPr lang="ko-KR" altLang="en-US" sz="1200" dirty="0"/>
              <a:t>를 여러 번 해야 하고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json</a:t>
            </a:r>
            <a:r>
              <a:rPr lang="ko-KR" altLang="en-US" sz="1200" dirty="0"/>
              <a:t>타입으로 </a:t>
            </a:r>
            <a:r>
              <a:rPr lang="en-US" altLang="ko-KR" sz="1200" dirty="0"/>
              <a:t>List</a:t>
            </a:r>
            <a:r>
              <a:rPr lang="ko-KR" altLang="en-US" sz="1200" dirty="0"/>
              <a:t>를 보내도 </a:t>
            </a:r>
            <a:r>
              <a:rPr lang="en-US" altLang="ko-KR" sz="1200" dirty="0"/>
              <a:t>java </a:t>
            </a:r>
            <a:r>
              <a:rPr lang="ko-KR" altLang="en-US" sz="1200" dirty="0"/>
              <a:t>컨트롤 단에서 매칭이 되지 않아 데이터를 정제하였음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6. </a:t>
            </a:r>
            <a:r>
              <a:rPr lang="en-US" altLang="ko-KR" sz="1200" dirty="0" err="1"/>
              <a:t>Jsp</a:t>
            </a:r>
            <a:r>
              <a:rPr lang="ko-KR" altLang="en-US" sz="1200" dirty="0"/>
              <a:t>에서는 배열의 형태로 담아서 전송</a:t>
            </a:r>
            <a:endParaRPr lang="en-US" altLang="ko-KR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6ECBC-6B4C-E9EE-F054-DCDDC1E9BA41}"/>
              </a:ext>
            </a:extLst>
          </p:cNvPr>
          <p:cNvSpPr txBox="1"/>
          <p:nvPr/>
        </p:nvSpPr>
        <p:spPr>
          <a:xfrm>
            <a:off x="4320987" y="3186292"/>
            <a:ext cx="463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7. </a:t>
            </a:r>
            <a:r>
              <a:rPr lang="ko-KR" altLang="en-US" sz="1200" dirty="0"/>
              <a:t>컨트롤에서 배열 형태로 데이터를 받아 </a:t>
            </a:r>
            <a:r>
              <a:rPr lang="en-US" altLang="ko-KR" sz="1200" dirty="0"/>
              <a:t>List&lt;</a:t>
            </a:r>
            <a:r>
              <a:rPr lang="en-US" altLang="ko-KR" sz="1200" dirty="0" err="1"/>
              <a:t>SeatVO</a:t>
            </a:r>
            <a:r>
              <a:rPr lang="en-US" altLang="ko-KR" sz="1200" dirty="0"/>
              <a:t>&gt;</a:t>
            </a:r>
            <a:r>
              <a:rPr lang="ko-KR" altLang="en-US" sz="1200" dirty="0"/>
              <a:t>에 </a:t>
            </a:r>
            <a:r>
              <a:rPr lang="en-US" altLang="ko-KR" sz="1200" dirty="0"/>
              <a:t>3</a:t>
            </a:r>
            <a:r>
              <a:rPr lang="ko-KR" altLang="en-US" sz="1200" dirty="0"/>
              <a:t>개씩 인덱스가 </a:t>
            </a:r>
            <a:r>
              <a:rPr lang="en-US" altLang="ko-KR" sz="1200" dirty="0"/>
              <a:t>3</a:t>
            </a:r>
            <a:r>
              <a:rPr lang="ko-KR" altLang="en-US" sz="1200" dirty="0"/>
              <a:t>의 배수가 될 때 값을 담는다</a:t>
            </a:r>
            <a:r>
              <a:rPr lang="en-US" altLang="ko-KR" sz="1200" dirty="0"/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985D0F7-D47A-DAB6-4B84-1007BE2F7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79" y="3186292"/>
            <a:ext cx="4013503" cy="215386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6232453-4A08-BACE-2EDB-48F622B46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79" y="5541292"/>
            <a:ext cx="5178915" cy="9444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5D9BE6F-9C72-5F7F-0731-5FA44AD24D89}"/>
              </a:ext>
            </a:extLst>
          </p:cNvPr>
          <p:cNvSpPr txBox="1"/>
          <p:nvPr/>
        </p:nvSpPr>
        <p:spPr>
          <a:xfrm>
            <a:off x="5504329" y="5495846"/>
            <a:ext cx="317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8. List </a:t>
            </a:r>
            <a:r>
              <a:rPr lang="ko-KR" altLang="en-US" sz="1200" dirty="0"/>
              <a:t>파라미터로 인덱스 수만큼 </a:t>
            </a:r>
            <a:r>
              <a:rPr lang="en-US" altLang="ko-KR" sz="1200" dirty="0"/>
              <a:t>update</a:t>
            </a:r>
            <a:r>
              <a:rPr lang="ko-KR" altLang="en-US" sz="1200" dirty="0"/>
              <a:t>를 실행한다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2993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236A709-D42D-910D-3ACF-6D4A733ACF45}"/>
              </a:ext>
            </a:extLst>
          </p:cNvPr>
          <p:cNvGrpSpPr/>
          <p:nvPr/>
        </p:nvGrpSpPr>
        <p:grpSpPr>
          <a:xfrm>
            <a:off x="343267" y="268759"/>
            <a:ext cx="11503944" cy="399564"/>
            <a:chOff x="514900" y="403138"/>
            <a:chExt cx="17255916" cy="599345"/>
          </a:xfrm>
        </p:grpSpPr>
        <p:grpSp>
          <p:nvGrpSpPr>
            <p:cNvPr id="4" name="그룹 1005">
              <a:extLst>
                <a:ext uri="{FF2B5EF4-FFF2-40B4-BE49-F238E27FC236}">
                  <a16:creationId xmlns:a16="http://schemas.microsoft.com/office/drawing/2014/main" id="{3C0BBFAF-4822-F2F9-2E3B-B68CDCB5F76F}"/>
                </a:ext>
              </a:extLst>
            </p:cNvPr>
            <p:cNvGrpSpPr/>
            <p:nvPr/>
          </p:nvGrpSpPr>
          <p:grpSpPr>
            <a:xfrm>
              <a:off x="514900" y="403138"/>
              <a:ext cx="17255916" cy="524893"/>
              <a:chOff x="514900" y="403138"/>
              <a:chExt cx="17255916" cy="524893"/>
            </a:xfrm>
          </p:grpSpPr>
          <p:pic>
            <p:nvPicPr>
              <p:cNvPr id="7" name="Object 14">
                <a:extLst>
                  <a:ext uri="{FF2B5EF4-FFF2-40B4-BE49-F238E27FC236}">
                    <a16:creationId xmlns:a16="http://schemas.microsoft.com/office/drawing/2014/main" id="{D09F7104-914F-0A8E-55F4-423D2AA006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514900" y="403138"/>
                <a:ext cx="17255916" cy="524893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E6698F-006D-887A-68D1-C19AE34ED866}"/>
                </a:ext>
              </a:extLst>
            </p:cNvPr>
            <p:cNvSpPr txBox="1"/>
            <p:nvPr/>
          </p:nvSpPr>
          <p:spPr>
            <a:xfrm>
              <a:off x="533400" y="571499"/>
              <a:ext cx="2133600" cy="430984"/>
            </a:xfrm>
            <a:prstGeom prst="rect">
              <a:avLst/>
            </a:prstGeom>
          </p:spPr>
          <p:txBody>
            <a:bodyPr vert="horz" wrap="square" lIns="60960" tIns="30480" rIns="60960" bIns="30480" anchor="t">
              <a:spAutoFit/>
            </a:bodyPr>
            <a:lstStyle/>
            <a:p>
              <a:pPr defTabSz="609630" latinLnBrk="0">
                <a:defRPr/>
              </a:pPr>
              <a:r>
                <a:rPr lang="en-US" altLang="ko-KR" sz="1467" b="1" spc="400" dirty="0" err="1">
                  <a:solidFill>
                    <a:srgbClr val="FFFFFF"/>
                  </a:solidFill>
                  <a:latin typeface="Leferi Base Type Bold"/>
                  <a:ea typeface="Leferi Base Type Bold"/>
                </a:rPr>
                <a:t>QUICKet</a:t>
              </a:r>
              <a:endParaRPr lang="en-US" altLang="ko-KR" sz="1467" b="1" spc="400" dirty="0">
                <a:solidFill>
                  <a:srgbClr val="FFFFFF"/>
                </a:solidFill>
                <a:latin typeface="Leferi Base Type Bold"/>
                <a:ea typeface="Leferi Base Type Bold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0E6E92E-1D0B-049D-D79D-C3D94B81C655}"/>
              </a:ext>
            </a:extLst>
          </p:cNvPr>
          <p:cNvSpPr txBox="1"/>
          <p:nvPr/>
        </p:nvSpPr>
        <p:spPr>
          <a:xfrm>
            <a:off x="7368988" y="228600"/>
            <a:ext cx="4619812" cy="276999"/>
          </a:xfrm>
          <a:prstGeom prst="rect">
            <a:avLst/>
          </a:prstGeom>
          <a:solidFill>
            <a:srgbClr val="4E83F8"/>
          </a:solidFill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>
              <a:defRPr/>
            </a:pPr>
            <a:r>
              <a:rPr lang="ko-KR" altLang="en-US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 결제</a:t>
            </a:r>
            <a:r>
              <a:rPr lang="en-US" altLang="ko-KR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3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0C2F3DE-9AA8-E419-2CD7-C872F6A84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787400"/>
            <a:ext cx="5791200" cy="568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AFC079-FA91-1B58-CCBD-C88E22E0B379}"/>
              </a:ext>
            </a:extLst>
          </p:cNvPr>
          <p:cNvSpPr txBox="1"/>
          <p:nvPr/>
        </p:nvSpPr>
        <p:spPr>
          <a:xfrm>
            <a:off x="1406195" y="5826589"/>
            <a:ext cx="542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9. </a:t>
            </a:r>
            <a:r>
              <a:rPr lang="ko-KR" altLang="en-US" sz="1200" dirty="0"/>
              <a:t>결제가 완료되면 완료 내역을 보여준다</a:t>
            </a:r>
            <a:r>
              <a:rPr lang="en-US" altLang="ko-KR" sz="12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AF9258-AD1B-423F-BC63-753B3D436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824" y="1212077"/>
            <a:ext cx="5195007" cy="4159623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C0A1CE-41CB-6273-3CB8-10129162B9D9}"/>
              </a:ext>
            </a:extLst>
          </p:cNvPr>
          <p:cNvSpPr txBox="1"/>
          <p:nvPr/>
        </p:nvSpPr>
        <p:spPr>
          <a:xfrm>
            <a:off x="3681995" y="5384313"/>
            <a:ext cx="1106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[</a:t>
            </a:r>
            <a:r>
              <a:rPr lang="ko-KR" altLang="en-US" sz="1100" dirty="0">
                <a:solidFill>
                  <a:schemeClr val="bg1"/>
                </a:solidFill>
              </a:rPr>
              <a:t>결제완료내역</a:t>
            </a:r>
            <a:r>
              <a:rPr lang="en-US" altLang="ko-KR" sz="1100" dirty="0">
                <a:solidFill>
                  <a:schemeClr val="bg1"/>
                </a:solidFill>
              </a:rPr>
              <a:t>]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217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87F31-9CD7-C308-1A95-501F411AD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예매 </a:t>
            </a:r>
            <a:r>
              <a:rPr lang="en-US" altLang="ko-KR" dirty="0"/>
              <a:t>– </a:t>
            </a:r>
            <a:r>
              <a:rPr lang="ko-KR" altLang="en-US" dirty="0"/>
              <a:t>관리 페이지</a:t>
            </a:r>
          </a:p>
        </p:txBody>
      </p:sp>
    </p:spTree>
    <p:extLst>
      <p:ext uri="{BB962C8B-B14F-4D97-AF65-F5344CB8AC3E}">
        <p14:creationId xmlns:p14="http://schemas.microsoft.com/office/powerpoint/2010/main" val="411869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236A709-D42D-910D-3ACF-6D4A733ACF45}"/>
              </a:ext>
            </a:extLst>
          </p:cNvPr>
          <p:cNvGrpSpPr/>
          <p:nvPr/>
        </p:nvGrpSpPr>
        <p:grpSpPr>
          <a:xfrm>
            <a:off x="343267" y="268759"/>
            <a:ext cx="11503944" cy="399564"/>
            <a:chOff x="514900" y="403138"/>
            <a:chExt cx="17255916" cy="599345"/>
          </a:xfrm>
        </p:grpSpPr>
        <p:grpSp>
          <p:nvGrpSpPr>
            <p:cNvPr id="4" name="그룹 1005">
              <a:extLst>
                <a:ext uri="{FF2B5EF4-FFF2-40B4-BE49-F238E27FC236}">
                  <a16:creationId xmlns:a16="http://schemas.microsoft.com/office/drawing/2014/main" id="{3C0BBFAF-4822-F2F9-2E3B-B68CDCB5F76F}"/>
                </a:ext>
              </a:extLst>
            </p:cNvPr>
            <p:cNvGrpSpPr/>
            <p:nvPr/>
          </p:nvGrpSpPr>
          <p:grpSpPr>
            <a:xfrm>
              <a:off x="514900" y="403138"/>
              <a:ext cx="17255916" cy="524893"/>
              <a:chOff x="514900" y="403138"/>
              <a:chExt cx="17255916" cy="524893"/>
            </a:xfrm>
          </p:grpSpPr>
          <p:pic>
            <p:nvPicPr>
              <p:cNvPr id="7" name="Object 14">
                <a:extLst>
                  <a:ext uri="{FF2B5EF4-FFF2-40B4-BE49-F238E27FC236}">
                    <a16:creationId xmlns:a16="http://schemas.microsoft.com/office/drawing/2014/main" id="{D09F7104-914F-0A8E-55F4-423D2AA006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514900" y="403138"/>
                <a:ext cx="17255916" cy="524893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E6698F-006D-887A-68D1-C19AE34ED866}"/>
                </a:ext>
              </a:extLst>
            </p:cNvPr>
            <p:cNvSpPr txBox="1"/>
            <p:nvPr/>
          </p:nvSpPr>
          <p:spPr>
            <a:xfrm>
              <a:off x="533400" y="571499"/>
              <a:ext cx="2133600" cy="430984"/>
            </a:xfrm>
            <a:prstGeom prst="rect">
              <a:avLst/>
            </a:prstGeom>
          </p:spPr>
          <p:txBody>
            <a:bodyPr vert="horz" wrap="square" lIns="60960" tIns="30480" rIns="60960" bIns="30480" anchor="t">
              <a:spAutoFit/>
            </a:bodyPr>
            <a:lstStyle/>
            <a:p>
              <a:pPr defTabSz="609630" latinLnBrk="0">
                <a:defRPr/>
              </a:pPr>
              <a:r>
                <a:rPr lang="en-US" altLang="ko-KR" sz="1467" b="1" spc="400" dirty="0" err="1">
                  <a:solidFill>
                    <a:srgbClr val="FFFFFF"/>
                  </a:solidFill>
                  <a:latin typeface="Leferi Base Type Bold"/>
                  <a:ea typeface="Leferi Base Type Bold"/>
                </a:rPr>
                <a:t>QUICKet</a:t>
              </a:r>
              <a:endParaRPr lang="en-US" altLang="ko-KR" sz="1467" b="1" spc="400" dirty="0">
                <a:solidFill>
                  <a:srgbClr val="FFFFFF"/>
                </a:solidFill>
                <a:latin typeface="Leferi Base Type Bold"/>
                <a:ea typeface="Leferi Base Type Bold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0E6E92E-1D0B-049D-D79D-C3D94B81C655}"/>
              </a:ext>
            </a:extLst>
          </p:cNvPr>
          <p:cNvSpPr txBox="1"/>
          <p:nvPr/>
        </p:nvSpPr>
        <p:spPr>
          <a:xfrm>
            <a:off x="7368988" y="228600"/>
            <a:ext cx="4619812" cy="276999"/>
          </a:xfrm>
          <a:prstGeom prst="rect">
            <a:avLst/>
          </a:prstGeom>
          <a:solidFill>
            <a:srgbClr val="4E83F8"/>
          </a:solidFill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>
              <a:defRPr/>
            </a:pPr>
            <a:r>
              <a:rPr lang="ko-KR" altLang="en-US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예매 관리페이지</a:t>
            </a:r>
            <a:r>
              <a:rPr lang="en-US" altLang="ko-KR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1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0C2F3DE-9AA8-E419-2CD7-C872F6A84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787400"/>
            <a:ext cx="5791200" cy="568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C0A1CE-41CB-6273-3CB8-10129162B9D9}"/>
              </a:ext>
            </a:extLst>
          </p:cNvPr>
          <p:cNvSpPr txBox="1"/>
          <p:nvPr/>
        </p:nvSpPr>
        <p:spPr>
          <a:xfrm>
            <a:off x="3323916" y="4935807"/>
            <a:ext cx="2476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[</a:t>
            </a:r>
            <a:r>
              <a:rPr lang="ko-KR" altLang="en-US" sz="1100" dirty="0">
                <a:solidFill>
                  <a:schemeClr val="bg1"/>
                </a:solidFill>
              </a:rPr>
              <a:t>예매 관리 페이지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공연리스트</a:t>
            </a:r>
            <a:r>
              <a:rPr lang="en-US" altLang="ko-KR" sz="1100" dirty="0">
                <a:solidFill>
                  <a:schemeClr val="bg1"/>
                </a:solidFill>
              </a:rPr>
              <a:t>) </a:t>
            </a:r>
            <a:r>
              <a:rPr lang="ko-KR" altLang="en-US" sz="1100" dirty="0">
                <a:solidFill>
                  <a:schemeClr val="bg1"/>
                </a:solidFill>
              </a:rPr>
              <a:t>사진</a:t>
            </a:r>
            <a:r>
              <a:rPr lang="en-US" altLang="ko-KR" sz="1100" dirty="0">
                <a:solidFill>
                  <a:schemeClr val="bg1"/>
                </a:solidFill>
              </a:rPr>
              <a:t>]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4FDD46-8C7B-C792-AEE7-20CE4E329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195" y="1793576"/>
            <a:ext cx="6311472" cy="3137647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A35CC6-7EA5-589F-B85D-E027CC6F4DE9}"/>
              </a:ext>
            </a:extLst>
          </p:cNvPr>
          <p:cNvSpPr txBox="1"/>
          <p:nvPr/>
        </p:nvSpPr>
        <p:spPr>
          <a:xfrm>
            <a:off x="9194800" y="2311400"/>
            <a:ext cx="2489200" cy="182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공연 리스트 출력</a:t>
            </a:r>
            <a:endParaRPr lang="en-US" altLang="ko-KR" sz="1600" b="1" dirty="0">
              <a:solidFill>
                <a:srgbClr val="052979"/>
              </a:solidFill>
              <a:latin typeface="Leferi Base Type Regular" panose="020B0503000000000000" pitchFamily="50" charset="-127"/>
              <a:ea typeface="Leferi Base Type Regular" panose="020B0503000000000000" pitchFamily="50" charset="-127"/>
            </a:endParaRPr>
          </a:p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 err="1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공연명</a:t>
            </a: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 클릭 시 공연관 리스트 출력</a:t>
            </a:r>
          </a:p>
        </p:txBody>
      </p:sp>
    </p:spTree>
    <p:extLst>
      <p:ext uri="{BB962C8B-B14F-4D97-AF65-F5344CB8AC3E}">
        <p14:creationId xmlns:p14="http://schemas.microsoft.com/office/powerpoint/2010/main" val="497044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236A709-D42D-910D-3ACF-6D4A733ACF45}"/>
              </a:ext>
            </a:extLst>
          </p:cNvPr>
          <p:cNvGrpSpPr/>
          <p:nvPr/>
        </p:nvGrpSpPr>
        <p:grpSpPr>
          <a:xfrm>
            <a:off x="343267" y="268759"/>
            <a:ext cx="11503944" cy="399564"/>
            <a:chOff x="514900" y="403138"/>
            <a:chExt cx="17255916" cy="599345"/>
          </a:xfrm>
        </p:grpSpPr>
        <p:grpSp>
          <p:nvGrpSpPr>
            <p:cNvPr id="4" name="그룹 1005">
              <a:extLst>
                <a:ext uri="{FF2B5EF4-FFF2-40B4-BE49-F238E27FC236}">
                  <a16:creationId xmlns:a16="http://schemas.microsoft.com/office/drawing/2014/main" id="{3C0BBFAF-4822-F2F9-2E3B-B68CDCB5F76F}"/>
                </a:ext>
              </a:extLst>
            </p:cNvPr>
            <p:cNvGrpSpPr/>
            <p:nvPr/>
          </p:nvGrpSpPr>
          <p:grpSpPr>
            <a:xfrm>
              <a:off x="514900" y="403138"/>
              <a:ext cx="17255916" cy="524893"/>
              <a:chOff x="514900" y="403138"/>
              <a:chExt cx="17255916" cy="524893"/>
            </a:xfrm>
          </p:grpSpPr>
          <p:pic>
            <p:nvPicPr>
              <p:cNvPr id="7" name="Object 14">
                <a:extLst>
                  <a:ext uri="{FF2B5EF4-FFF2-40B4-BE49-F238E27FC236}">
                    <a16:creationId xmlns:a16="http://schemas.microsoft.com/office/drawing/2014/main" id="{D09F7104-914F-0A8E-55F4-423D2AA006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514900" y="403138"/>
                <a:ext cx="17255916" cy="524893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E6698F-006D-887A-68D1-C19AE34ED866}"/>
                </a:ext>
              </a:extLst>
            </p:cNvPr>
            <p:cNvSpPr txBox="1"/>
            <p:nvPr/>
          </p:nvSpPr>
          <p:spPr>
            <a:xfrm>
              <a:off x="533400" y="571499"/>
              <a:ext cx="2133600" cy="430984"/>
            </a:xfrm>
            <a:prstGeom prst="rect">
              <a:avLst/>
            </a:prstGeom>
          </p:spPr>
          <p:txBody>
            <a:bodyPr vert="horz" wrap="square" lIns="60960" tIns="30480" rIns="60960" bIns="30480" anchor="t">
              <a:spAutoFit/>
            </a:bodyPr>
            <a:lstStyle/>
            <a:p>
              <a:pPr defTabSz="609630" latinLnBrk="0">
                <a:defRPr/>
              </a:pPr>
              <a:r>
                <a:rPr lang="en-US" altLang="ko-KR" sz="1467" b="1" spc="400" dirty="0" err="1">
                  <a:solidFill>
                    <a:srgbClr val="FFFFFF"/>
                  </a:solidFill>
                  <a:latin typeface="Leferi Base Type Bold"/>
                  <a:ea typeface="Leferi Base Type Bold"/>
                </a:rPr>
                <a:t>QUICKet</a:t>
              </a:r>
              <a:endParaRPr lang="en-US" altLang="ko-KR" sz="1467" b="1" spc="400" dirty="0">
                <a:solidFill>
                  <a:srgbClr val="FFFFFF"/>
                </a:solidFill>
                <a:latin typeface="Leferi Base Type Bold"/>
                <a:ea typeface="Leferi Base Type Bold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0E6E92E-1D0B-049D-D79D-C3D94B81C655}"/>
              </a:ext>
            </a:extLst>
          </p:cNvPr>
          <p:cNvSpPr txBox="1"/>
          <p:nvPr/>
        </p:nvSpPr>
        <p:spPr>
          <a:xfrm>
            <a:off x="7368988" y="228600"/>
            <a:ext cx="4619812" cy="276999"/>
          </a:xfrm>
          <a:prstGeom prst="rect">
            <a:avLst/>
          </a:prstGeom>
          <a:solidFill>
            <a:srgbClr val="4E83F8"/>
          </a:solidFill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>
              <a:defRPr/>
            </a:pPr>
            <a:r>
              <a:rPr lang="ko-KR" altLang="en-US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예매 관리페이지</a:t>
            </a:r>
            <a:r>
              <a:rPr lang="en-US" altLang="ko-KR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2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0C2F3DE-9AA8-E419-2CD7-C872F6A84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787400"/>
            <a:ext cx="5791200" cy="568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C0A1CE-41CB-6273-3CB8-10129162B9D9}"/>
              </a:ext>
            </a:extLst>
          </p:cNvPr>
          <p:cNvSpPr txBox="1"/>
          <p:nvPr/>
        </p:nvSpPr>
        <p:spPr>
          <a:xfrm>
            <a:off x="3323155" y="4009726"/>
            <a:ext cx="2772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[</a:t>
            </a:r>
            <a:r>
              <a:rPr lang="ko-KR" altLang="en-US" sz="1100" dirty="0">
                <a:solidFill>
                  <a:schemeClr val="bg1"/>
                </a:solidFill>
              </a:rPr>
              <a:t>예매 관리 페이지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공연관 리스트</a:t>
            </a:r>
            <a:r>
              <a:rPr lang="en-US" altLang="ko-KR" sz="1100" dirty="0">
                <a:solidFill>
                  <a:schemeClr val="bg1"/>
                </a:solidFill>
              </a:rPr>
              <a:t>) </a:t>
            </a:r>
            <a:r>
              <a:rPr lang="ko-KR" altLang="en-US" sz="1100" dirty="0">
                <a:solidFill>
                  <a:schemeClr val="bg1"/>
                </a:solidFill>
              </a:rPr>
              <a:t>사진</a:t>
            </a:r>
            <a:r>
              <a:rPr lang="en-US" altLang="ko-KR" sz="1100" dirty="0">
                <a:solidFill>
                  <a:schemeClr val="bg1"/>
                </a:solidFill>
              </a:rPr>
              <a:t>]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35CC6-7EA5-589F-B85D-E027CC6F4DE9}"/>
              </a:ext>
            </a:extLst>
          </p:cNvPr>
          <p:cNvSpPr txBox="1"/>
          <p:nvPr/>
        </p:nvSpPr>
        <p:spPr>
          <a:xfrm>
            <a:off x="9194800" y="1728691"/>
            <a:ext cx="2489200" cy="3676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공연관 리스트 출력</a:t>
            </a:r>
            <a:endParaRPr lang="en-US" altLang="ko-KR" sz="1600" b="1" dirty="0">
              <a:solidFill>
                <a:srgbClr val="052979"/>
              </a:solidFill>
              <a:latin typeface="Leferi Base Type Regular" panose="020B0503000000000000" pitchFamily="50" charset="-127"/>
              <a:ea typeface="Leferi Base Type Regular" panose="020B0503000000000000" pitchFamily="50" charset="-127"/>
            </a:endParaRPr>
          </a:p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en-US" altLang="ko-KR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Delete, </a:t>
            </a:r>
            <a:r>
              <a:rPr lang="en-US" altLang="ko-KR" sz="1600" b="1" dirty="0" err="1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HallUpdate</a:t>
            </a:r>
            <a:r>
              <a:rPr lang="en-US" altLang="ko-KR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,</a:t>
            </a:r>
            <a:br>
              <a:rPr lang="en-US" altLang="ko-KR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</a:b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예매정보등록 버튼으로 </a:t>
            </a:r>
            <a:r>
              <a:rPr lang="en-US" altLang="ko-KR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CRUD</a:t>
            </a: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가능</a:t>
            </a:r>
            <a:endParaRPr lang="en-US" altLang="ko-KR" sz="1600" b="1" dirty="0">
              <a:solidFill>
                <a:srgbClr val="052979"/>
              </a:solidFill>
              <a:latin typeface="Leferi Base Type Regular" panose="020B0503000000000000" pitchFamily="50" charset="-127"/>
              <a:ea typeface="Leferi Base Type Regular" panose="020B0503000000000000" pitchFamily="50" charset="-127"/>
            </a:endParaRPr>
          </a:p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en-US" altLang="ko-KR" sz="1600" b="1" dirty="0" err="1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SeatUpdate</a:t>
            </a:r>
            <a:r>
              <a:rPr lang="en-US" altLang="ko-KR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 </a:t>
            </a: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클릭 시 좌석 리스트 출력</a:t>
            </a:r>
            <a:endParaRPr lang="en-US" altLang="ko-KR" sz="1600" b="1" dirty="0">
              <a:solidFill>
                <a:srgbClr val="052979"/>
              </a:solidFill>
              <a:latin typeface="Leferi Base Type Regular" panose="020B0503000000000000" pitchFamily="50" charset="-127"/>
              <a:ea typeface="Leferi Base Type Regular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93D17F-AE69-BFA1-F196-9F988A375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8" y="730929"/>
            <a:ext cx="6392053" cy="3216191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FCAA2A-3836-7628-DF28-7D0B63475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56" y="4333942"/>
            <a:ext cx="3564681" cy="23254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D3EA36-D4C5-03A5-9C41-499FDF598A44}"/>
              </a:ext>
            </a:extLst>
          </p:cNvPr>
          <p:cNvSpPr txBox="1"/>
          <p:nvPr/>
        </p:nvSpPr>
        <p:spPr>
          <a:xfrm>
            <a:off x="3792071" y="4430811"/>
            <a:ext cx="502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공연관 테이블은 좌석 테이블의 부모 테이블로서 </a:t>
            </a:r>
            <a:r>
              <a:rPr lang="en-US" altLang="ko-KR" sz="1200" dirty="0"/>
              <a:t>delete </a:t>
            </a:r>
            <a:r>
              <a:rPr lang="ko-KR" altLang="en-US" sz="1200" dirty="0"/>
              <a:t>시 하위에 데이터가 존재하면 무결성 제약조건을 위배하여 에러창이 뜨므로 예외처리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11881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236A709-D42D-910D-3ACF-6D4A733ACF45}"/>
              </a:ext>
            </a:extLst>
          </p:cNvPr>
          <p:cNvGrpSpPr/>
          <p:nvPr/>
        </p:nvGrpSpPr>
        <p:grpSpPr>
          <a:xfrm>
            <a:off x="343267" y="268759"/>
            <a:ext cx="11503944" cy="399564"/>
            <a:chOff x="514900" y="403138"/>
            <a:chExt cx="17255916" cy="599345"/>
          </a:xfrm>
        </p:grpSpPr>
        <p:grpSp>
          <p:nvGrpSpPr>
            <p:cNvPr id="4" name="그룹 1005">
              <a:extLst>
                <a:ext uri="{FF2B5EF4-FFF2-40B4-BE49-F238E27FC236}">
                  <a16:creationId xmlns:a16="http://schemas.microsoft.com/office/drawing/2014/main" id="{3C0BBFAF-4822-F2F9-2E3B-B68CDCB5F76F}"/>
                </a:ext>
              </a:extLst>
            </p:cNvPr>
            <p:cNvGrpSpPr/>
            <p:nvPr/>
          </p:nvGrpSpPr>
          <p:grpSpPr>
            <a:xfrm>
              <a:off x="514900" y="403138"/>
              <a:ext cx="17255916" cy="524893"/>
              <a:chOff x="514900" y="403138"/>
              <a:chExt cx="17255916" cy="524893"/>
            </a:xfrm>
          </p:grpSpPr>
          <p:pic>
            <p:nvPicPr>
              <p:cNvPr id="7" name="Object 14">
                <a:extLst>
                  <a:ext uri="{FF2B5EF4-FFF2-40B4-BE49-F238E27FC236}">
                    <a16:creationId xmlns:a16="http://schemas.microsoft.com/office/drawing/2014/main" id="{D09F7104-914F-0A8E-55F4-423D2AA006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514900" y="403138"/>
                <a:ext cx="17255916" cy="524893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E6698F-006D-887A-68D1-C19AE34ED866}"/>
                </a:ext>
              </a:extLst>
            </p:cNvPr>
            <p:cNvSpPr txBox="1"/>
            <p:nvPr/>
          </p:nvSpPr>
          <p:spPr>
            <a:xfrm>
              <a:off x="533400" y="571499"/>
              <a:ext cx="2133600" cy="430984"/>
            </a:xfrm>
            <a:prstGeom prst="rect">
              <a:avLst/>
            </a:prstGeom>
          </p:spPr>
          <p:txBody>
            <a:bodyPr vert="horz" wrap="square" lIns="60960" tIns="30480" rIns="60960" bIns="30480" anchor="t">
              <a:spAutoFit/>
            </a:bodyPr>
            <a:lstStyle/>
            <a:p>
              <a:pPr defTabSz="609630" latinLnBrk="0">
                <a:defRPr/>
              </a:pPr>
              <a:r>
                <a:rPr lang="en-US" altLang="ko-KR" sz="1467" b="1" spc="400" dirty="0" err="1">
                  <a:solidFill>
                    <a:srgbClr val="FFFFFF"/>
                  </a:solidFill>
                  <a:latin typeface="Leferi Base Type Bold"/>
                  <a:ea typeface="Leferi Base Type Bold"/>
                </a:rPr>
                <a:t>QUICKet</a:t>
              </a:r>
              <a:endParaRPr lang="en-US" altLang="ko-KR" sz="1467" b="1" spc="400" dirty="0">
                <a:solidFill>
                  <a:srgbClr val="FFFFFF"/>
                </a:solidFill>
                <a:latin typeface="Leferi Base Type Bold"/>
                <a:ea typeface="Leferi Base Type Bold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0E6E92E-1D0B-049D-D79D-C3D94B81C655}"/>
              </a:ext>
            </a:extLst>
          </p:cNvPr>
          <p:cNvSpPr txBox="1"/>
          <p:nvPr/>
        </p:nvSpPr>
        <p:spPr>
          <a:xfrm>
            <a:off x="7368988" y="228600"/>
            <a:ext cx="4619812" cy="276999"/>
          </a:xfrm>
          <a:prstGeom prst="rect">
            <a:avLst/>
          </a:prstGeom>
          <a:solidFill>
            <a:srgbClr val="4E83F8"/>
          </a:solidFill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>
              <a:defRPr/>
            </a:pPr>
            <a:r>
              <a:rPr lang="ko-KR" altLang="en-US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예매 관리페이지</a:t>
            </a:r>
            <a:r>
              <a:rPr lang="en-US" altLang="ko-KR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3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0C2F3DE-9AA8-E419-2CD7-C872F6A84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787400"/>
            <a:ext cx="5791200" cy="568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C0A1CE-41CB-6273-3CB8-10129162B9D9}"/>
              </a:ext>
            </a:extLst>
          </p:cNvPr>
          <p:cNvSpPr txBox="1"/>
          <p:nvPr/>
        </p:nvSpPr>
        <p:spPr>
          <a:xfrm>
            <a:off x="1021492" y="6520359"/>
            <a:ext cx="2772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[</a:t>
            </a:r>
            <a:r>
              <a:rPr lang="ko-KR" altLang="en-US" sz="1100" dirty="0">
                <a:solidFill>
                  <a:schemeClr val="bg1"/>
                </a:solidFill>
              </a:rPr>
              <a:t>예매 관리 페이지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좌석 리스트</a:t>
            </a:r>
            <a:r>
              <a:rPr lang="en-US" altLang="ko-KR" sz="1100" dirty="0">
                <a:solidFill>
                  <a:schemeClr val="bg1"/>
                </a:solidFill>
              </a:rPr>
              <a:t>) </a:t>
            </a:r>
            <a:r>
              <a:rPr lang="ko-KR" altLang="en-US" sz="1100" dirty="0">
                <a:solidFill>
                  <a:schemeClr val="bg1"/>
                </a:solidFill>
              </a:rPr>
              <a:t>사진</a:t>
            </a:r>
            <a:r>
              <a:rPr lang="en-US" altLang="ko-KR" sz="1100" dirty="0">
                <a:solidFill>
                  <a:schemeClr val="bg1"/>
                </a:solidFill>
              </a:rPr>
              <a:t>]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35CC6-7EA5-589F-B85D-E027CC6F4DE9}"/>
              </a:ext>
            </a:extLst>
          </p:cNvPr>
          <p:cNvSpPr txBox="1"/>
          <p:nvPr/>
        </p:nvSpPr>
        <p:spPr>
          <a:xfrm>
            <a:off x="9194800" y="2311400"/>
            <a:ext cx="2489200" cy="2445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좌석 리스트 출력</a:t>
            </a:r>
            <a:endParaRPr lang="en-US" altLang="ko-KR" sz="1600" b="1" dirty="0">
              <a:solidFill>
                <a:srgbClr val="052979"/>
              </a:solidFill>
              <a:latin typeface="Leferi Base Type Regular" panose="020B0503000000000000" pitchFamily="50" charset="-127"/>
              <a:ea typeface="Leferi Base Type Regular" panose="020B0503000000000000" pitchFamily="50" charset="-127"/>
            </a:endParaRPr>
          </a:p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en-US" altLang="ko-KR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Delete, Update, </a:t>
            </a: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좌석정보등록 버튼으로 </a:t>
            </a:r>
            <a:r>
              <a:rPr lang="en-US" altLang="ko-KR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CRUD</a:t>
            </a: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가능</a:t>
            </a:r>
            <a:endParaRPr lang="en-US" altLang="ko-KR" sz="1600" b="1" dirty="0">
              <a:solidFill>
                <a:srgbClr val="052979"/>
              </a:solidFill>
              <a:latin typeface="Leferi Base Type Regular" panose="020B0503000000000000" pitchFamily="50" charset="-127"/>
              <a:ea typeface="Leferi Base Type Regular" panose="020B0503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F49DD16-0117-BCF0-4A29-EB1CBF01C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16" y="712817"/>
            <a:ext cx="4150636" cy="5723365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30E6E4-F17B-A597-C1F4-43CE26142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152" y="2816150"/>
            <a:ext cx="3846020" cy="14358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CF19F2-CD1D-0128-496D-CBCC725D1D5A}"/>
              </a:ext>
            </a:extLst>
          </p:cNvPr>
          <p:cNvSpPr txBox="1"/>
          <p:nvPr/>
        </p:nvSpPr>
        <p:spPr>
          <a:xfrm>
            <a:off x="4787152" y="4444093"/>
            <a:ext cx="3953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Not Null </a:t>
            </a:r>
            <a:r>
              <a:rPr lang="ko-KR" altLang="en-US" sz="1200" dirty="0"/>
              <a:t>컬럼에 빈 값을 넣고 </a:t>
            </a:r>
            <a:r>
              <a:rPr lang="en-US" altLang="ko-KR" sz="1200" dirty="0"/>
              <a:t>insert</a:t>
            </a:r>
            <a:r>
              <a:rPr lang="ko-KR" altLang="en-US" sz="1200" dirty="0"/>
              <a:t>를 시도하면 알림 창을 뜨게 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102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236A709-D42D-910D-3ACF-6D4A733ACF45}"/>
              </a:ext>
            </a:extLst>
          </p:cNvPr>
          <p:cNvGrpSpPr/>
          <p:nvPr/>
        </p:nvGrpSpPr>
        <p:grpSpPr>
          <a:xfrm>
            <a:off x="343267" y="268759"/>
            <a:ext cx="11503944" cy="399564"/>
            <a:chOff x="514900" y="403138"/>
            <a:chExt cx="17255916" cy="599345"/>
          </a:xfrm>
        </p:grpSpPr>
        <p:grpSp>
          <p:nvGrpSpPr>
            <p:cNvPr id="4" name="그룹 1005">
              <a:extLst>
                <a:ext uri="{FF2B5EF4-FFF2-40B4-BE49-F238E27FC236}">
                  <a16:creationId xmlns:a16="http://schemas.microsoft.com/office/drawing/2014/main" id="{3C0BBFAF-4822-F2F9-2E3B-B68CDCB5F76F}"/>
                </a:ext>
              </a:extLst>
            </p:cNvPr>
            <p:cNvGrpSpPr/>
            <p:nvPr/>
          </p:nvGrpSpPr>
          <p:grpSpPr>
            <a:xfrm>
              <a:off x="514900" y="403138"/>
              <a:ext cx="17255916" cy="524893"/>
              <a:chOff x="514900" y="403138"/>
              <a:chExt cx="17255916" cy="524893"/>
            </a:xfrm>
          </p:grpSpPr>
          <p:pic>
            <p:nvPicPr>
              <p:cNvPr id="7" name="Object 14">
                <a:extLst>
                  <a:ext uri="{FF2B5EF4-FFF2-40B4-BE49-F238E27FC236}">
                    <a16:creationId xmlns:a16="http://schemas.microsoft.com/office/drawing/2014/main" id="{D09F7104-914F-0A8E-55F4-423D2AA006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514900" y="403138"/>
                <a:ext cx="17255916" cy="524893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E6698F-006D-887A-68D1-C19AE34ED866}"/>
                </a:ext>
              </a:extLst>
            </p:cNvPr>
            <p:cNvSpPr txBox="1"/>
            <p:nvPr/>
          </p:nvSpPr>
          <p:spPr>
            <a:xfrm>
              <a:off x="533400" y="571499"/>
              <a:ext cx="2133600" cy="430984"/>
            </a:xfrm>
            <a:prstGeom prst="rect">
              <a:avLst/>
            </a:prstGeom>
          </p:spPr>
          <p:txBody>
            <a:bodyPr vert="horz" wrap="square" lIns="60960" tIns="30480" rIns="60960" bIns="30480" anchor="t">
              <a:spAutoFit/>
            </a:bodyPr>
            <a:lstStyle/>
            <a:p>
              <a:pPr defTabSz="609630" latinLnBrk="0">
                <a:defRPr/>
              </a:pPr>
              <a:r>
                <a:rPr lang="en-US" altLang="ko-KR" sz="1467" b="1" spc="400" dirty="0" err="1">
                  <a:solidFill>
                    <a:srgbClr val="FFFFFF"/>
                  </a:solidFill>
                  <a:latin typeface="Leferi Base Type Bold"/>
                  <a:ea typeface="Leferi Base Type Bold"/>
                </a:rPr>
                <a:t>QUICKet</a:t>
              </a:r>
              <a:endParaRPr lang="en-US" altLang="ko-KR" sz="1467" b="1" spc="400" dirty="0">
                <a:solidFill>
                  <a:srgbClr val="FFFFFF"/>
                </a:solidFill>
                <a:latin typeface="Leferi Base Type Bold"/>
                <a:ea typeface="Leferi Base Type Bold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0E6E92E-1D0B-049D-D79D-C3D94B81C655}"/>
              </a:ext>
            </a:extLst>
          </p:cNvPr>
          <p:cNvSpPr txBox="1"/>
          <p:nvPr/>
        </p:nvSpPr>
        <p:spPr>
          <a:xfrm>
            <a:off x="9194800" y="228600"/>
            <a:ext cx="2794000" cy="287323"/>
          </a:xfrm>
          <a:prstGeom prst="rect">
            <a:avLst/>
          </a:prstGeom>
          <a:solidFill>
            <a:srgbClr val="4E83F8"/>
          </a:solidFill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>
              <a:defRPr/>
            </a:pPr>
            <a:r>
              <a:rPr lang="ko-KR" altLang="en-US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 예매</a:t>
            </a:r>
            <a:r>
              <a:rPr lang="en-US" altLang="ko-KR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1(</a:t>
            </a:r>
            <a:r>
              <a:rPr lang="ko-KR" altLang="en-US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공연 상세페이지</a:t>
            </a:r>
            <a:r>
              <a:rPr lang="en-US" altLang="ko-KR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)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0C2F3DE-9AA8-E419-2CD7-C872F6A84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787400"/>
            <a:ext cx="5791200" cy="56896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A6385FC-607E-3F41-7ABA-2D38D6D6ABAA}"/>
              </a:ext>
            </a:extLst>
          </p:cNvPr>
          <p:cNvSpPr txBox="1"/>
          <p:nvPr/>
        </p:nvSpPr>
        <p:spPr>
          <a:xfrm>
            <a:off x="9194800" y="2311400"/>
            <a:ext cx="2489200" cy="2445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공연 상세 페이지</a:t>
            </a:r>
            <a:r>
              <a:rPr lang="en-US" altLang="ko-KR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 </a:t>
            </a: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이동</a:t>
            </a:r>
            <a:endParaRPr lang="en-US" altLang="ko-KR" sz="1600" b="1" dirty="0">
              <a:solidFill>
                <a:srgbClr val="052979"/>
              </a:solidFill>
              <a:latin typeface="Leferi Base Type Regular" panose="020B0503000000000000" pitchFamily="50" charset="-127"/>
              <a:ea typeface="Leferi Base Type Regular" panose="020B0503000000000000" pitchFamily="50" charset="-127"/>
            </a:endParaRPr>
          </a:p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날짜</a:t>
            </a:r>
            <a:r>
              <a:rPr lang="en-US" altLang="ko-KR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, </a:t>
            </a: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관</a:t>
            </a:r>
            <a:r>
              <a:rPr lang="en-US" altLang="ko-KR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, </a:t>
            </a:r>
            <a:r>
              <a:rPr lang="ko-KR" altLang="en-US" sz="1600" b="1" dirty="0" err="1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회차</a:t>
            </a:r>
            <a:r>
              <a:rPr lang="en-US" altLang="ko-KR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 </a:t>
            </a: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선택</a:t>
            </a:r>
            <a:endParaRPr lang="en-US" altLang="ko-KR" sz="1600" b="1" dirty="0">
              <a:solidFill>
                <a:srgbClr val="052979"/>
              </a:solidFill>
              <a:latin typeface="Leferi Base Type Regular" panose="020B0503000000000000" pitchFamily="50" charset="-127"/>
              <a:ea typeface="Leferi Base Type Regular" panose="020B0503000000000000" pitchFamily="50" charset="-127"/>
            </a:endParaRPr>
          </a:p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예매하기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2908B0-2B7A-D172-A492-E6CC0462898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756027" y="840439"/>
            <a:ext cx="5040000" cy="3060000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B8CF5DD-0FCE-0614-77C1-BDF6350CB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27" y="3429000"/>
            <a:ext cx="5040000" cy="3038586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6239F6-84AD-6DA0-5F9C-C24773A30175}"/>
              </a:ext>
            </a:extLst>
          </p:cNvPr>
          <p:cNvSpPr txBox="1"/>
          <p:nvPr/>
        </p:nvSpPr>
        <p:spPr>
          <a:xfrm>
            <a:off x="2414527" y="6477000"/>
            <a:ext cx="1180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[</a:t>
            </a:r>
            <a:r>
              <a:rPr lang="ko-KR" altLang="en-US" sz="1100" dirty="0">
                <a:solidFill>
                  <a:schemeClr val="bg1"/>
                </a:solidFill>
              </a:rPr>
              <a:t>예매하기 사진</a:t>
            </a:r>
            <a:r>
              <a:rPr lang="en-US" altLang="ko-KR" sz="1100" dirty="0">
                <a:solidFill>
                  <a:schemeClr val="bg1"/>
                </a:solidFill>
              </a:rPr>
              <a:t>]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2AC-ACBC-E5CB-699E-26D2F82CE104}"/>
              </a:ext>
            </a:extLst>
          </p:cNvPr>
          <p:cNvSpPr txBox="1"/>
          <p:nvPr/>
        </p:nvSpPr>
        <p:spPr>
          <a:xfrm>
            <a:off x="5685727" y="3953478"/>
            <a:ext cx="2301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[</a:t>
            </a:r>
            <a:r>
              <a:rPr lang="ko-KR" altLang="en-US" sz="1100" dirty="0">
                <a:solidFill>
                  <a:schemeClr val="bg1"/>
                </a:solidFill>
              </a:rPr>
              <a:t>공연 상세페이지</a:t>
            </a:r>
            <a:r>
              <a:rPr lang="en-US" altLang="ko-KR" sz="1100" dirty="0">
                <a:solidFill>
                  <a:schemeClr val="bg1"/>
                </a:solidFill>
              </a:rPr>
              <a:t>- </a:t>
            </a:r>
            <a:r>
              <a:rPr lang="ko-KR" altLang="en-US" sz="1100" dirty="0">
                <a:solidFill>
                  <a:schemeClr val="bg1"/>
                </a:solidFill>
              </a:rPr>
              <a:t>예매하기 사진</a:t>
            </a:r>
            <a:r>
              <a:rPr lang="en-US" altLang="ko-KR" sz="1100" dirty="0">
                <a:solidFill>
                  <a:schemeClr val="bg1"/>
                </a:solidFill>
              </a:rPr>
              <a:t>]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533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87F31-9CD7-C308-1A95-501F411AD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결제 </a:t>
            </a:r>
            <a:r>
              <a:rPr lang="en-US" altLang="ko-KR" dirty="0"/>
              <a:t>– </a:t>
            </a:r>
            <a:r>
              <a:rPr lang="ko-KR" altLang="en-US" dirty="0"/>
              <a:t>관리 페이지</a:t>
            </a:r>
          </a:p>
        </p:txBody>
      </p:sp>
    </p:spTree>
    <p:extLst>
      <p:ext uri="{BB962C8B-B14F-4D97-AF65-F5344CB8AC3E}">
        <p14:creationId xmlns:p14="http://schemas.microsoft.com/office/powerpoint/2010/main" val="400508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236A709-D42D-910D-3ACF-6D4A733ACF45}"/>
              </a:ext>
            </a:extLst>
          </p:cNvPr>
          <p:cNvGrpSpPr/>
          <p:nvPr/>
        </p:nvGrpSpPr>
        <p:grpSpPr>
          <a:xfrm>
            <a:off x="343267" y="268759"/>
            <a:ext cx="11503944" cy="399564"/>
            <a:chOff x="514900" y="403138"/>
            <a:chExt cx="17255916" cy="599345"/>
          </a:xfrm>
        </p:grpSpPr>
        <p:grpSp>
          <p:nvGrpSpPr>
            <p:cNvPr id="4" name="그룹 1005">
              <a:extLst>
                <a:ext uri="{FF2B5EF4-FFF2-40B4-BE49-F238E27FC236}">
                  <a16:creationId xmlns:a16="http://schemas.microsoft.com/office/drawing/2014/main" id="{3C0BBFAF-4822-F2F9-2E3B-B68CDCB5F76F}"/>
                </a:ext>
              </a:extLst>
            </p:cNvPr>
            <p:cNvGrpSpPr/>
            <p:nvPr/>
          </p:nvGrpSpPr>
          <p:grpSpPr>
            <a:xfrm>
              <a:off x="514900" y="403138"/>
              <a:ext cx="17255916" cy="524893"/>
              <a:chOff x="514900" y="403138"/>
              <a:chExt cx="17255916" cy="524893"/>
            </a:xfrm>
          </p:grpSpPr>
          <p:pic>
            <p:nvPicPr>
              <p:cNvPr id="7" name="Object 14">
                <a:extLst>
                  <a:ext uri="{FF2B5EF4-FFF2-40B4-BE49-F238E27FC236}">
                    <a16:creationId xmlns:a16="http://schemas.microsoft.com/office/drawing/2014/main" id="{D09F7104-914F-0A8E-55F4-423D2AA006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514900" y="403138"/>
                <a:ext cx="17255916" cy="524893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E6698F-006D-887A-68D1-C19AE34ED866}"/>
                </a:ext>
              </a:extLst>
            </p:cNvPr>
            <p:cNvSpPr txBox="1"/>
            <p:nvPr/>
          </p:nvSpPr>
          <p:spPr>
            <a:xfrm>
              <a:off x="533400" y="571499"/>
              <a:ext cx="2133600" cy="430984"/>
            </a:xfrm>
            <a:prstGeom prst="rect">
              <a:avLst/>
            </a:prstGeom>
          </p:spPr>
          <p:txBody>
            <a:bodyPr vert="horz" wrap="square" lIns="60960" tIns="30480" rIns="60960" bIns="30480" anchor="t">
              <a:spAutoFit/>
            </a:bodyPr>
            <a:lstStyle/>
            <a:p>
              <a:pPr defTabSz="609630" latinLnBrk="0">
                <a:defRPr/>
              </a:pPr>
              <a:r>
                <a:rPr lang="en-US" altLang="ko-KR" sz="1467" b="1" spc="400" dirty="0" err="1">
                  <a:solidFill>
                    <a:srgbClr val="FFFFFF"/>
                  </a:solidFill>
                  <a:latin typeface="Leferi Base Type Bold"/>
                  <a:ea typeface="Leferi Base Type Bold"/>
                </a:rPr>
                <a:t>QUICKet</a:t>
              </a:r>
              <a:endParaRPr lang="en-US" altLang="ko-KR" sz="1467" b="1" spc="400" dirty="0">
                <a:solidFill>
                  <a:srgbClr val="FFFFFF"/>
                </a:solidFill>
                <a:latin typeface="Leferi Base Type Bold"/>
                <a:ea typeface="Leferi Base Type Bold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0E6E92E-1D0B-049D-D79D-C3D94B81C655}"/>
              </a:ext>
            </a:extLst>
          </p:cNvPr>
          <p:cNvSpPr txBox="1"/>
          <p:nvPr/>
        </p:nvSpPr>
        <p:spPr>
          <a:xfrm>
            <a:off x="7368988" y="228600"/>
            <a:ext cx="4619812" cy="276999"/>
          </a:xfrm>
          <a:prstGeom prst="rect">
            <a:avLst/>
          </a:prstGeom>
          <a:solidFill>
            <a:srgbClr val="4E83F8"/>
          </a:solidFill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>
              <a:defRPr/>
            </a:pPr>
            <a:r>
              <a:rPr lang="ko-KR" altLang="en-US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결제 관리페이지</a:t>
            </a:r>
            <a:endParaRPr lang="en-US" altLang="ko-KR" sz="1400" b="1" spc="400" dirty="0">
              <a:solidFill>
                <a:srgbClr val="FFFFFF"/>
              </a:solidFill>
              <a:latin typeface="Leferi Base Type Bold"/>
              <a:ea typeface="Leferi Base Type Bold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0C2F3DE-9AA8-E419-2CD7-C872F6A84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787400"/>
            <a:ext cx="5791200" cy="568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C0A1CE-41CB-6273-3CB8-10129162B9D9}"/>
              </a:ext>
            </a:extLst>
          </p:cNvPr>
          <p:cNvSpPr txBox="1"/>
          <p:nvPr/>
        </p:nvSpPr>
        <p:spPr>
          <a:xfrm>
            <a:off x="3208031" y="4946750"/>
            <a:ext cx="2772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[</a:t>
            </a:r>
            <a:r>
              <a:rPr lang="ko-KR" altLang="en-US" sz="1100" dirty="0">
                <a:solidFill>
                  <a:schemeClr val="bg1"/>
                </a:solidFill>
              </a:rPr>
              <a:t>결제 관리 페이지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예매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결제 리스트</a:t>
            </a:r>
            <a:r>
              <a:rPr lang="en-US" altLang="ko-KR" sz="1100" dirty="0">
                <a:solidFill>
                  <a:schemeClr val="bg1"/>
                </a:solidFill>
              </a:rPr>
              <a:t>) </a:t>
            </a:r>
            <a:r>
              <a:rPr lang="ko-KR" altLang="en-US" sz="1100" dirty="0">
                <a:solidFill>
                  <a:schemeClr val="bg1"/>
                </a:solidFill>
              </a:rPr>
              <a:t>사진</a:t>
            </a:r>
            <a:r>
              <a:rPr lang="en-US" altLang="ko-KR" sz="1100" dirty="0">
                <a:solidFill>
                  <a:schemeClr val="bg1"/>
                </a:solidFill>
              </a:rPr>
              <a:t>]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35CC6-7EA5-589F-B85D-E027CC6F4DE9}"/>
              </a:ext>
            </a:extLst>
          </p:cNvPr>
          <p:cNvSpPr txBox="1"/>
          <p:nvPr/>
        </p:nvSpPr>
        <p:spPr>
          <a:xfrm>
            <a:off x="9194800" y="2311400"/>
            <a:ext cx="2489200" cy="121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en-US" altLang="ko-KR" sz="1600" b="1" dirty="0" err="1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payCancel</a:t>
            </a: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 버튼 클릭 시 환불요청</a:t>
            </a:r>
            <a:endParaRPr lang="en-US" altLang="ko-KR" sz="1600" b="1" dirty="0">
              <a:solidFill>
                <a:srgbClr val="052979"/>
              </a:solidFill>
              <a:latin typeface="Leferi Base Type Regular" panose="020B0503000000000000" pitchFamily="50" charset="-127"/>
              <a:ea typeface="Leferi Base Type Regular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D8903E-7022-5FE1-E71A-0A8835B18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83" y="950124"/>
            <a:ext cx="8010780" cy="3980330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B15442-5CEB-3E19-1630-8418E28A6048}"/>
              </a:ext>
            </a:extLst>
          </p:cNvPr>
          <p:cNvSpPr txBox="1"/>
          <p:nvPr/>
        </p:nvSpPr>
        <p:spPr>
          <a:xfrm>
            <a:off x="197224" y="5215378"/>
            <a:ext cx="48958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관리자는 결제 관리 페이지에서 예매 및 결제 리스트를 조회할 수 있다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 err="1"/>
              <a:t>payCancel</a:t>
            </a:r>
            <a:r>
              <a:rPr lang="ko-KR" altLang="en-US" sz="1200" dirty="0"/>
              <a:t>버튼을 누를 시 결제가 취소되며 결제상태</a:t>
            </a:r>
            <a:r>
              <a:rPr lang="en-US" altLang="ko-KR" sz="1200" dirty="0"/>
              <a:t>, </a:t>
            </a:r>
            <a:r>
              <a:rPr lang="ko-KR" altLang="en-US" sz="1200" dirty="0"/>
              <a:t>예매상태</a:t>
            </a:r>
            <a:r>
              <a:rPr lang="en-US" altLang="ko-KR" sz="1200" dirty="0"/>
              <a:t>, </a:t>
            </a:r>
            <a:r>
              <a:rPr lang="ko-KR" altLang="en-US" sz="1200" dirty="0"/>
              <a:t>좌석상태가 </a:t>
            </a:r>
            <a:r>
              <a:rPr lang="en-US" altLang="ko-KR" sz="1200" dirty="0"/>
              <a:t>Update</a:t>
            </a:r>
            <a:r>
              <a:rPr lang="ko-KR" altLang="en-US" sz="1200" dirty="0"/>
              <a:t>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결제 취소 시 결제 과정에서 얻은 </a:t>
            </a:r>
            <a:r>
              <a:rPr lang="en-US" altLang="ko-KR" sz="1200" dirty="0"/>
              <a:t>token</a:t>
            </a:r>
            <a:r>
              <a:rPr lang="ko-KR" altLang="en-US" sz="1200" dirty="0"/>
              <a:t>과 결제번호 값을 받아와 </a:t>
            </a:r>
            <a:r>
              <a:rPr lang="en-US" altLang="ko-KR" sz="1200" dirty="0" err="1"/>
              <a:t>IMport</a:t>
            </a:r>
            <a:r>
              <a:rPr lang="en-US" altLang="ko-KR" sz="1200" dirty="0"/>
              <a:t> API </a:t>
            </a:r>
            <a:r>
              <a:rPr lang="ko-KR" altLang="en-US" sz="1200" dirty="0"/>
              <a:t>기능 중 </a:t>
            </a:r>
            <a:r>
              <a:rPr lang="en-US" altLang="ko-KR" sz="1200" dirty="0"/>
              <a:t>payment/cancel </a:t>
            </a:r>
            <a:r>
              <a:rPr lang="ko-KR" altLang="en-US" sz="1200" dirty="0"/>
              <a:t>메서드를 이용해 </a:t>
            </a:r>
            <a:r>
              <a:rPr lang="en-US" altLang="ko-KR" sz="1200" dirty="0"/>
              <a:t>Import </a:t>
            </a:r>
            <a:r>
              <a:rPr lang="ko-KR" altLang="en-US" sz="1200" dirty="0"/>
              <a:t>서버에 값을 넘겨 환불 신청 및 결과 값을 반환 받는다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5104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236A709-D42D-910D-3ACF-6D4A733ACF45}"/>
              </a:ext>
            </a:extLst>
          </p:cNvPr>
          <p:cNvGrpSpPr/>
          <p:nvPr/>
        </p:nvGrpSpPr>
        <p:grpSpPr>
          <a:xfrm>
            <a:off x="343267" y="268759"/>
            <a:ext cx="11503944" cy="399564"/>
            <a:chOff x="514900" y="403138"/>
            <a:chExt cx="17255916" cy="599345"/>
          </a:xfrm>
        </p:grpSpPr>
        <p:grpSp>
          <p:nvGrpSpPr>
            <p:cNvPr id="4" name="그룹 1005">
              <a:extLst>
                <a:ext uri="{FF2B5EF4-FFF2-40B4-BE49-F238E27FC236}">
                  <a16:creationId xmlns:a16="http://schemas.microsoft.com/office/drawing/2014/main" id="{3C0BBFAF-4822-F2F9-2E3B-B68CDCB5F76F}"/>
                </a:ext>
              </a:extLst>
            </p:cNvPr>
            <p:cNvGrpSpPr/>
            <p:nvPr/>
          </p:nvGrpSpPr>
          <p:grpSpPr>
            <a:xfrm>
              <a:off x="514900" y="403138"/>
              <a:ext cx="17255916" cy="524893"/>
              <a:chOff x="514900" y="403138"/>
              <a:chExt cx="17255916" cy="524893"/>
            </a:xfrm>
          </p:grpSpPr>
          <p:pic>
            <p:nvPicPr>
              <p:cNvPr id="7" name="Object 14">
                <a:extLst>
                  <a:ext uri="{FF2B5EF4-FFF2-40B4-BE49-F238E27FC236}">
                    <a16:creationId xmlns:a16="http://schemas.microsoft.com/office/drawing/2014/main" id="{D09F7104-914F-0A8E-55F4-423D2AA006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514900" y="403138"/>
                <a:ext cx="17255916" cy="524893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E6698F-006D-887A-68D1-C19AE34ED866}"/>
                </a:ext>
              </a:extLst>
            </p:cNvPr>
            <p:cNvSpPr txBox="1"/>
            <p:nvPr/>
          </p:nvSpPr>
          <p:spPr>
            <a:xfrm>
              <a:off x="533400" y="571499"/>
              <a:ext cx="2133600" cy="430984"/>
            </a:xfrm>
            <a:prstGeom prst="rect">
              <a:avLst/>
            </a:prstGeom>
          </p:spPr>
          <p:txBody>
            <a:bodyPr vert="horz" wrap="square" lIns="60960" tIns="30480" rIns="60960" bIns="30480" anchor="t">
              <a:spAutoFit/>
            </a:bodyPr>
            <a:lstStyle/>
            <a:p>
              <a:pPr defTabSz="609630" latinLnBrk="0">
                <a:defRPr/>
              </a:pPr>
              <a:r>
                <a:rPr lang="en-US" altLang="ko-KR" sz="1467" b="1" spc="400" dirty="0" err="1">
                  <a:solidFill>
                    <a:srgbClr val="FFFFFF"/>
                  </a:solidFill>
                  <a:latin typeface="Leferi Base Type Bold"/>
                  <a:ea typeface="Leferi Base Type Bold"/>
                </a:rPr>
                <a:t>QUICKet</a:t>
              </a:r>
              <a:endParaRPr lang="en-US" altLang="ko-KR" sz="1467" b="1" spc="400" dirty="0">
                <a:solidFill>
                  <a:srgbClr val="FFFFFF"/>
                </a:solidFill>
                <a:latin typeface="Leferi Base Type Bold"/>
                <a:ea typeface="Leferi Base Type Bold"/>
              </a:endParaRPr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40C2F3DE-9AA8-E419-2CD7-C872F6A84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787400"/>
            <a:ext cx="5791200" cy="56896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A6385FC-607E-3F41-7ABA-2D38D6D6ABAA}"/>
              </a:ext>
            </a:extLst>
          </p:cNvPr>
          <p:cNvSpPr txBox="1"/>
          <p:nvPr/>
        </p:nvSpPr>
        <p:spPr>
          <a:xfrm>
            <a:off x="9194800" y="2311400"/>
            <a:ext cx="2489200" cy="2445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공연 상세 페이지 이동</a:t>
            </a:r>
            <a:endParaRPr lang="en-US" altLang="ko-KR" sz="1600" b="1" dirty="0">
              <a:solidFill>
                <a:srgbClr val="052979"/>
              </a:solidFill>
              <a:latin typeface="Leferi Base Type Regular" panose="020B0503000000000000" pitchFamily="50" charset="-127"/>
              <a:ea typeface="Leferi Base Type Regular" panose="020B0503000000000000" pitchFamily="50" charset="-127"/>
            </a:endParaRPr>
          </a:p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날짜</a:t>
            </a:r>
            <a:r>
              <a:rPr lang="en-US" altLang="ko-KR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, </a:t>
            </a: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관</a:t>
            </a:r>
            <a:r>
              <a:rPr lang="en-US" altLang="ko-KR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, </a:t>
            </a:r>
            <a:r>
              <a:rPr lang="ko-KR" altLang="en-US" sz="1600" b="1" dirty="0" err="1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회차</a:t>
            </a:r>
            <a:r>
              <a:rPr lang="en-US" altLang="ko-KR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 </a:t>
            </a: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선택</a:t>
            </a:r>
            <a:endParaRPr lang="en-US" altLang="ko-KR" sz="1600" b="1" dirty="0">
              <a:solidFill>
                <a:srgbClr val="052979"/>
              </a:solidFill>
              <a:latin typeface="Leferi Base Type Regular" panose="020B0503000000000000" pitchFamily="50" charset="-127"/>
              <a:ea typeface="Leferi Base Type Regular" panose="020B0503000000000000" pitchFamily="50" charset="-127"/>
            </a:endParaRPr>
          </a:p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예매하기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A4B5F7-BB08-4E4D-344E-E6A8E896F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89" y="794746"/>
            <a:ext cx="3496603" cy="21504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8CBE74-39EE-304D-6A6E-4C804855EBCB}"/>
              </a:ext>
            </a:extLst>
          </p:cNvPr>
          <p:cNvSpPr txBox="1"/>
          <p:nvPr/>
        </p:nvSpPr>
        <p:spPr>
          <a:xfrm>
            <a:off x="95318" y="3036174"/>
            <a:ext cx="4895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해당 공연의 관람날짜만큼 </a:t>
            </a:r>
            <a:r>
              <a:rPr lang="en-US" altLang="ko-KR" sz="1200" dirty="0"/>
              <a:t>List</a:t>
            </a:r>
            <a:r>
              <a:rPr lang="ko-KR" altLang="en-US" sz="1200" dirty="0"/>
              <a:t> 데이터를 불러온다</a:t>
            </a:r>
            <a:r>
              <a:rPr lang="en-US" altLang="ko-KR" sz="1200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2FCD0BB-E3E5-8147-4A83-3A1D44062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91" y="4938068"/>
            <a:ext cx="3497883" cy="13945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E1F05-FC4D-BFE5-712A-F45CEC403F3D}"/>
              </a:ext>
            </a:extLst>
          </p:cNvPr>
          <p:cNvSpPr txBox="1"/>
          <p:nvPr/>
        </p:nvSpPr>
        <p:spPr>
          <a:xfrm>
            <a:off x="113001" y="4439736"/>
            <a:ext cx="489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만약 관람시작날짜가 오늘보다 이전의 날짜라면 제한하여 오늘부터 고를 수 있게 한다</a:t>
            </a:r>
            <a:r>
              <a:rPr lang="en-US" altLang="ko-KR" sz="12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E89C04-3FE1-FAF9-1D0F-580A2B271ED7}"/>
              </a:ext>
            </a:extLst>
          </p:cNvPr>
          <p:cNvSpPr txBox="1"/>
          <p:nvPr/>
        </p:nvSpPr>
        <p:spPr>
          <a:xfrm>
            <a:off x="113003" y="6358408"/>
            <a:ext cx="5481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원하는 날짜를 선택하면 해당 날짜와 일치하는 데이터의 </a:t>
            </a:r>
            <a:r>
              <a:rPr lang="en-US" altLang="ko-KR" sz="1200" dirty="0"/>
              <a:t>INDEX </a:t>
            </a:r>
            <a:r>
              <a:rPr lang="ko-KR" altLang="en-US" sz="1200" dirty="0"/>
              <a:t>값을 구한다</a:t>
            </a:r>
            <a:r>
              <a:rPr lang="en-US" altLang="ko-KR" sz="1200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F2D7FE-E631-7692-A1EB-898E00AD61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01"/>
          <a:stretch/>
        </p:blipFill>
        <p:spPr>
          <a:xfrm>
            <a:off x="165589" y="3313173"/>
            <a:ext cx="4654061" cy="10974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DAD8B34-42A5-528F-BD71-CB9F053337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4955" y="840439"/>
            <a:ext cx="3035021" cy="1829796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E10D2E-EDF5-92E1-27F6-2E831736E4D9}"/>
              </a:ext>
            </a:extLst>
          </p:cNvPr>
          <p:cNvSpPr txBox="1"/>
          <p:nvPr/>
        </p:nvSpPr>
        <p:spPr>
          <a:xfrm>
            <a:off x="7781365" y="228600"/>
            <a:ext cx="4207435" cy="276999"/>
          </a:xfrm>
          <a:prstGeom prst="rect">
            <a:avLst/>
          </a:prstGeom>
          <a:solidFill>
            <a:srgbClr val="4E83F8"/>
          </a:solidFill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>
              <a:defRPr/>
            </a:pPr>
            <a:r>
              <a:rPr lang="ko-KR" altLang="en-US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 예매</a:t>
            </a:r>
            <a:r>
              <a:rPr lang="en-US" altLang="ko-KR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1-1(</a:t>
            </a:r>
            <a:r>
              <a:rPr lang="ko-KR" altLang="en-US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공연 상세페이지</a:t>
            </a:r>
            <a:r>
              <a:rPr lang="en-US" altLang="ko-KR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BD37D5-F285-9B7F-5F31-E9C0A0282181}"/>
              </a:ext>
            </a:extLst>
          </p:cNvPr>
          <p:cNvSpPr txBox="1"/>
          <p:nvPr/>
        </p:nvSpPr>
        <p:spPr>
          <a:xfrm>
            <a:off x="6522165" y="2774564"/>
            <a:ext cx="1180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[</a:t>
            </a:r>
            <a:r>
              <a:rPr lang="ko-KR" altLang="en-US" sz="1100" dirty="0">
                <a:solidFill>
                  <a:schemeClr val="bg1"/>
                </a:solidFill>
              </a:rPr>
              <a:t>예매하기 사진</a:t>
            </a:r>
            <a:r>
              <a:rPr lang="en-US" altLang="ko-KR" sz="1100" dirty="0">
                <a:solidFill>
                  <a:schemeClr val="bg1"/>
                </a:solidFill>
              </a:rPr>
              <a:t>]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2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236A709-D42D-910D-3ACF-6D4A733ACF45}"/>
              </a:ext>
            </a:extLst>
          </p:cNvPr>
          <p:cNvGrpSpPr/>
          <p:nvPr/>
        </p:nvGrpSpPr>
        <p:grpSpPr>
          <a:xfrm>
            <a:off x="343267" y="268759"/>
            <a:ext cx="11503944" cy="399564"/>
            <a:chOff x="514900" y="403138"/>
            <a:chExt cx="17255916" cy="599345"/>
          </a:xfrm>
        </p:grpSpPr>
        <p:grpSp>
          <p:nvGrpSpPr>
            <p:cNvPr id="4" name="그룹 1005">
              <a:extLst>
                <a:ext uri="{FF2B5EF4-FFF2-40B4-BE49-F238E27FC236}">
                  <a16:creationId xmlns:a16="http://schemas.microsoft.com/office/drawing/2014/main" id="{3C0BBFAF-4822-F2F9-2E3B-B68CDCB5F76F}"/>
                </a:ext>
              </a:extLst>
            </p:cNvPr>
            <p:cNvGrpSpPr/>
            <p:nvPr/>
          </p:nvGrpSpPr>
          <p:grpSpPr>
            <a:xfrm>
              <a:off x="514900" y="403138"/>
              <a:ext cx="17255916" cy="524893"/>
              <a:chOff x="514900" y="403138"/>
              <a:chExt cx="17255916" cy="524893"/>
            </a:xfrm>
          </p:grpSpPr>
          <p:pic>
            <p:nvPicPr>
              <p:cNvPr id="7" name="Object 14">
                <a:extLst>
                  <a:ext uri="{FF2B5EF4-FFF2-40B4-BE49-F238E27FC236}">
                    <a16:creationId xmlns:a16="http://schemas.microsoft.com/office/drawing/2014/main" id="{D09F7104-914F-0A8E-55F4-423D2AA006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514900" y="403138"/>
                <a:ext cx="17255916" cy="524893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E6698F-006D-887A-68D1-C19AE34ED866}"/>
                </a:ext>
              </a:extLst>
            </p:cNvPr>
            <p:cNvSpPr txBox="1"/>
            <p:nvPr/>
          </p:nvSpPr>
          <p:spPr>
            <a:xfrm>
              <a:off x="533400" y="571499"/>
              <a:ext cx="2133600" cy="430984"/>
            </a:xfrm>
            <a:prstGeom prst="rect">
              <a:avLst/>
            </a:prstGeom>
          </p:spPr>
          <p:txBody>
            <a:bodyPr vert="horz" wrap="square" lIns="60960" tIns="30480" rIns="60960" bIns="30480" anchor="t">
              <a:spAutoFit/>
            </a:bodyPr>
            <a:lstStyle/>
            <a:p>
              <a:pPr defTabSz="609630" latinLnBrk="0">
                <a:defRPr/>
              </a:pPr>
              <a:r>
                <a:rPr lang="en-US" altLang="ko-KR" sz="1467" b="1" spc="400" dirty="0" err="1">
                  <a:solidFill>
                    <a:srgbClr val="FFFFFF"/>
                  </a:solidFill>
                  <a:latin typeface="Leferi Base Type Bold"/>
                  <a:ea typeface="Leferi Base Type Bold"/>
                </a:rPr>
                <a:t>QUICKet</a:t>
              </a:r>
              <a:endParaRPr lang="en-US" altLang="ko-KR" sz="1467" b="1" spc="400" dirty="0">
                <a:solidFill>
                  <a:srgbClr val="FFFFFF"/>
                </a:solidFill>
                <a:latin typeface="Leferi Base Type Bold"/>
                <a:ea typeface="Leferi Base Type Bold"/>
              </a:endParaRPr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40C2F3DE-9AA8-E419-2CD7-C872F6A84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787400"/>
            <a:ext cx="5791200" cy="56896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A6385FC-607E-3F41-7ABA-2D38D6D6ABAA}"/>
              </a:ext>
            </a:extLst>
          </p:cNvPr>
          <p:cNvSpPr txBox="1"/>
          <p:nvPr/>
        </p:nvSpPr>
        <p:spPr>
          <a:xfrm>
            <a:off x="9194800" y="2311400"/>
            <a:ext cx="2489200" cy="2445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공연 상세 페이지 이동</a:t>
            </a:r>
            <a:endParaRPr lang="en-US" altLang="ko-KR" sz="1600" b="1" dirty="0">
              <a:solidFill>
                <a:srgbClr val="052979"/>
              </a:solidFill>
              <a:latin typeface="Leferi Base Type Regular" panose="020B0503000000000000" pitchFamily="50" charset="-127"/>
              <a:ea typeface="Leferi Base Type Regular" panose="020B0503000000000000" pitchFamily="50" charset="-127"/>
            </a:endParaRPr>
          </a:p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날짜</a:t>
            </a:r>
            <a:r>
              <a:rPr lang="en-US" altLang="ko-KR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, </a:t>
            </a: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관</a:t>
            </a:r>
            <a:r>
              <a:rPr lang="en-US" altLang="ko-KR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, </a:t>
            </a:r>
            <a:r>
              <a:rPr lang="ko-KR" altLang="en-US" sz="1600" b="1" dirty="0" err="1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회차</a:t>
            </a:r>
            <a:r>
              <a:rPr lang="en-US" altLang="ko-KR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 </a:t>
            </a: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선택</a:t>
            </a:r>
            <a:endParaRPr lang="en-US" altLang="ko-KR" sz="1600" b="1" dirty="0">
              <a:solidFill>
                <a:srgbClr val="052979"/>
              </a:solidFill>
              <a:latin typeface="Leferi Base Type Regular" panose="020B0503000000000000" pitchFamily="50" charset="-127"/>
              <a:ea typeface="Leferi Base Type Regular" panose="020B0503000000000000" pitchFamily="50" charset="-127"/>
            </a:endParaRPr>
          </a:p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예매하기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3B372B-7810-D3E0-D00A-D3244DC43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955" y="840439"/>
            <a:ext cx="3035021" cy="1829796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8CBE74-39EE-304D-6A6E-4C804855EBCB}"/>
              </a:ext>
            </a:extLst>
          </p:cNvPr>
          <p:cNvSpPr txBox="1"/>
          <p:nvPr/>
        </p:nvSpPr>
        <p:spPr>
          <a:xfrm>
            <a:off x="165589" y="3048566"/>
            <a:ext cx="4895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각 조건 선택 시 버튼 동적 추가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E89C04-3FE1-FAF9-1D0F-580A2B271ED7}"/>
              </a:ext>
            </a:extLst>
          </p:cNvPr>
          <p:cNvSpPr txBox="1"/>
          <p:nvPr/>
        </p:nvSpPr>
        <p:spPr>
          <a:xfrm>
            <a:off x="165589" y="6127576"/>
            <a:ext cx="3805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5.  </a:t>
            </a:r>
            <a:r>
              <a:rPr lang="ko-KR" altLang="en-US" sz="1200" dirty="0"/>
              <a:t>관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회차를</a:t>
            </a:r>
            <a:r>
              <a:rPr lang="ko-KR" altLang="en-US" sz="1200" dirty="0"/>
              <a:t> 선택한 뒤 예매를 누르면 팝업창이 열리고</a:t>
            </a:r>
            <a:r>
              <a:rPr lang="en-US" altLang="ko-KR" sz="1200" dirty="0"/>
              <a:t>, </a:t>
            </a:r>
            <a:r>
              <a:rPr lang="ko-KR" altLang="en-US" sz="1200" dirty="0"/>
              <a:t>선택하지 않았을 땐 알림 창을 연다</a:t>
            </a:r>
            <a:r>
              <a:rPr lang="en-US" altLang="ko-KR" sz="1200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AE0C3F-C2AE-6FB3-CB22-8370F2202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89" y="908079"/>
            <a:ext cx="4884442" cy="21280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889854B-1B5C-ABDE-6001-CF47EC201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789" y="4094750"/>
            <a:ext cx="3711262" cy="138803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08640A1-1785-8DA1-69C7-F68017D255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825" y="3632200"/>
            <a:ext cx="2897949" cy="20745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50EC1C0-246B-1B79-4253-31D5DD15923D}"/>
              </a:ext>
            </a:extLst>
          </p:cNvPr>
          <p:cNvSpPr txBox="1"/>
          <p:nvPr/>
        </p:nvSpPr>
        <p:spPr>
          <a:xfrm>
            <a:off x="7781365" y="228600"/>
            <a:ext cx="4207435" cy="276999"/>
          </a:xfrm>
          <a:prstGeom prst="rect">
            <a:avLst/>
          </a:prstGeom>
          <a:solidFill>
            <a:srgbClr val="4E83F8"/>
          </a:solidFill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>
              <a:defRPr/>
            </a:pPr>
            <a:r>
              <a:rPr lang="ko-KR" altLang="en-US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 예매</a:t>
            </a:r>
            <a:r>
              <a:rPr lang="en-US" altLang="ko-KR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1-2(</a:t>
            </a:r>
            <a:r>
              <a:rPr lang="ko-KR" altLang="en-US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공연 상세페이지</a:t>
            </a:r>
            <a:r>
              <a:rPr lang="en-US" altLang="ko-KR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7DE70A3-9E16-268D-72E8-F4FB8AE250FE}"/>
              </a:ext>
            </a:extLst>
          </p:cNvPr>
          <p:cNvSpPr/>
          <p:nvPr/>
        </p:nvSpPr>
        <p:spPr>
          <a:xfrm>
            <a:off x="122518" y="3547033"/>
            <a:ext cx="7446682" cy="2479513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C19525-F065-54D2-D35F-CA003E479F88}"/>
              </a:ext>
            </a:extLst>
          </p:cNvPr>
          <p:cNvSpPr txBox="1"/>
          <p:nvPr/>
        </p:nvSpPr>
        <p:spPr>
          <a:xfrm>
            <a:off x="6522165" y="2774564"/>
            <a:ext cx="1180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[</a:t>
            </a:r>
            <a:r>
              <a:rPr lang="ko-KR" altLang="en-US" sz="1100" dirty="0">
                <a:solidFill>
                  <a:schemeClr val="bg1"/>
                </a:solidFill>
              </a:rPr>
              <a:t>예매하기 사진</a:t>
            </a:r>
            <a:r>
              <a:rPr lang="en-US" altLang="ko-KR" sz="1100" dirty="0">
                <a:solidFill>
                  <a:schemeClr val="bg1"/>
                </a:solidFill>
              </a:rPr>
              <a:t>]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D5EE58-BFF0-A342-FF6C-00A838A220C3}"/>
              </a:ext>
            </a:extLst>
          </p:cNvPr>
          <p:cNvSpPr txBox="1"/>
          <p:nvPr/>
        </p:nvSpPr>
        <p:spPr>
          <a:xfrm>
            <a:off x="4926789" y="5735850"/>
            <a:ext cx="19320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[</a:t>
            </a:r>
            <a:r>
              <a:rPr lang="ko-KR" altLang="en-US" sz="1100" dirty="0">
                <a:solidFill>
                  <a:schemeClr val="bg1"/>
                </a:solidFill>
              </a:rPr>
              <a:t>선택하지 않았을 때 </a:t>
            </a:r>
            <a:r>
              <a:rPr lang="ko-KR" altLang="en-US" sz="1100" dirty="0" err="1">
                <a:solidFill>
                  <a:schemeClr val="bg1"/>
                </a:solidFill>
              </a:rPr>
              <a:t>알림창</a:t>
            </a:r>
            <a:r>
              <a:rPr lang="en-US" altLang="ko-KR" sz="1100" dirty="0">
                <a:solidFill>
                  <a:schemeClr val="bg1"/>
                </a:solidFill>
              </a:rPr>
              <a:t>]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5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236A709-D42D-910D-3ACF-6D4A733ACF45}"/>
              </a:ext>
            </a:extLst>
          </p:cNvPr>
          <p:cNvGrpSpPr/>
          <p:nvPr/>
        </p:nvGrpSpPr>
        <p:grpSpPr>
          <a:xfrm>
            <a:off x="343267" y="268759"/>
            <a:ext cx="11503944" cy="399564"/>
            <a:chOff x="514900" y="403138"/>
            <a:chExt cx="17255916" cy="599345"/>
          </a:xfrm>
        </p:grpSpPr>
        <p:grpSp>
          <p:nvGrpSpPr>
            <p:cNvPr id="4" name="그룹 1005">
              <a:extLst>
                <a:ext uri="{FF2B5EF4-FFF2-40B4-BE49-F238E27FC236}">
                  <a16:creationId xmlns:a16="http://schemas.microsoft.com/office/drawing/2014/main" id="{3C0BBFAF-4822-F2F9-2E3B-B68CDCB5F76F}"/>
                </a:ext>
              </a:extLst>
            </p:cNvPr>
            <p:cNvGrpSpPr/>
            <p:nvPr/>
          </p:nvGrpSpPr>
          <p:grpSpPr>
            <a:xfrm>
              <a:off x="514900" y="403138"/>
              <a:ext cx="17255916" cy="524893"/>
              <a:chOff x="514900" y="403138"/>
              <a:chExt cx="17255916" cy="524893"/>
            </a:xfrm>
          </p:grpSpPr>
          <p:pic>
            <p:nvPicPr>
              <p:cNvPr id="7" name="Object 14">
                <a:extLst>
                  <a:ext uri="{FF2B5EF4-FFF2-40B4-BE49-F238E27FC236}">
                    <a16:creationId xmlns:a16="http://schemas.microsoft.com/office/drawing/2014/main" id="{D09F7104-914F-0A8E-55F4-423D2AA006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514900" y="403138"/>
                <a:ext cx="17255916" cy="524893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E6698F-006D-887A-68D1-C19AE34ED866}"/>
                </a:ext>
              </a:extLst>
            </p:cNvPr>
            <p:cNvSpPr txBox="1"/>
            <p:nvPr/>
          </p:nvSpPr>
          <p:spPr>
            <a:xfrm>
              <a:off x="533400" y="571499"/>
              <a:ext cx="2133600" cy="430984"/>
            </a:xfrm>
            <a:prstGeom prst="rect">
              <a:avLst/>
            </a:prstGeom>
          </p:spPr>
          <p:txBody>
            <a:bodyPr vert="horz" wrap="square" lIns="60960" tIns="30480" rIns="60960" bIns="30480" anchor="t">
              <a:spAutoFit/>
            </a:bodyPr>
            <a:lstStyle/>
            <a:p>
              <a:pPr defTabSz="609630" latinLnBrk="0">
                <a:defRPr/>
              </a:pPr>
              <a:r>
                <a:rPr lang="en-US" altLang="ko-KR" sz="1467" b="1" spc="400" dirty="0" err="1">
                  <a:solidFill>
                    <a:srgbClr val="FFFFFF"/>
                  </a:solidFill>
                  <a:latin typeface="Leferi Base Type Bold"/>
                  <a:ea typeface="Leferi Base Type Bold"/>
                </a:rPr>
                <a:t>QUICKet</a:t>
              </a:r>
              <a:endParaRPr lang="en-US" altLang="ko-KR" sz="1467" b="1" spc="400" dirty="0">
                <a:solidFill>
                  <a:srgbClr val="FFFFFF"/>
                </a:solidFill>
                <a:latin typeface="Leferi Base Type Bold"/>
                <a:ea typeface="Leferi Base Type Bold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0E6E92E-1D0B-049D-D79D-C3D94B81C655}"/>
              </a:ext>
            </a:extLst>
          </p:cNvPr>
          <p:cNvSpPr txBox="1"/>
          <p:nvPr/>
        </p:nvSpPr>
        <p:spPr>
          <a:xfrm>
            <a:off x="7368988" y="228600"/>
            <a:ext cx="4619812" cy="276999"/>
          </a:xfrm>
          <a:prstGeom prst="rect">
            <a:avLst/>
          </a:prstGeom>
          <a:solidFill>
            <a:srgbClr val="4E83F8"/>
          </a:solidFill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>
              <a:defRPr/>
            </a:pPr>
            <a:r>
              <a:rPr lang="ko-KR" altLang="en-US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 예매</a:t>
            </a:r>
            <a:r>
              <a:rPr lang="en-US" altLang="ko-KR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2(</a:t>
            </a:r>
            <a:r>
              <a:rPr lang="en-US" altLang="ko-KR" sz="1400" b="1" dirty="0">
                <a:solidFill>
                  <a:schemeClr val="bg1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Step1 </a:t>
            </a:r>
            <a:r>
              <a:rPr lang="ko-KR" altLang="en-US" sz="1400" b="1" dirty="0">
                <a:solidFill>
                  <a:schemeClr val="bg1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관람일</a:t>
            </a:r>
            <a:r>
              <a:rPr lang="en-US" altLang="ko-KR" sz="1400" b="1" dirty="0">
                <a:solidFill>
                  <a:schemeClr val="bg1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/</a:t>
            </a:r>
            <a:r>
              <a:rPr lang="ko-KR" altLang="en-US" sz="1400" b="1" dirty="0" err="1">
                <a:solidFill>
                  <a:schemeClr val="bg1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회차</a:t>
            </a:r>
            <a:r>
              <a:rPr lang="en-US" altLang="ko-KR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)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0C2F3DE-9AA8-E419-2CD7-C872F6A84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787400"/>
            <a:ext cx="5791200" cy="56896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A6385FC-607E-3F41-7ABA-2D38D6D6ABAA}"/>
              </a:ext>
            </a:extLst>
          </p:cNvPr>
          <p:cNvSpPr txBox="1"/>
          <p:nvPr/>
        </p:nvSpPr>
        <p:spPr>
          <a:xfrm>
            <a:off x="9194800" y="2311400"/>
            <a:ext cx="2489200" cy="121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날짜</a:t>
            </a:r>
            <a:r>
              <a:rPr lang="en-US" altLang="ko-KR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, </a:t>
            </a: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관</a:t>
            </a:r>
            <a:r>
              <a:rPr lang="en-US" altLang="ko-KR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, </a:t>
            </a:r>
            <a:r>
              <a:rPr lang="ko-KR" altLang="en-US" sz="1600" b="1" dirty="0" err="1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회차</a:t>
            </a:r>
            <a:r>
              <a:rPr lang="en-US" altLang="ko-KR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 </a:t>
            </a: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선택</a:t>
            </a:r>
            <a:endParaRPr lang="en-US" altLang="ko-KR" sz="1600" b="1" dirty="0">
              <a:solidFill>
                <a:srgbClr val="052979"/>
              </a:solidFill>
              <a:latin typeface="Leferi Base Type Regular" panose="020B0503000000000000" pitchFamily="50" charset="-127"/>
              <a:ea typeface="Leferi Base Type Regular" panose="020B0503000000000000" pitchFamily="50" charset="-127"/>
            </a:endParaRPr>
          </a:p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다음단계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7ADEEBF-3E80-0174-EEE8-CB11CEE76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105" y="825582"/>
            <a:ext cx="5870984" cy="2966490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BF8E0CF-027A-C303-885F-43164AD7B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41" y="2724104"/>
            <a:ext cx="5166659" cy="3752896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4D322CA-33F1-5433-0069-D74049F0429B}"/>
              </a:ext>
            </a:extLst>
          </p:cNvPr>
          <p:cNvSpPr txBox="1"/>
          <p:nvPr/>
        </p:nvSpPr>
        <p:spPr>
          <a:xfrm>
            <a:off x="6400803" y="3829979"/>
            <a:ext cx="968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[</a:t>
            </a:r>
            <a:r>
              <a:rPr lang="ko-KR" altLang="en-US" sz="1100" dirty="0" err="1">
                <a:solidFill>
                  <a:schemeClr val="bg1"/>
                </a:solidFill>
              </a:rPr>
              <a:t>팝업창</a:t>
            </a:r>
            <a:r>
              <a:rPr lang="ko-KR" altLang="en-US" sz="1100" dirty="0">
                <a:solidFill>
                  <a:schemeClr val="bg1"/>
                </a:solidFill>
              </a:rPr>
              <a:t> 사진</a:t>
            </a:r>
            <a:r>
              <a:rPr lang="en-US" altLang="ko-KR" sz="1100" dirty="0">
                <a:solidFill>
                  <a:schemeClr val="bg1"/>
                </a:solidFill>
              </a:rPr>
              <a:t>]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F91484-543D-4E9A-7E03-22B2549BB52F}"/>
              </a:ext>
            </a:extLst>
          </p:cNvPr>
          <p:cNvSpPr txBox="1"/>
          <p:nvPr/>
        </p:nvSpPr>
        <p:spPr>
          <a:xfrm>
            <a:off x="2027572" y="6477000"/>
            <a:ext cx="1773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[STEP1</a:t>
            </a:r>
            <a:r>
              <a:rPr lang="ko-KR" altLang="en-US" sz="1100" dirty="0">
                <a:solidFill>
                  <a:schemeClr val="bg1"/>
                </a:solidFill>
              </a:rPr>
              <a:t> 관람일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 err="1">
                <a:solidFill>
                  <a:schemeClr val="bg1"/>
                </a:solidFill>
              </a:rPr>
              <a:t>회차</a:t>
            </a:r>
            <a:r>
              <a:rPr lang="ko-KR" altLang="en-US" sz="1100" dirty="0">
                <a:solidFill>
                  <a:schemeClr val="bg1"/>
                </a:solidFill>
              </a:rPr>
              <a:t> 사진</a:t>
            </a:r>
            <a:r>
              <a:rPr lang="en-US" altLang="ko-KR" sz="1100" dirty="0">
                <a:solidFill>
                  <a:schemeClr val="bg1"/>
                </a:solidFill>
              </a:rPr>
              <a:t>]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7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236A709-D42D-910D-3ACF-6D4A733ACF45}"/>
              </a:ext>
            </a:extLst>
          </p:cNvPr>
          <p:cNvGrpSpPr/>
          <p:nvPr/>
        </p:nvGrpSpPr>
        <p:grpSpPr>
          <a:xfrm>
            <a:off x="343267" y="268759"/>
            <a:ext cx="11503944" cy="399564"/>
            <a:chOff x="514900" y="403138"/>
            <a:chExt cx="17255916" cy="599345"/>
          </a:xfrm>
        </p:grpSpPr>
        <p:grpSp>
          <p:nvGrpSpPr>
            <p:cNvPr id="4" name="그룹 1005">
              <a:extLst>
                <a:ext uri="{FF2B5EF4-FFF2-40B4-BE49-F238E27FC236}">
                  <a16:creationId xmlns:a16="http://schemas.microsoft.com/office/drawing/2014/main" id="{3C0BBFAF-4822-F2F9-2E3B-B68CDCB5F76F}"/>
                </a:ext>
              </a:extLst>
            </p:cNvPr>
            <p:cNvGrpSpPr/>
            <p:nvPr/>
          </p:nvGrpSpPr>
          <p:grpSpPr>
            <a:xfrm>
              <a:off x="514900" y="403138"/>
              <a:ext cx="17255916" cy="524893"/>
              <a:chOff x="514900" y="403138"/>
              <a:chExt cx="17255916" cy="524893"/>
            </a:xfrm>
          </p:grpSpPr>
          <p:pic>
            <p:nvPicPr>
              <p:cNvPr id="7" name="Object 14">
                <a:extLst>
                  <a:ext uri="{FF2B5EF4-FFF2-40B4-BE49-F238E27FC236}">
                    <a16:creationId xmlns:a16="http://schemas.microsoft.com/office/drawing/2014/main" id="{D09F7104-914F-0A8E-55F4-423D2AA006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514900" y="403138"/>
                <a:ext cx="17255916" cy="524893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E6698F-006D-887A-68D1-C19AE34ED866}"/>
                </a:ext>
              </a:extLst>
            </p:cNvPr>
            <p:cNvSpPr txBox="1"/>
            <p:nvPr/>
          </p:nvSpPr>
          <p:spPr>
            <a:xfrm>
              <a:off x="533400" y="571499"/>
              <a:ext cx="2133600" cy="430984"/>
            </a:xfrm>
            <a:prstGeom prst="rect">
              <a:avLst/>
            </a:prstGeom>
          </p:spPr>
          <p:txBody>
            <a:bodyPr vert="horz" wrap="square" lIns="60960" tIns="30480" rIns="60960" bIns="30480" anchor="t">
              <a:spAutoFit/>
            </a:bodyPr>
            <a:lstStyle/>
            <a:p>
              <a:pPr defTabSz="609630" latinLnBrk="0">
                <a:defRPr/>
              </a:pPr>
              <a:r>
                <a:rPr lang="en-US" altLang="ko-KR" sz="1467" b="1" spc="400" dirty="0" err="1">
                  <a:solidFill>
                    <a:srgbClr val="FFFFFF"/>
                  </a:solidFill>
                  <a:latin typeface="Leferi Base Type Bold"/>
                  <a:ea typeface="Leferi Base Type Bold"/>
                </a:rPr>
                <a:t>QUICKet</a:t>
              </a:r>
              <a:endParaRPr lang="en-US" altLang="ko-KR" sz="1467" b="1" spc="400" dirty="0">
                <a:solidFill>
                  <a:srgbClr val="FFFFFF"/>
                </a:solidFill>
                <a:latin typeface="Leferi Base Type Bold"/>
                <a:ea typeface="Leferi Base Type Bold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0E6E92E-1D0B-049D-D79D-C3D94B81C655}"/>
              </a:ext>
            </a:extLst>
          </p:cNvPr>
          <p:cNvSpPr txBox="1"/>
          <p:nvPr/>
        </p:nvSpPr>
        <p:spPr>
          <a:xfrm>
            <a:off x="7368988" y="228600"/>
            <a:ext cx="4619812" cy="276999"/>
          </a:xfrm>
          <a:prstGeom prst="rect">
            <a:avLst/>
          </a:prstGeom>
          <a:solidFill>
            <a:srgbClr val="4E83F8"/>
          </a:solidFill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>
              <a:defRPr/>
            </a:pPr>
            <a:r>
              <a:rPr lang="ko-KR" altLang="en-US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 예매</a:t>
            </a:r>
            <a:r>
              <a:rPr lang="en-US" altLang="ko-KR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3(</a:t>
            </a:r>
            <a:r>
              <a:rPr lang="en-US" altLang="ko-KR" sz="1400" b="1" dirty="0">
                <a:solidFill>
                  <a:schemeClr val="bg1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Step2 </a:t>
            </a:r>
            <a:r>
              <a:rPr lang="ko-KR" altLang="en-US" sz="1400" b="1" dirty="0">
                <a:solidFill>
                  <a:schemeClr val="bg1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좌석선택</a:t>
            </a:r>
            <a:r>
              <a:rPr lang="en-US" altLang="ko-KR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)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0C2F3DE-9AA8-E419-2CD7-C872F6A84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787400"/>
            <a:ext cx="5791200" cy="56896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A6385FC-607E-3F41-7ABA-2D38D6D6ABAA}"/>
              </a:ext>
            </a:extLst>
          </p:cNvPr>
          <p:cNvSpPr txBox="1"/>
          <p:nvPr/>
        </p:nvSpPr>
        <p:spPr>
          <a:xfrm>
            <a:off x="9194800" y="2311400"/>
            <a:ext cx="2489200" cy="121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좌석</a:t>
            </a:r>
            <a:r>
              <a:rPr lang="en-US" altLang="ko-KR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, </a:t>
            </a: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연령 선택</a:t>
            </a:r>
            <a:endParaRPr lang="en-US" altLang="ko-KR" sz="1600" b="1" dirty="0">
              <a:solidFill>
                <a:srgbClr val="052979"/>
              </a:solidFill>
              <a:latin typeface="Leferi Base Type Regular" panose="020B0503000000000000" pitchFamily="50" charset="-127"/>
              <a:ea typeface="Leferi Base Type Regular" panose="020B0503000000000000" pitchFamily="50" charset="-127"/>
            </a:endParaRPr>
          </a:p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다음단계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8771FA-6C43-833A-F8C0-B2761A5E8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926" y="1383178"/>
            <a:ext cx="6203986" cy="4498044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487158-FCC1-96C6-CB24-54D991AB1BD0}"/>
              </a:ext>
            </a:extLst>
          </p:cNvPr>
          <p:cNvSpPr txBox="1"/>
          <p:nvPr/>
        </p:nvSpPr>
        <p:spPr>
          <a:xfrm>
            <a:off x="3571915" y="5917501"/>
            <a:ext cx="1484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[STEP2</a:t>
            </a:r>
            <a:r>
              <a:rPr lang="ko-KR" altLang="en-US" sz="1100" dirty="0">
                <a:solidFill>
                  <a:schemeClr val="bg1"/>
                </a:solidFill>
              </a:rPr>
              <a:t> 좌석선택 사진</a:t>
            </a:r>
            <a:r>
              <a:rPr lang="en-US" altLang="ko-KR" sz="1100" dirty="0">
                <a:solidFill>
                  <a:schemeClr val="bg1"/>
                </a:solidFill>
              </a:rPr>
              <a:t>]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14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236A709-D42D-910D-3ACF-6D4A733ACF45}"/>
              </a:ext>
            </a:extLst>
          </p:cNvPr>
          <p:cNvGrpSpPr/>
          <p:nvPr/>
        </p:nvGrpSpPr>
        <p:grpSpPr>
          <a:xfrm>
            <a:off x="343267" y="268759"/>
            <a:ext cx="11503944" cy="399564"/>
            <a:chOff x="514900" y="403138"/>
            <a:chExt cx="17255916" cy="599345"/>
          </a:xfrm>
        </p:grpSpPr>
        <p:grpSp>
          <p:nvGrpSpPr>
            <p:cNvPr id="4" name="그룹 1005">
              <a:extLst>
                <a:ext uri="{FF2B5EF4-FFF2-40B4-BE49-F238E27FC236}">
                  <a16:creationId xmlns:a16="http://schemas.microsoft.com/office/drawing/2014/main" id="{3C0BBFAF-4822-F2F9-2E3B-B68CDCB5F76F}"/>
                </a:ext>
              </a:extLst>
            </p:cNvPr>
            <p:cNvGrpSpPr/>
            <p:nvPr/>
          </p:nvGrpSpPr>
          <p:grpSpPr>
            <a:xfrm>
              <a:off x="514900" y="403138"/>
              <a:ext cx="17255916" cy="524893"/>
              <a:chOff x="514900" y="403138"/>
              <a:chExt cx="17255916" cy="524893"/>
            </a:xfrm>
          </p:grpSpPr>
          <p:pic>
            <p:nvPicPr>
              <p:cNvPr id="7" name="Object 14">
                <a:extLst>
                  <a:ext uri="{FF2B5EF4-FFF2-40B4-BE49-F238E27FC236}">
                    <a16:creationId xmlns:a16="http://schemas.microsoft.com/office/drawing/2014/main" id="{D09F7104-914F-0A8E-55F4-423D2AA006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514900" y="403138"/>
                <a:ext cx="17255916" cy="524893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E6698F-006D-887A-68D1-C19AE34ED866}"/>
                </a:ext>
              </a:extLst>
            </p:cNvPr>
            <p:cNvSpPr txBox="1"/>
            <p:nvPr/>
          </p:nvSpPr>
          <p:spPr>
            <a:xfrm>
              <a:off x="533400" y="571499"/>
              <a:ext cx="2133600" cy="430984"/>
            </a:xfrm>
            <a:prstGeom prst="rect">
              <a:avLst/>
            </a:prstGeom>
          </p:spPr>
          <p:txBody>
            <a:bodyPr vert="horz" wrap="square" lIns="60960" tIns="30480" rIns="60960" bIns="30480" anchor="t">
              <a:spAutoFit/>
            </a:bodyPr>
            <a:lstStyle/>
            <a:p>
              <a:pPr defTabSz="609630" latinLnBrk="0">
                <a:defRPr/>
              </a:pPr>
              <a:r>
                <a:rPr lang="en-US" altLang="ko-KR" sz="1467" b="1" spc="400" dirty="0" err="1">
                  <a:solidFill>
                    <a:srgbClr val="FFFFFF"/>
                  </a:solidFill>
                  <a:latin typeface="Leferi Base Type Bold"/>
                  <a:ea typeface="Leferi Base Type Bold"/>
                </a:rPr>
                <a:t>QUICKet</a:t>
              </a:r>
              <a:endParaRPr lang="en-US" altLang="ko-KR" sz="1467" b="1" spc="400" dirty="0">
                <a:solidFill>
                  <a:srgbClr val="FFFFFF"/>
                </a:solidFill>
                <a:latin typeface="Leferi Base Type Bold"/>
                <a:ea typeface="Leferi Base Type Bold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0E6E92E-1D0B-049D-D79D-C3D94B81C655}"/>
              </a:ext>
            </a:extLst>
          </p:cNvPr>
          <p:cNvSpPr txBox="1"/>
          <p:nvPr/>
        </p:nvSpPr>
        <p:spPr>
          <a:xfrm>
            <a:off x="7368988" y="228600"/>
            <a:ext cx="4619812" cy="276999"/>
          </a:xfrm>
          <a:prstGeom prst="rect">
            <a:avLst/>
          </a:prstGeom>
          <a:solidFill>
            <a:srgbClr val="4E83F8"/>
          </a:solidFill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>
              <a:defRPr/>
            </a:pPr>
            <a:r>
              <a:rPr lang="ko-KR" altLang="en-US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 예매</a:t>
            </a:r>
            <a:r>
              <a:rPr lang="en-US" altLang="ko-KR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3-1(</a:t>
            </a:r>
            <a:r>
              <a:rPr lang="en-US" altLang="ko-KR" sz="1400" b="1" dirty="0">
                <a:solidFill>
                  <a:schemeClr val="bg1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Step2 </a:t>
            </a:r>
            <a:r>
              <a:rPr lang="ko-KR" altLang="en-US" sz="1400" b="1" dirty="0">
                <a:solidFill>
                  <a:schemeClr val="bg1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좌석선택</a:t>
            </a:r>
            <a:r>
              <a:rPr lang="en-US" altLang="ko-KR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)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0C2F3DE-9AA8-E419-2CD7-C872F6A84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787400"/>
            <a:ext cx="5791200" cy="56896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A6385FC-607E-3F41-7ABA-2D38D6D6ABAA}"/>
              </a:ext>
            </a:extLst>
          </p:cNvPr>
          <p:cNvSpPr txBox="1"/>
          <p:nvPr/>
        </p:nvSpPr>
        <p:spPr>
          <a:xfrm>
            <a:off x="9194800" y="2311400"/>
            <a:ext cx="2489200" cy="121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좌석</a:t>
            </a:r>
            <a:r>
              <a:rPr lang="en-US" altLang="ko-KR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, </a:t>
            </a: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연령 선택</a:t>
            </a:r>
            <a:endParaRPr lang="en-US" altLang="ko-KR" sz="1600" b="1" dirty="0">
              <a:solidFill>
                <a:srgbClr val="052979"/>
              </a:solidFill>
              <a:latin typeface="Leferi Base Type Regular" panose="020B0503000000000000" pitchFamily="50" charset="-127"/>
              <a:ea typeface="Leferi Base Type Regular" panose="020B0503000000000000" pitchFamily="50" charset="-127"/>
            </a:endParaRPr>
          </a:p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다음단계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83789-7DDD-B4B7-7204-99CDDBEF526C}"/>
              </a:ext>
            </a:extLst>
          </p:cNvPr>
          <p:cNvSpPr txBox="1"/>
          <p:nvPr/>
        </p:nvSpPr>
        <p:spPr>
          <a:xfrm>
            <a:off x="217758" y="3464564"/>
            <a:ext cx="4895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좌석 </a:t>
            </a:r>
            <a:r>
              <a:rPr lang="en-US" altLang="ko-KR" sz="1200" dirty="0"/>
              <a:t>List </a:t>
            </a:r>
            <a:r>
              <a:rPr lang="ko-KR" altLang="en-US" sz="1200" dirty="0"/>
              <a:t>데이터를 </a:t>
            </a:r>
            <a:r>
              <a:rPr lang="en-US" altLang="ko-KR" sz="1200" dirty="0" err="1"/>
              <a:t>forEach</a:t>
            </a:r>
            <a:r>
              <a:rPr lang="ko-KR" altLang="en-US" sz="1200" dirty="0"/>
              <a:t>로 좌석</a:t>
            </a:r>
            <a:r>
              <a:rPr lang="en-US" altLang="ko-KR" sz="1200" dirty="0"/>
              <a:t> name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열이름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a~e</a:t>
            </a:r>
            <a:r>
              <a:rPr lang="en-US" altLang="ko-KR" sz="1200" dirty="0"/>
              <a:t>)</a:t>
            </a:r>
            <a:r>
              <a:rPr lang="ko-KR" altLang="en-US" sz="1200" dirty="0"/>
              <a:t>이 포함되어 있는지</a:t>
            </a:r>
            <a:r>
              <a:rPr lang="en-US" altLang="ko-KR" sz="1200" dirty="0"/>
              <a:t>, </a:t>
            </a:r>
            <a:r>
              <a:rPr lang="ko-KR" altLang="en-US" sz="1200" dirty="0"/>
              <a:t>좌석 상태가 </a:t>
            </a:r>
            <a:r>
              <a:rPr lang="en-US" altLang="ko-KR" sz="1200" dirty="0"/>
              <a:t>0</a:t>
            </a:r>
            <a:r>
              <a:rPr lang="ko-KR" altLang="en-US" sz="1200" dirty="0"/>
              <a:t>인지 </a:t>
            </a:r>
            <a:r>
              <a:rPr lang="en-US" altLang="ko-KR" sz="1200" dirty="0"/>
              <a:t>1</a:t>
            </a:r>
            <a:r>
              <a:rPr lang="ko-KR" altLang="en-US" sz="1200" dirty="0"/>
              <a:t>인지를 판별하여 가져온다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각 좌석은 카운터 넘버만큼 클래스이름이 붙여진다</a:t>
            </a:r>
            <a:r>
              <a:rPr lang="en-US" altLang="ko-KR" sz="1200" dirty="0"/>
              <a:t>. ex) class=“3”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      </a:t>
            </a:r>
          </a:p>
          <a:p>
            <a:r>
              <a:rPr lang="ko-KR" altLang="en-US" sz="1200" dirty="0"/>
              <a:t>이미 예약된 자석은 회색 현재 선택한 좌석은 빨간색이다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D524D74-B62F-3E49-558E-B51A4AA1D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156" y="1015694"/>
            <a:ext cx="2957014" cy="2130918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749DF15-EDCD-6BC6-6472-9D8D1CC8D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58" y="845126"/>
            <a:ext cx="4756218" cy="252363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FCCFC3-A454-6086-BAD0-B91B589B9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758" y="4556881"/>
            <a:ext cx="6317513" cy="18314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DBA3F3-E122-0932-7F63-1C4E692BD98C}"/>
              </a:ext>
            </a:extLst>
          </p:cNvPr>
          <p:cNvSpPr txBox="1"/>
          <p:nvPr/>
        </p:nvSpPr>
        <p:spPr>
          <a:xfrm>
            <a:off x="217758" y="6375739"/>
            <a:ext cx="489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en-US" altLang="ko-KR" sz="1200" dirty="0" err="1"/>
              <a:t>display:flex</a:t>
            </a:r>
            <a:r>
              <a:rPr lang="ko-KR" altLang="en-US" sz="1200" dirty="0"/>
              <a:t> 구문으로 </a:t>
            </a:r>
            <a:r>
              <a:rPr lang="en-US" altLang="ko-KR" sz="1200" dirty="0"/>
              <a:t>div</a:t>
            </a:r>
            <a:r>
              <a:rPr lang="ko-KR" altLang="en-US" sz="1200" dirty="0"/>
              <a:t>가 정렬될 형태를 만들어 주고 들어오는 좌석의 수만큼 자동으로 정렬될 수 있게 한다</a:t>
            </a:r>
            <a:r>
              <a:rPr lang="en-US" altLang="ko-KR" sz="1200" dirty="0"/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7079D3E-A622-D0A3-B213-AB8CA027B7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8988" y="5250726"/>
            <a:ext cx="1187688" cy="114673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0E54C12-E5F6-EE41-5A3B-ACED2FC618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8988" y="3830469"/>
            <a:ext cx="1187688" cy="113714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ACED00-950F-7B04-8EAA-D23488DCF64E}"/>
              </a:ext>
            </a:extLst>
          </p:cNvPr>
          <p:cNvSpPr/>
          <p:nvPr/>
        </p:nvSpPr>
        <p:spPr>
          <a:xfrm>
            <a:off x="7252447" y="3631849"/>
            <a:ext cx="1398493" cy="2877852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2F12A2-8CE7-3462-D434-A1FD827A75B7}"/>
              </a:ext>
            </a:extLst>
          </p:cNvPr>
          <p:cNvSpPr txBox="1"/>
          <p:nvPr/>
        </p:nvSpPr>
        <p:spPr>
          <a:xfrm>
            <a:off x="6492236" y="3187934"/>
            <a:ext cx="1773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[STEP2</a:t>
            </a:r>
            <a:r>
              <a:rPr lang="ko-KR" altLang="en-US" sz="1100" dirty="0">
                <a:solidFill>
                  <a:schemeClr val="bg1"/>
                </a:solidFill>
              </a:rPr>
              <a:t> 좌석선택 사진</a:t>
            </a:r>
            <a:r>
              <a:rPr lang="en-US" altLang="ko-KR" sz="1100" dirty="0">
                <a:solidFill>
                  <a:schemeClr val="bg1"/>
                </a:solidFill>
              </a:rPr>
              <a:t>]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E20596-4E37-58F4-3C8A-45F11326BD87}"/>
              </a:ext>
            </a:extLst>
          </p:cNvPr>
          <p:cNvSpPr txBox="1"/>
          <p:nvPr/>
        </p:nvSpPr>
        <p:spPr>
          <a:xfrm>
            <a:off x="7532257" y="6575794"/>
            <a:ext cx="733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[40, 30</a:t>
            </a:r>
            <a:r>
              <a:rPr lang="ko-KR" altLang="en-US" sz="1100" dirty="0">
                <a:solidFill>
                  <a:schemeClr val="bg1"/>
                </a:solidFill>
              </a:rPr>
              <a:t>석</a:t>
            </a:r>
            <a:r>
              <a:rPr lang="en-US" altLang="ko-KR" sz="1100" dirty="0">
                <a:solidFill>
                  <a:schemeClr val="bg1"/>
                </a:solidFill>
              </a:rPr>
              <a:t>] 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236A709-D42D-910D-3ACF-6D4A733ACF45}"/>
              </a:ext>
            </a:extLst>
          </p:cNvPr>
          <p:cNvGrpSpPr/>
          <p:nvPr/>
        </p:nvGrpSpPr>
        <p:grpSpPr>
          <a:xfrm>
            <a:off x="343267" y="268759"/>
            <a:ext cx="11503944" cy="399564"/>
            <a:chOff x="514900" y="403138"/>
            <a:chExt cx="17255916" cy="599345"/>
          </a:xfrm>
        </p:grpSpPr>
        <p:grpSp>
          <p:nvGrpSpPr>
            <p:cNvPr id="4" name="그룹 1005">
              <a:extLst>
                <a:ext uri="{FF2B5EF4-FFF2-40B4-BE49-F238E27FC236}">
                  <a16:creationId xmlns:a16="http://schemas.microsoft.com/office/drawing/2014/main" id="{3C0BBFAF-4822-F2F9-2E3B-B68CDCB5F76F}"/>
                </a:ext>
              </a:extLst>
            </p:cNvPr>
            <p:cNvGrpSpPr/>
            <p:nvPr/>
          </p:nvGrpSpPr>
          <p:grpSpPr>
            <a:xfrm>
              <a:off x="514900" y="403138"/>
              <a:ext cx="17255916" cy="524893"/>
              <a:chOff x="514900" y="403138"/>
              <a:chExt cx="17255916" cy="524893"/>
            </a:xfrm>
          </p:grpSpPr>
          <p:pic>
            <p:nvPicPr>
              <p:cNvPr id="7" name="Object 14">
                <a:extLst>
                  <a:ext uri="{FF2B5EF4-FFF2-40B4-BE49-F238E27FC236}">
                    <a16:creationId xmlns:a16="http://schemas.microsoft.com/office/drawing/2014/main" id="{D09F7104-914F-0A8E-55F4-423D2AA006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514900" y="403138"/>
                <a:ext cx="17255916" cy="524893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E6698F-006D-887A-68D1-C19AE34ED866}"/>
                </a:ext>
              </a:extLst>
            </p:cNvPr>
            <p:cNvSpPr txBox="1"/>
            <p:nvPr/>
          </p:nvSpPr>
          <p:spPr>
            <a:xfrm>
              <a:off x="533400" y="571499"/>
              <a:ext cx="2133600" cy="430984"/>
            </a:xfrm>
            <a:prstGeom prst="rect">
              <a:avLst/>
            </a:prstGeom>
          </p:spPr>
          <p:txBody>
            <a:bodyPr vert="horz" wrap="square" lIns="60960" tIns="30480" rIns="60960" bIns="30480" anchor="t">
              <a:spAutoFit/>
            </a:bodyPr>
            <a:lstStyle/>
            <a:p>
              <a:pPr defTabSz="609630" latinLnBrk="0">
                <a:defRPr/>
              </a:pPr>
              <a:r>
                <a:rPr lang="en-US" altLang="ko-KR" sz="1467" b="1" spc="400" dirty="0" err="1">
                  <a:solidFill>
                    <a:srgbClr val="FFFFFF"/>
                  </a:solidFill>
                  <a:latin typeface="Leferi Base Type Bold"/>
                  <a:ea typeface="Leferi Base Type Bold"/>
                </a:rPr>
                <a:t>QUICKet</a:t>
              </a:r>
              <a:endParaRPr lang="en-US" altLang="ko-KR" sz="1467" b="1" spc="400" dirty="0">
                <a:solidFill>
                  <a:srgbClr val="FFFFFF"/>
                </a:solidFill>
                <a:latin typeface="Leferi Base Type Bold"/>
                <a:ea typeface="Leferi Base Type Bold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0E6E92E-1D0B-049D-D79D-C3D94B81C655}"/>
              </a:ext>
            </a:extLst>
          </p:cNvPr>
          <p:cNvSpPr txBox="1"/>
          <p:nvPr/>
        </p:nvSpPr>
        <p:spPr>
          <a:xfrm>
            <a:off x="7368988" y="228600"/>
            <a:ext cx="4619812" cy="276999"/>
          </a:xfrm>
          <a:prstGeom prst="rect">
            <a:avLst/>
          </a:prstGeom>
          <a:solidFill>
            <a:srgbClr val="4E83F8"/>
          </a:solidFill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>
              <a:defRPr/>
            </a:pPr>
            <a:r>
              <a:rPr lang="ko-KR" altLang="en-US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 예매</a:t>
            </a:r>
            <a:r>
              <a:rPr lang="en-US" altLang="ko-KR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3-2(</a:t>
            </a:r>
            <a:r>
              <a:rPr lang="en-US" altLang="ko-KR" sz="1400" b="1" dirty="0">
                <a:solidFill>
                  <a:schemeClr val="bg1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Step2 </a:t>
            </a:r>
            <a:r>
              <a:rPr lang="ko-KR" altLang="en-US" sz="1400" b="1" dirty="0">
                <a:solidFill>
                  <a:schemeClr val="bg1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좌석선택</a:t>
            </a:r>
            <a:r>
              <a:rPr lang="en-US" altLang="ko-KR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)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0C2F3DE-9AA8-E419-2CD7-C872F6A84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787400"/>
            <a:ext cx="5791200" cy="56896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A6385FC-607E-3F41-7ABA-2D38D6D6ABAA}"/>
              </a:ext>
            </a:extLst>
          </p:cNvPr>
          <p:cNvSpPr txBox="1"/>
          <p:nvPr/>
        </p:nvSpPr>
        <p:spPr>
          <a:xfrm>
            <a:off x="9194800" y="2311400"/>
            <a:ext cx="2489200" cy="121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좌석</a:t>
            </a:r>
            <a:r>
              <a:rPr lang="en-US" altLang="ko-KR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, </a:t>
            </a: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연령 선택</a:t>
            </a:r>
            <a:endParaRPr lang="en-US" altLang="ko-KR" sz="1600" b="1" dirty="0">
              <a:solidFill>
                <a:srgbClr val="052979"/>
              </a:solidFill>
              <a:latin typeface="Leferi Base Type Regular" panose="020B0503000000000000" pitchFamily="50" charset="-127"/>
              <a:ea typeface="Leferi Base Type Regular" panose="020B0503000000000000" pitchFamily="50" charset="-127"/>
            </a:endParaRPr>
          </a:p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다음단계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D524D74-B62F-3E49-558E-B51A4AA1D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156" y="1015694"/>
            <a:ext cx="2957014" cy="2130918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02F12A2-8CE7-3462-D434-A1FD827A75B7}"/>
              </a:ext>
            </a:extLst>
          </p:cNvPr>
          <p:cNvSpPr txBox="1"/>
          <p:nvPr/>
        </p:nvSpPr>
        <p:spPr>
          <a:xfrm>
            <a:off x="6492236" y="3187934"/>
            <a:ext cx="1773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[STEP2</a:t>
            </a:r>
            <a:r>
              <a:rPr lang="ko-KR" altLang="en-US" sz="1100" dirty="0">
                <a:solidFill>
                  <a:schemeClr val="bg1"/>
                </a:solidFill>
              </a:rPr>
              <a:t> 좌석선택 사진</a:t>
            </a:r>
            <a:r>
              <a:rPr lang="en-US" altLang="ko-KR" sz="1100" dirty="0">
                <a:solidFill>
                  <a:schemeClr val="bg1"/>
                </a:solidFill>
              </a:rPr>
              <a:t>]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2D766-1C95-0DF7-B0F5-3371377E8515}"/>
              </a:ext>
            </a:extLst>
          </p:cNvPr>
          <p:cNvSpPr txBox="1"/>
          <p:nvPr/>
        </p:nvSpPr>
        <p:spPr>
          <a:xfrm>
            <a:off x="1614828" y="2645855"/>
            <a:ext cx="993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[</a:t>
            </a:r>
            <a:r>
              <a:rPr lang="ko-KR" altLang="en-US" sz="1100" dirty="0">
                <a:solidFill>
                  <a:schemeClr val="bg1"/>
                </a:solidFill>
              </a:rPr>
              <a:t>좌석 선택 시</a:t>
            </a:r>
            <a:r>
              <a:rPr lang="en-US" altLang="ko-KR" sz="1100" dirty="0">
                <a:solidFill>
                  <a:schemeClr val="bg1"/>
                </a:solidFill>
              </a:rPr>
              <a:t>]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A0A327-97CF-31E4-F336-50C6A1014334}"/>
              </a:ext>
            </a:extLst>
          </p:cNvPr>
          <p:cNvSpPr txBox="1"/>
          <p:nvPr/>
        </p:nvSpPr>
        <p:spPr>
          <a:xfrm>
            <a:off x="355600" y="2957101"/>
            <a:ext cx="386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좌석을 선택하면 체크표시가 생기고 한 번에 하나의 좌석이 선택될 수 있게 한다</a:t>
            </a:r>
            <a:r>
              <a:rPr lang="en-US" altLang="ko-KR" sz="1200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D8A917A-37FF-74D1-B782-7CD2F0140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00" y="870529"/>
            <a:ext cx="3511750" cy="17850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4897E6-3090-B20E-DAB9-1B8FB18585A9}"/>
              </a:ext>
            </a:extLst>
          </p:cNvPr>
          <p:cNvSpPr txBox="1"/>
          <p:nvPr/>
        </p:nvSpPr>
        <p:spPr>
          <a:xfrm>
            <a:off x="343267" y="3414854"/>
            <a:ext cx="386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좌석을 선택하면 동적으로 성인 어린이 버튼과 선택한 좌석이 추가되고 선택 버튼을 누를 시</a:t>
            </a:r>
            <a:endParaRPr lang="en-US" altLang="ko-KR" sz="12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F95A7B1-B66F-B7EE-5941-A13529A15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428" y="4059660"/>
            <a:ext cx="1422400" cy="23724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BEDB94F-3CDB-2A12-E4F2-F03B00AFEC90}"/>
              </a:ext>
            </a:extLst>
          </p:cNvPr>
          <p:cNvSpPr txBox="1"/>
          <p:nvPr/>
        </p:nvSpPr>
        <p:spPr>
          <a:xfrm>
            <a:off x="1855988" y="5712402"/>
            <a:ext cx="5082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5. </a:t>
            </a:r>
            <a:r>
              <a:rPr lang="ko-KR" altLang="en-US" sz="1200" dirty="0"/>
              <a:t>좌석 넘버를 </a:t>
            </a:r>
            <a:r>
              <a:rPr lang="en-US" altLang="ko-KR" sz="1200" dirty="0"/>
              <a:t>Key</a:t>
            </a:r>
            <a:r>
              <a:rPr lang="ko-KR" altLang="en-US" sz="1200" dirty="0"/>
              <a:t>로 좌석 연령을 </a:t>
            </a:r>
            <a:r>
              <a:rPr lang="en-US" altLang="ko-KR" sz="1200" dirty="0"/>
              <a:t>Value</a:t>
            </a:r>
            <a:r>
              <a:rPr lang="ko-KR" altLang="en-US" sz="1200" dirty="0"/>
              <a:t>로써 </a:t>
            </a:r>
            <a:r>
              <a:rPr lang="en-US" altLang="ko-KR" sz="1200" dirty="0"/>
              <a:t>Map</a:t>
            </a:r>
            <a:r>
              <a:rPr lang="ko-KR" altLang="en-US" sz="1200" dirty="0"/>
              <a:t>에 담은 후 선택 내역에 해당 내역을 표시하고 데이터를 </a:t>
            </a:r>
            <a:r>
              <a:rPr lang="en-US" altLang="ko-KR" sz="1200" dirty="0"/>
              <a:t>List</a:t>
            </a:r>
            <a:r>
              <a:rPr lang="ko-KR" altLang="en-US" sz="1200" dirty="0"/>
              <a:t>형태로 담아 다음페이지까지 유지시킨다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6. </a:t>
            </a:r>
            <a:r>
              <a:rPr lang="ko-KR" altLang="en-US" sz="1200" dirty="0"/>
              <a:t>좌석을 선택하지 않고 다음단계나 선택을 누를 시 경고창을 띄운다</a:t>
            </a:r>
            <a:r>
              <a:rPr lang="en-US" altLang="ko-KR" sz="1200" dirty="0"/>
              <a:t>.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DCA6D38-36F7-EC20-E093-A469F8B847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5988" y="4059563"/>
            <a:ext cx="5662412" cy="150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2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236A709-D42D-910D-3ACF-6D4A733ACF45}"/>
              </a:ext>
            </a:extLst>
          </p:cNvPr>
          <p:cNvGrpSpPr/>
          <p:nvPr/>
        </p:nvGrpSpPr>
        <p:grpSpPr>
          <a:xfrm>
            <a:off x="343267" y="268759"/>
            <a:ext cx="11503944" cy="399564"/>
            <a:chOff x="514900" y="403138"/>
            <a:chExt cx="17255916" cy="599345"/>
          </a:xfrm>
        </p:grpSpPr>
        <p:grpSp>
          <p:nvGrpSpPr>
            <p:cNvPr id="4" name="그룹 1005">
              <a:extLst>
                <a:ext uri="{FF2B5EF4-FFF2-40B4-BE49-F238E27FC236}">
                  <a16:creationId xmlns:a16="http://schemas.microsoft.com/office/drawing/2014/main" id="{3C0BBFAF-4822-F2F9-2E3B-B68CDCB5F76F}"/>
                </a:ext>
              </a:extLst>
            </p:cNvPr>
            <p:cNvGrpSpPr/>
            <p:nvPr/>
          </p:nvGrpSpPr>
          <p:grpSpPr>
            <a:xfrm>
              <a:off x="514900" y="403138"/>
              <a:ext cx="17255916" cy="524893"/>
              <a:chOff x="514900" y="403138"/>
              <a:chExt cx="17255916" cy="524893"/>
            </a:xfrm>
          </p:grpSpPr>
          <p:pic>
            <p:nvPicPr>
              <p:cNvPr id="7" name="Object 14">
                <a:extLst>
                  <a:ext uri="{FF2B5EF4-FFF2-40B4-BE49-F238E27FC236}">
                    <a16:creationId xmlns:a16="http://schemas.microsoft.com/office/drawing/2014/main" id="{D09F7104-914F-0A8E-55F4-423D2AA006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514900" y="403138"/>
                <a:ext cx="17255916" cy="524893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E6698F-006D-887A-68D1-C19AE34ED866}"/>
                </a:ext>
              </a:extLst>
            </p:cNvPr>
            <p:cNvSpPr txBox="1"/>
            <p:nvPr/>
          </p:nvSpPr>
          <p:spPr>
            <a:xfrm>
              <a:off x="533400" y="571499"/>
              <a:ext cx="2133600" cy="430984"/>
            </a:xfrm>
            <a:prstGeom prst="rect">
              <a:avLst/>
            </a:prstGeom>
          </p:spPr>
          <p:txBody>
            <a:bodyPr vert="horz" wrap="square" lIns="60960" tIns="30480" rIns="60960" bIns="30480" anchor="t">
              <a:spAutoFit/>
            </a:bodyPr>
            <a:lstStyle/>
            <a:p>
              <a:pPr defTabSz="609630" latinLnBrk="0">
                <a:defRPr/>
              </a:pPr>
              <a:r>
                <a:rPr lang="en-US" altLang="ko-KR" sz="1467" b="1" spc="400" dirty="0" err="1">
                  <a:solidFill>
                    <a:srgbClr val="FFFFFF"/>
                  </a:solidFill>
                  <a:latin typeface="Leferi Base Type Bold"/>
                  <a:ea typeface="Leferi Base Type Bold"/>
                </a:rPr>
                <a:t>QUICKet</a:t>
              </a:r>
              <a:endParaRPr lang="en-US" altLang="ko-KR" sz="1467" b="1" spc="400" dirty="0">
                <a:solidFill>
                  <a:srgbClr val="FFFFFF"/>
                </a:solidFill>
                <a:latin typeface="Leferi Base Type Bold"/>
                <a:ea typeface="Leferi Base Type Bold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0E6E92E-1D0B-049D-D79D-C3D94B81C655}"/>
              </a:ext>
            </a:extLst>
          </p:cNvPr>
          <p:cNvSpPr txBox="1"/>
          <p:nvPr/>
        </p:nvSpPr>
        <p:spPr>
          <a:xfrm>
            <a:off x="7368988" y="228600"/>
            <a:ext cx="4619812" cy="276999"/>
          </a:xfrm>
          <a:prstGeom prst="rect">
            <a:avLst/>
          </a:prstGeom>
          <a:solidFill>
            <a:srgbClr val="4E83F8"/>
          </a:solidFill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>
              <a:defRPr/>
            </a:pPr>
            <a:r>
              <a:rPr lang="ko-KR" altLang="en-US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 예매</a:t>
            </a:r>
            <a:r>
              <a:rPr lang="en-US" altLang="ko-KR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4(</a:t>
            </a:r>
            <a:r>
              <a:rPr lang="en-US" altLang="ko-KR" sz="1400" b="1" dirty="0">
                <a:solidFill>
                  <a:schemeClr val="bg1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Step3 </a:t>
            </a:r>
            <a:r>
              <a:rPr lang="ko-KR" altLang="en-US" sz="1400" b="1" dirty="0">
                <a:solidFill>
                  <a:schemeClr val="bg1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할인</a:t>
            </a:r>
            <a:r>
              <a:rPr lang="en-US" altLang="ko-KR" sz="1400" b="1" dirty="0">
                <a:solidFill>
                  <a:schemeClr val="bg1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쿠폰</a:t>
            </a:r>
            <a:r>
              <a:rPr lang="en-US" altLang="ko-KR" sz="1400" b="1" spc="400" dirty="0">
                <a:solidFill>
                  <a:srgbClr val="FFFFFF"/>
                </a:solidFill>
                <a:latin typeface="Leferi Base Type Bold"/>
                <a:ea typeface="Leferi Base Type Bold"/>
              </a:rPr>
              <a:t>)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0C2F3DE-9AA8-E419-2CD7-C872F6A84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787400"/>
            <a:ext cx="5791200" cy="56896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A6385FC-607E-3F41-7ABA-2D38D6D6ABAA}"/>
              </a:ext>
            </a:extLst>
          </p:cNvPr>
          <p:cNvSpPr txBox="1"/>
          <p:nvPr/>
        </p:nvSpPr>
        <p:spPr>
          <a:xfrm>
            <a:off x="9194800" y="2311400"/>
            <a:ext cx="2489200" cy="121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쿠폰 선택</a:t>
            </a:r>
            <a:endParaRPr lang="en-US" altLang="ko-KR" sz="1600" b="1" dirty="0">
              <a:solidFill>
                <a:srgbClr val="052979"/>
              </a:solidFill>
              <a:latin typeface="Leferi Base Type Regular" panose="020B0503000000000000" pitchFamily="50" charset="-127"/>
              <a:ea typeface="Leferi Base Type Regular" panose="020B0503000000000000" pitchFamily="50" charset="-127"/>
            </a:endParaRPr>
          </a:p>
          <a:p>
            <a:pPr marL="342900" indent="-342900" defTabSz="609630" latinLnBrk="0">
              <a:lnSpc>
                <a:spcPct val="250000"/>
              </a:lnSpc>
              <a:buAutoNum type="arabicPeriod"/>
            </a:pPr>
            <a:r>
              <a:rPr lang="ko-KR" altLang="en-US" sz="1600" b="1" dirty="0">
                <a:solidFill>
                  <a:srgbClr val="052979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다음단계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2F12A2-8CE7-3462-D434-A1FD827A75B7}"/>
              </a:ext>
            </a:extLst>
          </p:cNvPr>
          <p:cNvSpPr txBox="1"/>
          <p:nvPr/>
        </p:nvSpPr>
        <p:spPr>
          <a:xfrm>
            <a:off x="3492372" y="5683806"/>
            <a:ext cx="1773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[STEP3</a:t>
            </a:r>
            <a:r>
              <a:rPr lang="ko-KR" altLang="en-US" sz="1100" dirty="0">
                <a:solidFill>
                  <a:schemeClr val="bg1"/>
                </a:solidFill>
              </a:rPr>
              <a:t> 할인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쿠폰 사진</a:t>
            </a:r>
            <a:r>
              <a:rPr lang="en-US" altLang="ko-KR" sz="1100" dirty="0">
                <a:solidFill>
                  <a:schemeClr val="bg1"/>
                </a:solidFill>
              </a:rPr>
              <a:t>]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ADC9B0-6AD1-1001-DD09-E9244E434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822" y="1269000"/>
            <a:ext cx="5980166" cy="4320000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61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930</Words>
  <Application>Microsoft Office PowerPoint</Application>
  <PresentationFormat>와이드스크린</PresentationFormat>
  <Paragraphs>127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Leferi Base Type Bold</vt:lpstr>
      <vt:lpstr>Leferi Base Type Regular</vt:lpstr>
      <vt:lpstr>맑은 고딕</vt:lpstr>
      <vt:lpstr>Arial</vt:lpstr>
      <vt:lpstr>Calibri</vt:lpstr>
      <vt:lpstr>Office 테마</vt:lpstr>
      <vt:lpstr>Office Theme</vt:lpstr>
      <vt:lpstr>예매 – 사용자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결제 – 사용자 페이지</vt:lpstr>
      <vt:lpstr>PowerPoint 프레젠테이션</vt:lpstr>
      <vt:lpstr>PowerPoint 프레젠테이션</vt:lpstr>
      <vt:lpstr>PowerPoint 프레젠테이션</vt:lpstr>
      <vt:lpstr>예매 – 관리 페이지</vt:lpstr>
      <vt:lpstr>PowerPoint 프레젠테이션</vt:lpstr>
      <vt:lpstr>PowerPoint 프레젠테이션</vt:lpstr>
      <vt:lpstr>PowerPoint 프레젠테이션</vt:lpstr>
      <vt:lpstr>결제 – 관리 페이지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Bam Jin</dc:creator>
  <cp:lastModifiedBy>Bam Jin</cp:lastModifiedBy>
  <cp:revision>64</cp:revision>
  <dcterms:created xsi:type="dcterms:W3CDTF">2023-04-11T00:17:59Z</dcterms:created>
  <dcterms:modified xsi:type="dcterms:W3CDTF">2023-04-11T10:45:29Z</dcterms:modified>
</cp:coreProperties>
</file>