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29"/>
  </p:notesMasterIdLst>
  <p:handoutMasterIdLst>
    <p:handoutMasterId r:id="rId30"/>
  </p:handoutMasterIdLst>
  <p:sldIdLst>
    <p:sldId id="292" r:id="rId5"/>
    <p:sldId id="305" r:id="rId6"/>
    <p:sldId id="311" r:id="rId7"/>
    <p:sldId id="304" r:id="rId8"/>
    <p:sldId id="312" r:id="rId9"/>
    <p:sldId id="313" r:id="rId10"/>
    <p:sldId id="314" r:id="rId11"/>
    <p:sldId id="306" r:id="rId12"/>
    <p:sldId id="326" r:id="rId13"/>
    <p:sldId id="327" r:id="rId14"/>
    <p:sldId id="307" r:id="rId15"/>
    <p:sldId id="316" r:id="rId16"/>
    <p:sldId id="315" r:id="rId17"/>
    <p:sldId id="317" r:id="rId18"/>
    <p:sldId id="320" r:id="rId19"/>
    <p:sldId id="318" r:id="rId20"/>
    <p:sldId id="308" r:id="rId21"/>
    <p:sldId id="309" r:id="rId22"/>
    <p:sldId id="321" r:id="rId23"/>
    <p:sldId id="322" r:id="rId24"/>
    <p:sldId id="323" r:id="rId25"/>
    <p:sldId id="324" r:id="rId26"/>
    <p:sldId id="325" r:id="rId27"/>
    <p:sldId id="310" r:id="rId28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187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2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7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9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07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61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83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77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5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01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67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6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35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88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6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0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2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0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9/21/2020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</a:t>
            </a:r>
            <a:r>
              <a:rPr lang="en-US" altLang="ko-KR" err="1"/>
              <a:t>Jungin</a:t>
            </a:r>
            <a:r>
              <a:rPr lang="en-US" altLang="ko-KR"/>
              <a:t>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9" y="1088969"/>
            <a:ext cx="793940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맑은 고딕" charset="0"/>
                <a:cs typeface="Times New Roman" pitchFamily="18" charset="0"/>
              </a:rPr>
              <a:t>Aerial Object Detection</a:t>
            </a:r>
            <a:endParaRPr lang="da-DK" altLang="ko-KR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7" y="3193041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266170" y="6480847"/>
            <a:ext cx="9258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Calibri" charset="0"/>
                <a:ea typeface="Calibri" charset="0"/>
              </a:rPr>
              <a:t>2019-2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Object Detection in Aerial Images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C5E19A-3F34-41DF-9ABD-5B436458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969281"/>
            <a:ext cx="8848645" cy="4080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5C787-83B9-49B2-88A7-ABAD5E0DB9CD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5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F9FE-F548-4284-87A4-0C54E6E41BE2}"/>
              </a:ext>
            </a:extLst>
          </p:cNvPr>
          <p:cNvSpPr txBox="1"/>
          <p:nvPr/>
        </p:nvSpPr>
        <p:spPr>
          <a:xfrm>
            <a:off x="393064" y="1273570"/>
            <a:ext cx="11046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new joint image cascade and feature pyramid network(ICN and FPN)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design a DIN module as a domain adaptation module 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new loss function to shape rectangles by constraining the angles between the edges to 90 degrees</a:t>
            </a:r>
          </a:p>
        </p:txBody>
      </p:sp>
    </p:spTree>
    <p:extLst>
      <p:ext uri="{BB962C8B-B14F-4D97-AF65-F5344CB8AC3E}">
        <p14:creationId xmlns:p14="http://schemas.microsoft.com/office/powerpoint/2010/main" val="9516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9FC36-924D-42C2-8B33-F3F017F63A64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ICN, FPN and Deformable Inception Subnetworks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A2491-3C1E-4E4B-9F51-4CC590DA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824356"/>
            <a:ext cx="6626302" cy="30886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37058-585B-426F-AAFD-6CD05985ADDA}"/>
              </a:ext>
            </a:extLst>
          </p:cNvPr>
          <p:cNvSpPr txBox="1"/>
          <p:nvPr/>
        </p:nvSpPr>
        <p:spPr>
          <a:xfrm>
            <a:off x="7025606" y="1919358"/>
            <a:ext cx="3856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weights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image size by bilinear interpolation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C5142-B208-45EE-B0FA-CB53ECA1C5CF}"/>
              </a:ext>
            </a:extLst>
          </p:cNvPr>
          <p:cNvSpPr txBox="1"/>
          <p:nvPr/>
        </p:nvSpPr>
        <p:spPr>
          <a:xfrm>
            <a:off x="1890169" y="2165579"/>
            <a:ext cx="101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2BF4AE6-FEAC-4F1A-8D9F-930EEE00CB85}"/>
              </a:ext>
            </a:extLst>
          </p:cNvPr>
          <p:cNvSpPr/>
          <p:nvPr/>
        </p:nvSpPr>
        <p:spPr>
          <a:xfrm>
            <a:off x="8650941" y="3146612"/>
            <a:ext cx="268941" cy="528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3C9F3-FCDD-41F9-AFF3-453D4BC50D3F}"/>
              </a:ext>
            </a:extLst>
          </p:cNvPr>
          <p:cNvSpPr txBox="1"/>
          <p:nvPr/>
        </p:nvSpPr>
        <p:spPr>
          <a:xfrm>
            <a:off x="7025606" y="3916858"/>
            <a:ext cx="3856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low-level semantic feature from high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semantic feature from low-level resolution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9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D9799-FA27-433C-B94E-88237BA2C0D4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ICN, FPN and Deformable Inception Subnetworks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37EE4-CD0D-43B3-B906-7818567A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683568"/>
            <a:ext cx="9072596" cy="38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CD6AE6-C2EF-46AC-B26D-B61C881EF0C1}"/>
                  </a:ext>
                </a:extLst>
              </p:cNvPr>
              <p:cNvSpPr txBox="1"/>
              <p:nvPr/>
            </p:nvSpPr>
            <p:spPr>
              <a:xfrm>
                <a:off x="393063" y="1919358"/>
                <a:ext cx="110469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 no difference between the front and back of objects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penalize angles that are not 90 degree 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 initialize anchor by using dimension clustering in YOLO v2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4. use the smooth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to regress the four coordinates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CD6AE6-C2EF-46AC-B26D-B61C881E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3" y="1919358"/>
                <a:ext cx="11046940" cy="1938992"/>
              </a:xfrm>
              <a:prstGeom prst="rect">
                <a:avLst/>
              </a:prstGeom>
              <a:blipFill>
                <a:blip r:embed="rId3"/>
                <a:stretch>
                  <a:fillRect l="-827" t="-2516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75C57EC-DE97-492C-97A8-766552BFE7BD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R-RPN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4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D40F0-8824-4419-920C-3B9A828A4496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BBAA9-954D-4D43-AD4C-4B354152C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919358"/>
            <a:ext cx="7752319" cy="1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Arbitrary-Oriented Object Detection with Circular Smooth Label </a:t>
            </a:r>
            <a:endParaRPr lang="ko-KR" altLang="en-US" sz="32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6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2104" y="33401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SCRDet++: Detecting Small, Cluttered and Rotated Objects via Instance-Level Feature Denoising and Rotation Loss Smoothing</a:t>
            </a:r>
            <a:b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E3BF-0A52-4142-A1F3-E3DDE320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4" y="1785068"/>
            <a:ext cx="8428383" cy="4374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36494-94EC-4C45-9905-4DDB0100F147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2104" y="33401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SCRDet++: Detecting Small, Cluttered and Rotated Objects via Instance-Level Feature Denoising and Rotation Loss Smoothing</a:t>
            </a:r>
            <a:b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36494-94EC-4C45-9905-4DDB0100F147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4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Overall tree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4864F-1544-4A84-95E8-3BA16C605118}"/>
              </a:ext>
            </a:extLst>
          </p:cNvPr>
          <p:cNvSpPr/>
          <p:nvPr/>
        </p:nvSpPr>
        <p:spPr>
          <a:xfrm>
            <a:off x="619026" y="1263191"/>
            <a:ext cx="11202185" cy="518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Entire detector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9127C1-5BE2-4028-8A91-11B426EA851E}"/>
              </a:ext>
            </a:extLst>
          </p:cNvPr>
          <p:cNvSpPr/>
          <p:nvPr/>
        </p:nvSpPr>
        <p:spPr>
          <a:xfrm>
            <a:off x="619027" y="2715894"/>
            <a:ext cx="3820998" cy="518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One-stage detector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1F7E72-12C2-4677-9462-63D0BF0C9186}"/>
              </a:ext>
            </a:extLst>
          </p:cNvPr>
          <p:cNvSpPr/>
          <p:nvPr/>
        </p:nvSpPr>
        <p:spPr>
          <a:xfrm>
            <a:off x="8000213" y="2715894"/>
            <a:ext cx="3820998" cy="518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Two-stage detector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FB9D643-338B-45D2-97C3-DA6308981B48}"/>
              </a:ext>
            </a:extLst>
          </p:cNvPr>
          <p:cNvSpPr/>
          <p:nvPr/>
        </p:nvSpPr>
        <p:spPr>
          <a:xfrm>
            <a:off x="2388124" y="1912742"/>
            <a:ext cx="282804" cy="6410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AB17BC0-4FA3-438F-AE6F-507FBE374FCC}"/>
              </a:ext>
            </a:extLst>
          </p:cNvPr>
          <p:cNvSpPr/>
          <p:nvPr/>
        </p:nvSpPr>
        <p:spPr>
          <a:xfrm>
            <a:off x="9769310" y="1928665"/>
            <a:ext cx="282804" cy="6410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FDC0D-B310-4B44-8A3F-A33B3C82ABA0}"/>
              </a:ext>
            </a:extLst>
          </p:cNvPr>
          <p:cNvSpPr/>
          <p:nvPr/>
        </p:nvSpPr>
        <p:spPr>
          <a:xfrm>
            <a:off x="6096000" y="3640696"/>
            <a:ext cx="1659118" cy="441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RPN-based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018A462-EB98-4F2B-B7BF-6CF3D4F9F039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 flipV="1">
            <a:off x="6925559" y="2975130"/>
            <a:ext cx="1074654" cy="665565"/>
          </a:xfrm>
          <a:prstGeom prst="bentConnector2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D7432-E7F5-4B86-83EB-E5883D26D408}"/>
              </a:ext>
            </a:extLst>
          </p:cNvPr>
          <p:cNvSpPr/>
          <p:nvPr/>
        </p:nvSpPr>
        <p:spPr>
          <a:xfrm>
            <a:off x="8251594" y="3640696"/>
            <a:ext cx="1659118" cy="441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AF-based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3ED1A0-529E-4848-9CD7-93A0419BAC1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81153" y="3234368"/>
            <a:ext cx="0" cy="406328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4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2104" y="33401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SCRDet++: Detecting Small, Cluttered and Rotated Objects via Instance-Level Feature Denoising and Rotation Loss Smoothing</a:t>
            </a:r>
            <a:b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36494-94EC-4C45-9905-4DDB0100F147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4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2104" y="33401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SCRDet++: Detecting Small, Cluttered and Rotated Objects via Instance-Level Feature Denoising and Rotation Loss Smoothing</a:t>
            </a:r>
            <a:b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36494-94EC-4C45-9905-4DDB0100F147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8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2104" y="33401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SCRDet++: Detecting Small, Cluttered and Rotated Objects via Instance-Level Feature Denoising and Rotation Loss Smoothing</a:t>
            </a:r>
            <a:b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36494-94EC-4C45-9905-4DDB0100F147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7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2104" y="33401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SCRDet++: Detecting Small, Cluttered and Rotated Objects via Instance-Level Feature Denoising and Rotation Loss Smoothing</a:t>
            </a:r>
            <a:b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36494-94EC-4C45-9905-4DDB0100F147}"/>
              </a:ext>
            </a:extLst>
          </p:cNvPr>
          <p:cNvSpPr txBox="1"/>
          <p:nvPr/>
        </p:nvSpPr>
        <p:spPr>
          <a:xfrm>
            <a:off x="393064" y="12160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0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Period Embedding for Representing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2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Efficient and Accurate Scene Text Detector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6C4E0-FFA5-4A86-BD03-2B27466B889D}"/>
              </a:ext>
            </a:extLst>
          </p:cNvPr>
          <p:cNvSpPr txBox="1"/>
          <p:nvPr/>
        </p:nvSpPr>
        <p:spPr>
          <a:xfrm>
            <a:off x="393064" y="1107440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FD695-DB05-4029-B892-FF76CA79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4" y="2322691"/>
            <a:ext cx="7154941" cy="2302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870BE1-E18D-4123-B3E3-370A5C82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67" y="1569105"/>
            <a:ext cx="3590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Efficient and Accurate Scene Text Detector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246C2FB5-0161-4F36-B1D2-3148A65C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" y="2005490"/>
            <a:ext cx="10788947" cy="396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F19326-0AD6-41FE-91AD-EC87D37A34F8}"/>
              </a:ext>
            </a:extLst>
          </p:cNvPr>
          <p:cNvSpPr txBox="1"/>
          <p:nvPr/>
        </p:nvSpPr>
        <p:spPr>
          <a:xfrm>
            <a:off x="393064" y="1107440"/>
            <a:ext cx="129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PVA-net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B134CE-9A01-46B5-B423-F8B99F77D4F1}"/>
              </a:ext>
            </a:extLst>
          </p:cNvPr>
          <p:cNvSpPr/>
          <p:nvPr/>
        </p:nvSpPr>
        <p:spPr>
          <a:xfrm>
            <a:off x="248602" y="2633663"/>
            <a:ext cx="4638358" cy="1582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Efficient and Accurate Scene Text Detector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19326-0AD6-41FE-91AD-EC87D37A34F8}"/>
              </a:ext>
            </a:extLst>
          </p:cNvPr>
          <p:cNvSpPr txBox="1"/>
          <p:nvPr/>
        </p:nvSpPr>
        <p:spPr>
          <a:xfrm>
            <a:off x="393064" y="110744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U-shape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DB84E90-6357-4813-8284-69C459AA1AF7}"/>
              </a:ext>
            </a:extLst>
          </p:cNvPr>
          <p:cNvSpPr/>
          <p:nvPr/>
        </p:nvSpPr>
        <p:spPr>
          <a:xfrm>
            <a:off x="508000" y="2113280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EF774E-BD9A-42E0-B4B4-AE3DEABE5AA9}"/>
              </a:ext>
            </a:extLst>
          </p:cNvPr>
          <p:cNvSpPr/>
          <p:nvPr/>
        </p:nvSpPr>
        <p:spPr>
          <a:xfrm>
            <a:off x="812800" y="3568064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6E6FC3-5F3E-4F5C-9A10-C3F3BC4C22E4}"/>
              </a:ext>
            </a:extLst>
          </p:cNvPr>
          <p:cNvSpPr/>
          <p:nvPr/>
        </p:nvSpPr>
        <p:spPr>
          <a:xfrm>
            <a:off x="1005840" y="4328056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42D0EE-A330-45A6-9707-E2326739B24C}"/>
              </a:ext>
            </a:extLst>
          </p:cNvPr>
          <p:cNvSpPr/>
          <p:nvPr/>
        </p:nvSpPr>
        <p:spPr>
          <a:xfrm>
            <a:off x="508000" y="2808072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420AAF-E1BE-4718-A1CD-E5EC188F1A54}"/>
              </a:ext>
            </a:extLst>
          </p:cNvPr>
          <p:cNvSpPr/>
          <p:nvPr/>
        </p:nvSpPr>
        <p:spPr>
          <a:xfrm>
            <a:off x="1310640" y="5088048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conv3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2CC216-3315-49A3-B2DD-DC7CF7598CFA}"/>
              </a:ext>
            </a:extLst>
          </p:cNvPr>
          <p:cNvSpPr/>
          <p:nvPr/>
        </p:nvSpPr>
        <p:spPr>
          <a:xfrm>
            <a:off x="3566160" y="4328056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merging1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8823CA-5FFF-42DB-9BA7-D47BCCAC28AB}"/>
              </a:ext>
            </a:extLst>
          </p:cNvPr>
          <p:cNvSpPr/>
          <p:nvPr/>
        </p:nvSpPr>
        <p:spPr>
          <a:xfrm>
            <a:off x="3870960" y="3565938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merging2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8794ED-73A1-4A9F-98DB-55EBAF6AC872}"/>
              </a:ext>
            </a:extLst>
          </p:cNvPr>
          <p:cNvSpPr/>
          <p:nvPr/>
        </p:nvSpPr>
        <p:spPr>
          <a:xfrm>
            <a:off x="4165600" y="2808072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merging3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177BD7-6773-4D54-A172-4B5F391C9B7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1503680" y="2975712"/>
            <a:ext cx="2661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716FA8E-CAA1-4EA3-838F-AB91D3A7802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828800" y="3733578"/>
            <a:ext cx="2042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3B2B37-F7F8-4A93-93F3-79A7F5E75BD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2001520" y="4495696"/>
            <a:ext cx="15646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6CAFBB4-31B2-47C0-8FD1-5C4150E2F43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06320" y="4667588"/>
            <a:ext cx="1534160" cy="588100"/>
          </a:xfrm>
          <a:prstGeom prst="bentConnector3">
            <a:avLst>
              <a:gd name="adj1" fmla="val 10033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04F282-9DF4-437B-BED9-0C24CAD97D95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005840" y="2448560"/>
            <a:ext cx="0" cy="3595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D7F771-6608-4A3C-816A-1FB7777BC08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310640" y="3143352"/>
            <a:ext cx="0" cy="4247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6F1DAF-B91C-455D-8B83-742F9806A284}"/>
              </a:ext>
            </a:extLst>
          </p:cNvPr>
          <p:cNvCxnSpPr>
            <a:cxnSpLocks/>
          </p:cNvCxnSpPr>
          <p:nvPr/>
        </p:nvCxnSpPr>
        <p:spPr>
          <a:xfrm>
            <a:off x="1503680" y="3901218"/>
            <a:ext cx="0" cy="4247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5912C4D-50AA-456C-A64D-ACF6C301C0C1}"/>
              </a:ext>
            </a:extLst>
          </p:cNvPr>
          <p:cNvCxnSpPr>
            <a:cxnSpLocks/>
          </p:cNvCxnSpPr>
          <p:nvPr/>
        </p:nvCxnSpPr>
        <p:spPr>
          <a:xfrm>
            <a:off x="1808480" y="4663336"/>
            <a:ext cx="0" cy="4247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698B3C-9D7F-4F37-9F8D-425B3A9986FC}"/>
              </a:ext>
            </a:extLst>
          </p:cNvPr>
          <p:cNvCxnSpPr>
            <a:cxnSpLocks/>
          </p:cNvCxnSpPr>
          <p:nvPr/>
        </p:nvCxnSpPr>
        <p:spPr>
          <a:xfrm flipV="1">
            <a:off x="4419600" y="3143352"/>
            <a:ext cx="0" cy="4225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FE3A55-596A-4E71-B45F-A03931AA6FA5}"/>
              </a:ext>
            </a:extLst>
          </p:cNvPr>
          <p:cNvCxnSpPr>
            <a:cxnSpLocks/>
          </p:cNvCxnSpPr>
          <p:nvPr/>
        </p:nvCxnSpPr>
        <p:spPr>
          <a:xfrm flipV="1">
            <a:off x="4114800" y="3901218"/>
            <a:ext cx="0" cy="4225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B6F159-1C49-4621-B41C-96F8C490FE3A}"/>
              </a:ext>
            </a:extLst>
          </p:cNvPr>
          <p:cNvSpPr txBox="1"/>
          <p:nvPr/>
        </p:nvSpPr>
        <p:spPr>
          <a:xfrm>
            <a:off x="5933440" y="2628316"/>
            <a:ext cx="4846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 cost, using U-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using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HyperNet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PVANet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merge all feature maps  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938275C-B696-4A7D-BEB1-D76D4D2522C3}"/>
              </a:ext>
            </a:extLst>
          </p:cNvPr>
          <p:cNvSpPr/>
          <p:nvPr/>
        </p:nvSpPr>
        <p:spPr>
          <a:xfrm>
            <a:off x="4165600" y="2107557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116CCAD-3753-45C6-B3F3-A752998BD94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560" y="2442837"/>
            <a:ext cx="0" cy="3652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5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Efficient and Accurate Scene Text Detector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19326-0AD6-41FE-91AD-EC87D37A34F8}"/>
              </a:ext>
            </a:extLst>
          </p:cNvPr>
          <p:cNvSpPr txBox="1"/>
          <p:nvPr/>
        </p:nvSpPr>
        <p:spPr>
          <a:xfrm>
            <a:off x="393064" y="1107440"/>
            <a:ext cx="157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map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39A130-0791-4724-B270-A04EDE11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919358"/>
            <a:ext cx="4505325" cy="171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E4F452-3FF4-4939-ACBE-C97E27B37538}"/>
              </a:ext>
            </a:extLst>
          </p:cNvPr>
          <p:cNvSpPr txBox="1"/>
          <p:nvPr/>
        </p:nvSpPr>
        <p:spPr>
          <a:xfrm>
            <a:off x="393064" y="3844607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map generation eq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8E03D-615E-42C2-9713-80F7EDA0B4C9}"/>
                  </a:ext>
                </a:extLst>
              </p:cNvPr>
              <p:cNvSpPr txBox="1"/>
              <p:nvPr/>
            </p:nvSpPr>
            <p:spPr>
              <a:xfrm>
                <a:off x="677974" y="4424688"/>
                <a:ext cx="2245658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8E03D-615E-42C2-9713-80F7EDA0B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4" y="4424688"/>
                <a:ext cx="2245658" cy="568361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F4EE0-2AEB-4673-B4B5-C05FF12AB248}"/>
                  </a:ext>
                </a:extLst>
              </p:cNvPr>
              <p:cNvSpPr txBox="1"/>
              <p:nvPr/>
            </p:nvSpPr>
            <p:spPr>
              <a:xfrm>
                <a:off x="3860445" y="4485858"/>
                <a:ext cx="5355273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shrink it by moving its two endpoints inward along the edge by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0.3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0.3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espectively. </a:t>
                </a:r>
                <a:endParaRPr lang="en-US" altLang="ko-KR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F4EE0-2AEB-4673-B4B5-C05FF12A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45" y="4485858"/>
                <a:ext cx="5355273" cy="446020"/>
              </a:xfrm>
              <a:prstGeom prst="rect">
                <a:avLst/>
              </a:prstGeom>
              <a:blipFill>
                <a:blip r:embed="rId5"/>
                <a:stretch>
                  <a:fillRect l="-2048" t="-12329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1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Efficient and Accurate Scene Text Detector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19326-0AD6-41FE-91AD-EC87D37A34F8}"/>
              </a:ext>
            </a:extLst>
          </p:cNvPr>
          <p:cNvSpPr txBox="1"/>
          <p:nvPr/>
        </p:nvSpPr>
        <p:spPr>
          <a:xfrm>
            <a:off x="393064" y="1107440"/>
            <a:ext cx="157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map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BD392-7892-498D-867F-7D54C6065DC6}"/>
                  </a:ext>
                </a:extLst>
              </p:cNvPr>
              <p:cNvSpPr txBox="1"/>
              <p:nvPr/>
            </p:nvSpPr>
            <p:spPr>
              <a:xfrm>
                <a:off x="596153" y="2012577"/>
                <a:ext cx="144635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BD392-7892-498D-867F-7D54C6065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2012577"/>
                <a:ext cx="1446357" cy="299569"/>
              </a:xfrm>
              <a:prstGeom prst="rect">
                <a:avLst/>
              </a:prstGeom>
              <a:blipFill>
                <a:blip r:embed="rId3"/>
                <a:stretch>
                  <a:fillRect l="-3797" r="-844" b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596770-B74F-4E54-A871-3ED7295BC2C4}"/>
                  </a:ext>
                </a:extLst>
              </p:cNvPr>
              <p:cNvSpPr txBox="1"/>
              <p:nvPr/>
            </p:nvSpPr>
            <p:spPr>
              <a:xfrm>
                <a:off x="402029" y="3395317"/>
                <a:ext cx="658355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RBOX: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𝐴𝐴𝐵𝐵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596770-B74F-4E54-A871-3ED7295B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9" y="3395317"/>
                <a:ext cx="6583551" cy="391902"/>
              </a:xfrm>
              <a:prstGeom prst="rect">
                <a:avLst/>
              </a:prstGeom>
              <a:blipFill>
                <a:blip r:embed="rId4"/>
                <a:stretch>
                  <a:fillRect l="-833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06D8-F803-4419-ADA7-5C9D40F31F39}"/>
                  </a:ext>
                </a:extLst>
              </p:cNvPr>
              <p:cNvSpPr txBox="1"/>
              <p:nvPr/>
            </p:nvSpPr>
            <p:spPr>
              <a:xfrm>
                <a:off x="542364" y="2408471"/>
                <a:ext cx="6158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for score map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8A06D8-F803-4419-ADA7-5C9D40F3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4" y="2408471"/>
                <a:ext cx="6158752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DD5892-B2C0-4CAE-AB74-0827D3E96DB1}"/>
                  </a:ext>
                </a:extLst>
              </p:cNvPr>
              <p:cNvSpPr txBox="1"/>
              <p:nvPr/>
            </p:nvSpPr>
            <p:spPr>
              <a:xfrm>
                <a:off x="536497" y="2797125"/>
                <a:ext cx="615875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for geometry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DD5892-B2C0-4CAE-AB74-0827D3E9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7" y="2797125"/>
                <a:ext cx="6158752" cy="391902"/>
              </a:xfrm>
              <a:prstGeom prst="rect">
                <a:avLst/>
              </a:prstGeom>
              <a:blipFill>
                <a:blip r:embed="rId6"/>
                <a:stretch>
                  <a:fillRect t="-9375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3BBC1BF-AF02-4EEF-A53C-0EF8C2B48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748" y="3259399"/>
            <a:ext cx="4579099" cy="7070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1ABFFE-13B6-40AC-BDBF-6AC47CD0F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853" y="3320495"/>
            <a:ext cx="3020713" cy="41694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35F8AA2-4C16-45EA-9B5D-F9D3B85FD5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057" y="4138358"/>
            <a:ext cx="4908176" cy="7171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FD881EE-A596-42EE-BBF5-111D83CBC4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057" y="5170696"/>
            <a:ext cx="3863119" cy="853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8B4383-E3E9-47D9-ADE0-5AFD3448B94A}"/>
                  </a:ext>
                </a:extLst>
              </p:cNvPr>
              <p:cNvSpPr txBox="1"/>
              <p:nvPr/>
            </p:nvSpPr>
            <p:spPr>
              <a:xfrm>
                <a:off x="5608449" y="4239898"/>
                <a:ext cx="6583551" cy="68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of the score map,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ground truth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8B4383-E3E9-47D9-ADE0-5AFD3448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49" y="4239898"/>
                <a:ext cx="6583551" cy="685444"/>
              </a:xfrm>
              <a:prstGeom prst="rect">
                <a:avLst/>
              </a:prstGeom>
              <a:blipFill>
                <a:blip r:embed="rId11"/>
                <a:stretch>
                  <a:fillRect l="-741" t="-4464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Object Detection in Aerial Images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59265-84FF-47C1-9CCB-4DF1E5BD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677683"/>
            <a:ext cx="11496675" cy="3133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692A06-36AD-4558-889F-A716347F4A9C}"/>
              </a:ext>
            </a:extLst>
          </p:cNvPr>
          <p:cNvSpPr txBox="1"/>
          <p:nvPr/>
        </p:nvSpPr>
        <p:spPr>
          <a:xfrm>
            <a:off x="393064" y="1107440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Object Detection in Aerial Images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a32df-66f8-4915-9214-fb107b327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10137</TotalTime>
  <Words>711</Words>
  <Application>Microsoft Office PowerPoint</Application>
  <PresentationFormat>와이드스크린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Overall tree</vt:lpstr>
      <vt:lpstr>EAST an Efficient and Accurate Scene Text Detector</vt:lpstr>
      <vt:lpstr>EAST an Efficient and Accurate Scene Text Detector</vt:lpstr>
      <vt:lpstr>EAST an Efficient and Accurate Scene Text Detector</vt:lpstr>
      <vt:lpstr>EAST an Efficient and Accurate Scene Text Detector</vt:lpstr>
      <vt:lpstr>EAST an Efficient and Accurate Scene Text Detector</vt:lpstr>
      <vt:lpstr>Clustered Object Detection in Aerial Images</vt:lpstr>
      <vt:lpstr>Clustered Object Detection in Aerial Images</vt:lpstr>
      <vt:lpstr>Clustered Object Detection in Aerial Images</vt:lpstr>
      <vt:lpstr>Towards Multi-class Object Detection in Unconstrained Remote Sensing Imagery</vt:lpstr>
      <vt:lpstr>Towards Multi-class Object Detection in Unconstrained Remote Sensing Imagery</vt:lpstr>
      <vt:lpstr>Towards Multi-class Object Detection in Unconstrained Remote Sensing Imagery</vt:lpstr>
      <vt:lpstr>Towards Multi-class Object Detection in Unconstrained Remote Sensing Imagery</vt:lpstr>
      <vt:lpstr>Towards Multi-class Object Detection in Unconstrained Remote Sensing Imagery</vt:lpstr>
      <vt:lpstr>Towards Multi-class Object Detection in Unconstrained Remote Sensing Imagery</vt:lpstr>
      <vt:lpstr>Arbitrary-Oriented Object Detection with Circular Smooth Label </vt:lpstr>
      <vt:lpstr>SCRDet++: Detecting Small, Cluttered and Rotated Objects via Instance-Level Feature Denoising and Rotation Loss Smoothing </vt:lpstr>
      <vt:lpstr>SCRDet++: Detecting Small, Cluttered and Rotated Objects via Instance-Level Feature Denoising and Rotation Loss Smoothing </vt:lpstr>
      <vt:lpstr>SCRDet++: Detecting Small, Cluttered and Rotated Objects via Instance-Level Feature Denoising and Rotation Loss Smoothing </vt:lpstr>
      <vt:lpstr>SCRDet++: Detecting Small, Cluttered and Rotated Objects via Instance-Level Feature Denoising and Rotation Loss Smoothing </vt:lpstr>
      <vt:lpstr>SCRDet++: Detecting Small, Cluttered and Rotated Objects via Instance-Level Feature Denoising and Rotation Loss Smoothing </vt:lpstr>
      <vt:lpstr>SCRDet++: Detecting Small, Cluttered and Rotated Objects via Instance-Level Feature Denoising and Rotation Loss Smoothing </vt:lpstr>
      <vt:lpstr>Adaptive Period Embedding for Representing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kwonjunn01@gmail.com</cp:lastModifiedBy>
  <cp:revision>286</cp:revision>
  <dcterms:modified xsi:type="dcterms:W3CDTF">2020-09-22T01:23:21Z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