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2" r:id="rId4"/>
  </p:sldMasterIdLst>
  <p:notesMasterIdLst>
    <p:notesMasterId r:id="rId30"/>
  </p:notesMasterIdLst>
  <p:handoutMasterIdLst>
    <p:handoutMasterId r:id="rId31"/>
  </p:handoutMasterIdLst>
  <p:sldIdLst>
    <p:sldId id="292" r:id="rId5"/>
    <p:sldId id="304" r:id="rId6"/>
    <p:sldId id="366" r:id="rId7"/>
    <p:sldId id="318" r:id="rId8"/>
    <p:sldId id="319" r:id="rId9"/>
    <p:sldId id="367" r:id="rId10"/>
    <p:sldId id="368" r:id="rId11"/>
    <p:sldId id="369" r:id="rId12"/>
    <p:sldId id="385" r:id="rId13"/>
    <p:sldId id="386" r:id="rId14"/>
    <p:sldId id="387" r:id="rId15"/>
    <p:sldId id="370" r:id="rId16"/>
    <p:sldId id="371" r:id="rId17"/>
    <p:sldId id="373" r:id="rId18"/>
    <p:sldId id="380" r:id="rId19"/>
    <p:sldId id="374" r:id="rId20"/>
    <p:sldId id="381" r:id="rId21"/>
    <p:sldId id="375" r:id="rId22"/>
    <p:sldId id="376" r:id="rId23"/>
    <p:sldId id="377" r:id="rId24"/>
    <p:sldId id="384" r:id="rId25"/>
    <p:sldId id="378" r:id="rId26"/>
    <p:sldId id="382" r:id="rId27"/>
    <p:sldId id="383" r:id="rId28"/>
    <p:sldId id="379" r:id="rId29"/>
  </p:sldIdLst>
  <p:sldSz cx="12192000" cy="6858000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A9D18E"/>
    <a:srgbClr val="B4C7E7"/>
    <a:srgbClr val="B8183E"/>
    <a:srgbClr val="002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AF96D-759C-41BF-8E3D-871240721077}" v="159" dt="2020-08-25T02:28:08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2"/>
      </p:cViewPr>
      <p:guideLst>
        <p:guide orient="horz" pos="21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13FF-C206-4E01-9037-CA9B262D0E8C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98A27-5D49-4139-8153-E515D3B6E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9394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1B35-BD52-496F-9C0A-552B128C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5248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71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Cross</a:t>
            </a:r>
            <a:r>
              <a:rPr lang="ko-KR" altLang="en-US" dirty="0"/>
              <a:t> </a:t>
            </a:r>
            <a:r>
              <a:rPr lang="en-US" altLang="ko-KR" dirty="0"/>
              <a:t>layer link </a:t>
            </a:r>
            <a:r>
              <a:rPr lang="ko-KR" altLang="en-US" dirty="0"/>
              <a:t>는 기존의 </a:t>
            </a:r>
            <a:r>
              <a:rPr lang="en-US" altLang="ko-KR" dirty="0"/>
              <a:t>NMS</a:t>
            </a:r>
            <a:r>
              <a:rPr lang="ko-KR" altLang="en-US" dirty="0"/>
              <a:t>와 다르게 중복의 결합을 학습할 수 있는 방법을 제시하였습니다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37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Cross</a:t>
            </a:r>
            <a:r>
              <a:rPr lang="ko-KR" altLang="en-US" dirty="0"/>
              <a:t> </a:t>
            </a:r>
            <a:r>
              <a:rPr lang="en-US" altLang="ko-KR" dirty="0"/>
              <a:t>layer link </a:t>
            </a:r>
            <a:r>
              <a:rPr lang="ko-KR" altLang="en-US" dirty="0"/>
              <a:t>는 기존의 </a:t>
            </a:r>
            <a:r>
              <a:rPr lang="en-US" altLang="ko-KR" dirty="0"/>
              <a:t>NMS</a:t>
            </a:r>
            <a:r>
              <a:rPr lang="ko-KR" altLang="en-US" dirty="0"/>
              <a:t>와 다르게 중복의 결합을 학습할 수 있는 방법을 제시하였습니다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03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Cross</a:t>
            </a:r>
            <a:r>
              <a:rPr lang="ko-KR" altLang="en-US" dirty="0"/>
              <a:t> </a:t>
            </a:r>
            <a:r>
              <a:rPr lang="en-US" altLang="ko-KR" dirty="0"/>
              <a:t>layer link </a:t>
            </a:r>
            <a:r>
              <a:rPr lang="ko-KR" altLang="en-US" dirty="0"/>
              <a:t>는 기존의 </a:t>
            </a:r>
            <a:r>
              <a:rPr lang="en-US" altLang="ko-KR" dirty="0"/>
              <a:t>NMS</a:t>
            </a:r>
            <a:r>
              <a:rPr lang="ko-KR" altLang="en-US" dirty="0"/>
              <a:t>와 다르게 중복의 결합을 학습할 수 있는 방법을 제시하였습니다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46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Cross</a:t>
            </a:r>
            <a:r>
              <a:rPr lang="ko-KR" altLang="en-US" dirty="0"/>
              <a:t> </a:t>
            </a:r>
            <a:r>
              <a:rPr lang="en-US" altLang="ko-KR" dirty="0"/>
              <a:t>layer link </a:t>
            </a:r>
            <a:r>
              <a:rPr lang="ko-KR" altLang="en-US" dirty="0"/>
              <a:t>는 기존의 </a:t>
            </a:r>
            <a:r>
              <a:rPr lang="en-US" altLang="ko-KR" dirty="0"/>
              <a:t>NMS</a:t>
            </a:r>
            <a:r>
              <a:rPr lang="ko-KR" altLang="en-US" dirty="0"/>
              <a:t>와 다르게 중복의 결합을 학습할 수 있는 방법을 제시하였습니다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444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 번째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segments score</a:t>
            </a:r>
            <a:r>
              <a:rPr lang="ko-KR" altLang="en-US" dirty="0"/>
              <a:t>이며 마지막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link score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85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 번째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segments score</a:t>
            </a:r>
            <a:r>
              <a:rPr lang="ko-KR" altLang="en-US" dirty="0"/>
              <a:t>이며 마지막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link score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7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 번째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segments score</a:t>
            </a:r>
            <a:r>
              <a:rPr lang="ko-KR" altLang="en-US" dirty="0"/>
              <a:t>이며 마지막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link score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90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 번째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segments score</a:t>
            </a:r>
            <a:r>
              <a:rPr lang="ko-KR" altLang="en-US" dirty="0"/>
              <a:t>이며 마지막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link score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73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 번째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segments score</a:t>
            </a:r>
            <a:r>
              <a:rPr lang="ko-KR" altLang="en-US" dirty="0"/>
              <a:t>이며 마지막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link score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31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 번째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segments score</a:t>
            </a:r>
            <a:r>
              <a:rPr lang="ko-KR" altLang="en-US" dirty="0"/>
              <a:t>이며 마지막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link score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2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Cluster detection </a:t>
            </a:r>
            <a:r>
              <a:rPr lang="en-US" altLang="ko-KR" err="1"/>
              <a:t>networ</a:t>
            </a:r>
            <a:r>
              <a:rPr lang="ko-KR" altLang="en-US"/>
              <a:t>의 전체 </a:t>
            </a:r>
            <a:r>
              <a:rPr lang="ko-KR" altLang="en-US" err="1"/>
              <a:t>스트럭쳐</a:t>
            </a:r>
            <a:r>
              <a:rPr lang="ko-KR" altLang="en-US"/>
              <a:t> 입니다</a:t>
            </a:r>
            <a:r>
              <a:rPr lang="en-US" altLang="ko-KR"/>
              <a:t>. </a:t>
            </a:r>
            <a:r>
              <a:rPr lang="ko-KR" altLang="en-US"/>
              <a:t>크게 </a:t>
            </a:r>
            <a:r>
              <a:rPr lang="en-US" altLang="ko-KR"/>
              <a:t>Cluster proposal network</a:t>
            </a:r>
            <a:r>
              <a:rPr lang="ko-KR" altLang="en-US"/>
              <a:t>랑 </a:t>
            </a:r>
            <a:r>
              <a:rPr lang="en-US" altLang="ko-KR"/>
              <a:t>scale network</a:t>
            </a:r>
            <a:r>
              <a:rPr lang="ko-KR" altLang="en-US"/>
              <a:t>그리고 </a:t>
            </a:r>
            <a:r>
              <a:rPr lang="en-US" altLang="ko-KR"/>
              <a:t>detection network</a:t>
            </a:r>
            <a:r>
              <a:rPr lang="ko-KR" altLang="en-US"/>
              <a:t>가 존재합니다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51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 번째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segments score</a:t>
            </a:r>
            <a:r>
              <a:rPr lang="ko-KR" altLang="en-US" dirty="0"/>
              <a:t>이며 마지막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link score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1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기존의 </a:t>
            </a:r>
            <a:r>
              <a:rPr lang="en-US" altLang="ko-KR" dirty="0"/>
              <a:t>NMS</a:t>
            </a:r>
            <a:r>
              <a:rPr lang="ko-KR" altLang="en-US" dirty="0"/>
              <a:t>와 다른 방식은 </a:t>
            </a:r>
            <a:r>
              <a:rPr lang="en-US" altLang="ko-KR" dirty="0" err="1"/>
              <a:t>IoU</a:t>
            </a:r>
            <a:r>
              <a:rPr lang="en-US" altLang="ko-KR" dirty="0"/>
              <a:t> </a:t>
            </a:r>
            <a:r>
              <a:rPr lang="ko-KR" altLang="en-US" dirty="0"/>
              <a:t>계산 시에 </a:t>
            </a:r>
            <a:r>
              <a:rPr lang="en-US" altLang="ko-KR" dirty="0"/>
              <a:t>horizontal </a:t>
            </a:r>
            <a:r>
              <a:rPr lang="en-US" altLang="ko-KR" dirty="0" err="1"/>
              <a:t>gt</a:t>
            </a:r>
            <a:r>
              <a:rPr lang="ko-KR" altLang="en-US" dirty="0"/>
              <a:t>를 이용한 </a:t>
            </a:r>
            <a:r>
              <a:rPr lang="en-US" altLang="ko-KR" dirty="0" err="1"/>
              <a:t>IoU</a:t>
            </a:r>
            <a:r>
              <a:rPr lang="ko-KR" altLang="en-US" dirty="0"/>
              <a:t>계산이 아닌 </a:t>
            </a:r>
            <a:r>
              <a:rPr lang="en-US" altLang="ko-KR" dirty="0"/>
              <a:t>oriented </a:t>
            </a:r>
            <a:r>
              <a:rPr lang="en-US" altLang="ko-KR" dirty="0" err="1"/>
              <a:t>gt</a:t>
            </a:r>
            <a:r>
              <a:rPr lang="ko-KR" altLang="en-US" dirty="0"/>
              <a:t>를 이용한 </a:t>
            </a:r>
            <a:r>
              <a:rPr lang="en-US" altLang="ko-KR" dirty="0" err="1"/>
              <a:t>IoU</a:t>
            </a:r>
            <a:r>
              <a:rPr lang="ko-KR" altLang="en-US" dirty="0"/>
              <a:t>를 계산하는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42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람다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horizontal bounding box</a:t>
            </a:r>
            <a:r>
              <a:rPr lang="ko-KR" altLang="en-US" dirty="0"/>
              <a:t>를 조정하는 </a:t>
            </a:r>
            <a:r>
              <a:rPr lang="en-US" altLang="ko-KR" dirty="0"/>
              <a:t>coefficient</a:t>
            </a:r>
            <a:r>
              <a:rPr lang="ko-KR" altLang="en-US" dirty="0"/>
              <a:t>이고 람다</a:t>
            </a:r>
            <a:r>
              <a:rPr lang="en-US" altLang="ko-KR" dirty="0"/>
              <a:t>2 </a:t>
            </a:r>
            <a:r>
              <a:rPr lang="ko-KR" altLang="en-US" dirty="0"/>
              <a:t>는 </a:t>
            </a:r>
            <a:r>
              <a:rPr lang="en-US" altLang="ko-KR" dirty="0"/>
              <a:t>oriented bounding box</a:t>
            </a:r>
            <a:r>
              <a:rPr lang="ko-KR" altLang="en-US" dirty="0"/>
              <a:t>를 조절하는 </a:t>
            </a:r>
            <a:r>
              <a:rPr lang="en-US" altLang="ko-KR" dirty="0"/>
              <a:t>coefficient</a:t>
            </a:r>
            <a:r>
              <a:rPr lang="ko-KR" altLang="en-US" dirty="0"/>
              <a:t>입니다</a:t>
            </a:r>
            <a:r>
              <a:rPr lang="en-US" altLang="ko-KR" dirty="0"/>
              <a:t>. Regression task</a:t>
            </a:r>
            <a:r>
              <a:rPr lang="ko-KR" altLang="en-US" dirty="0"/>
              <a:t>에서는 모두 </a:t>
            </a:r>
            <a:r>
              <a:rPr lang="en-US" altLang="ko-KR" dirty="0"/>
              <a:t>smooth l1 loss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37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 번째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segments score</a:t>
            </a:r>
            <a:r>
              <a:rPr lang="ko-KR" altLang="en-US" dirty="0"/>
              <a:t>이며 마지막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link score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69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 번째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segments score</a:t>
            </a:r>
            <a:r>
              <a:rPr lang="ko-KR" altLang="en-US" dirty="0"/>
              <a:t>이며 마지막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link score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58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 번째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segments score</a:t>
            </a:r>
            <a:r>
              <a:rPr lang="ko-KR" altLang="en-US" dirty="0"/>
              <a:t>이며 마지막 </a:t>
            </a:r>
            <a:r>
              <a:rPr lang="en-US" altLang="ko-KR" dirty="0"/>
              <a:t>term</a:t>
            </a:r>
            <a:r>
              <a:rPr lang="ko-KR" altLang="en-US" dirty="0"/>
              <a:t>은 </a:t>
            </a:r>
            <a:r>
              <a:rPr lang="en-US" altLang="ko-KR" dirty="0"/>
              <a:t>link score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9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Cluster detection </a:t>
            </a:r>
            <a:r>
              <a:rPr lang="en-US" altLang="ko-KR" err="1"/>
              <a:t>networ</a:t>
            </a:r>
            <a:r>
              <a:rPr lang="ko-KR" altLang="en-US"/>
              <a:t>의 전체 </a:t>
            </a:r>
            <a:r>
              <a:rPr lang="ko-KR" altLang="en-US" err="1"/>
              <a:t>스트럭쳐</a:t>
            </a:r>
            <a:r>
              <a:rPr lang="ko-KR" altLang="en-US"/>
              <a:t> 입니다</a:t>
            </a:r>
            <a:r>
              <a:rPr lang="en-US" altLang="ko-KR"/>
              <a:t>. </a:t>
            </a:r>
            <a:r>
              <a:rPr lang="ko-KR" altLang="en-US"/>
              <a:t>크게 </a:t>
            </a:r>
            <a:r>
              <a:rPr lang="en-US" altLang="ko-KR"/>
              <a:t>Cluster proposal network</a:t>
            </a:r>
            <a:r>
              <a:rPr lang="ko-KR" altLang="en-US"/>
              <a:t>랑 </a:t>
            </a:r>
            <a:r>
              <a:rPr lang="en-US" altLang="ko-KR"/>
              <a:t>scale network</a:t>
            </a:r>
            <a:r>
              <a:rPr lang="ko-KR" altLang="en-US"/>
              <a:t>그리고 </a:t>
            </a:r>
            <a:r>
              <a:rPr lang="en-US" altLang="ko-KR"/>
              <a:t>detection network</a:t>
            </a:r>
            <a:r>
              <a:rPr lang="ko-KR" altLang="en-US"/>
              <a:t>가 존재합니다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0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err="1"/>
              <a:t>ClusDet</a:t>
            </a:r>
            <a:r>
              <a:rPr lang="ko-KR" altLang="en-US"/>
              <a:t>의 목표는 </a:t>
            </a:r>
            <a:r>
              <a:rPr lang="en-US" altLang="ko-KR"/>
              <a:t>image</a:t>
            </a:r>
            <a:r>
              <a:rPr lang="ko-KR" altLang="en-US"/>
              <a:t>에 </a:t>
            </a:r>
            <a:r>
              <a:rPr lang="en-US" altLang="ko-KR"/>
              <a:t>object</a:t>
            </a:r>
            <a:r>
              <a:rPr lang="ko-KR" altLang="en-US"/>
              <a:t>들이 </a:t>
            </a:r>
            <a:r>
              <a:rPr lang="en-US" altLang="ko-KR"/>
              <a:t>non-uniform</a:t>
            </a:r>
            <a:r>
              <a:rPr lang="ko-KR" altLang="en-US"/>
              <a:t>하게 분포하며 </a:t>
            </a:r>
            <a:r>
              <a:rPr lang="ko-KR" altLang="en-US" err="1"/>
              <a:t>군집화되어</a:t>
            </a:r>
            <a:r>
              <a:rPr lang="ko-KR" altLang="en-US"/>
              <a:t> 있는 경향으로 인한 문제점을 해결하는 것 입니다</a:t>
            </a:r>
            <a:r>
              <a:rPr lang="en-US" altLang="ko-KR"/>
              <a:t>. </a:t>
            </a:r>
            <a:r>
              <a:rPr lang="ko-KR" altLang="en-US"/>
              <a:t>기존의 연구들은 이러한 문제점에 대해서 논의한 적이 없다는 것이 선행연구들의 문제점이라 하였습니다</a:t>
            </a:r>
            <a:r>
              <a:rPr lang="en-US" altLang="ko-KR"/>
              <a:t>. </a:t>
            </a:r>
            <a:r>
              <a:rPr lang="ko-KR" altLang="en-US"/>
              <a:t>이를 해결하기위해 </a:t>
            </a:r>
            <a:r>
              <a:rPr lang="en-US" altLang="ko-KR"/>
              <a:t>Cluster proposal network</a:t>
            </a:r>
            <a:r>
              <a:rPr lang="ko-KR" altLang="en-US"/>
              <a:t>와 </a:t>
            </a:r>
            <a:r>
              <a:rPr lang="en-US" altLang="ko-KR"/>
              <a:t>Scale network</a:t>
            </a:r>
            <a:r>
              <a:rPr lang="ko-KR" altLang="en-US"/>
              <a:t>를 저자는 제안하였습니다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1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err="1"/>
              <a:t>Cpnet</a:t>
            </a:r>
            <a:r>
              <a:rPr lang="ko-KR" altLang="en-US"/>
              <a:t>은 </a:t>
            </a:r>
            <a:r>
              <a:rPr lang="en-US" altLang="ko-KR"/>
              <a:t>RPN</a:t>
            </a:r>
            <a:r>
              <a:rPr lang="ko-KR" altLang="en-US"/>
              <a:t>과 거의 유사한 형태를 가지고 있습니다</a:t>
            </a:r>
            <a:r>
              <a:rPr lang="en-US" altLang="ko-KR"/>
              <a:t>. </a:t>
            </a:r>
            <a:r>
              <a:rPr lang="ko-KR" altLang="en-US"/>
              <a:t>다만 </a:t>
            </a:r>
            <a:r>
              <a:rPr lang="en-US" altLang="ko-KR"/>
              <a:t>large</a:t>
            </a:r>
            <a:r>
              <a:rPr lang="ko-KR" altLang="en-US"/>
              <a:t> </a:t>
            </a:r>
            <a:r>
              <a:rPr lang="en-US" altLang="ko-KR"/>
              <a:t>receptive field</a:t>
            </a:r>
            <a:r>
              <a:rPr lang="ko-KR" altLang="en-US"/>
              <a:t>를 필요로 하여 </a:t>
            </a:r>
            <a:r>
              <a:rPr lang="en-US" altLang="ko-KR"/>
              <a:t>feature extractor</a:t>
            </a:r>
            <a:r>
              <a:rPr lang="ko-KR" altLang="en-US"/>
              <a:t>의 첫 번째 </a:t>
            </a:r>
            <a:r>
              <a:rPr lang="en-US" altLang="ko-KR"/>
              <a:t>layer</a:t>
            </a:r>
            <a:r>
              <a:rPr lang="ko-KR" altLang="en-US"/>
              <a:t>를 사용합니다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5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err="1"/>
              <a:t>Cpnet</a:t>
            </a:r>
            <a:r>
              <a:rPr lang="ko-KR" altLang="en-US"/>
              <a:t>은 </a:t>
            </a:r>
            <a:r>
              <a:rPr lang="en-US" altLang="ko-KR"/>
              <a:t>RPN</a:t>
            </a:r>
            <a:r>
              <a:rPr lang="ko-KR" altLang="en-US"/>
              <a:t>과 거의 유사한 형태를 가지고 있습니다</a:t>
            </a:r>
            <a:r>
              <a:rPr lang="en-US" altLang="ko-KR"/>
              <a:t>. </a:t>
            </a:r>
            <a:r>
              <a:rPr lang="ko-KR" altLang="en-US"/>
              <a:t>다만 </a:t>
            </a:r>
            <a:r>
              <a:rPr lang="en-US" altLang="ko-KR"/>
              <a:t>large</a:t>
            </a:r>
            <a:r>
              <a:rPr lang="ko-KR" altLang="en-US"/>
              <a:t> </a:t>
            </a:r>
            <a:r>
              <a:rPr lang="en-US" altLang="ko-KR"/>
              <a:t>receptive field</a:t>
            </a:r>
            <a:r>
              <a:rPr lang="ko-KR" altLang="en-US"/>
              <a:t>를 필요로 하여 </a:t>
            </a:r>
            <a:r>
              <a:rPr lang="en-US" altLang="ko-KR"/>
              <a:t>feature extractor</a:t>
            </a:r>
            <a:r>
              <a:rPr lang="ko-KR" altLang="en-US"/>
              <a:t>의 첫 번째 </a:t>
            </a:r>
            <a:r>
              <a:rPr lang="en-US" altLang="ko-KR"/>
              <a:t>layer</a:t>
            </a:r>
            <a:r>
              <a:rPr lang="ko-KR" altLang="en-US"/>
              <a:t>를 사용합니다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60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err="1"/>
              <a:t>Cpnet</a:t>
            </a:r>
            <a:r>
              <a:rPr lang="ko-KR" altLang="en-US"/>
              <a:t>은 </a:t>
            </a:r>
            <a:r>
              <a:rPr lang="en-US" altLang="ko-KR"/>
              <a:t>RPN</a:t>
            </a:r>
            <a:r>
              <a:rPr lang="ko-KR" altLang="en-US"/>
              <a:t>과 거의 유사한 형태를 가지고 있습니다</a:t>
            </a:r>
            <a:r>
              <a:rPr lang="en-US" altLang="ko-KR"/>
              <a:t>. </a:t>
            </a:r>
            <a:r>
              <a:rPr lang="ko-KR" altLang="en-US"/>
              <a:t>다만 </a:t>
            </a:r>
            <a:r>
              <a:rPr lang="en-US" altLang="ko-KR"/>
              <a:t>large</a:t>
            </a:r>
            <a:r>
              <a:rPr lang="ko-KR" altLang="en-US"/>
              <a:t> </a:t>
            </a:r>
            <a:r>
              <a:rPr lang="en-US" altLang="ko-KR"/>
              <a:t>receptive field</a:t>
            </a:r>
            <a:r>
              <a:rPr lang="ko-KR" altLang="en-US"/>
              <a:t>를 필요로 하여 </a:t>
            </a:r>
            <a:r>
              <a:rPr lang="en-US" altLang="ko-KR"/>
              <a:t>feature extractor</a:t>
            </a:r>
            <a:r>
              <a:rPr lang="ko-KR" altLang="en-US"/>
              <a:t>의 첫 번째 </a:t>
            </a:r>
            <a:r>
              <a:rPr lang="en-US" altLang="ko-KR"/>
              <a:t>layer</a:t>
            </a:r>
            <a:r>
              <a:rPr lang="ko-KR" altLang="en-US"/>
              <a:t>를 사용합니다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5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Cross</a:t>
            </a:r>
            <a:r>
              <a:rPr lang="ko-KR" altLang="en-US" dirty="0"/>
              <a:t> </a:t>
            </a:r>
            <a:r>
              <a:rPr lang="en-US" altLang="ko-KR" dirty="0"/>
              <a:t>layer link </a:t>
            </a:r>
            <a:r>
              <a:rPr lang="ko-KR" altLang="en-US" dirty="0"/>
              <a:t>는 기존의 </a:t>
            </a:r>
            <a:r>
              <a:rPr lang="en-US" altLang="ko-KR" dirty="0"/>
              <a:t>NMS</a:t>
            </a:r>
            <a:r>
              <a:rPr lang="ko-KR" altLang="en-US" dirty="0"/>
              <a:t>와 다르게 중복의 결합을 학습할 수 있는 방법을 제시하였습니다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4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Cross</a:t>
            </a:r>
            <a:r>
              <a:rPr lang="ko-KR" altLang="en-US" dirty="0"/>
              <a:t> </a:t>
            </a:r>
            <a:r>
              <a:rPr lang="en-US" altLang="ko-KR" dirty="0"/>
              <a:t>layer link </a:t>
            </a:r>
            <a:r>
              <a:rPr lang="ko-KR" altLang="en-US" dirty="0"/>
              <a:t>는 기존의 </a:t>
            </a:r>
            <a:r>
              <a:rPr lang="en-US" altLang="ko-KR" dirty="0"/>
              <a:t>NMS</a:t>
            </a:r>
            <a:r>
              <a:rPr lang="ko-KR" altLang="en-US" dirty="0"/>
              <a:t>와 다르게 중복의 결합을 학습할 수 있는 방법을 제시하였습니다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3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118-6B9C-4DC6-9A40-FB96E3A154F6}" type="datetime1">
              <a:rPr lang="en-US" altLang="ko-KR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Seminar, Jungin 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0"/>
            <a:ext cx="2157273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540620" y="2288566"/>
            <a:ext cx="7284461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3000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2157273" y="6524061"/>
            <a:ext cx="10036800" cy="33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447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3003-B5FA-4961-990D-C19C3DF0AE68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3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BCC6-2738-4B93-81EF-5BD543377BA5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9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2876365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912095" y="2450491"/>
            <a:ext cx="7284461" cy="0"/>
          </a:xfrm>
          <a:prstGeom prst="line">
            <a:avLst/>
          </a:prstGeom>
          <a:ln w="15875">
            <a:solidFill>
              <a:srgbClr val="002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2886528" y="6524060"/>
            <a:ext cx="9305061" cy="333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100393" y="1750844"/>
            <a:ext cx="4862384" cy="666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507269" y="3061300"/>
            <a:ext cx="6048632" cy="250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85407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066800"/>
            <a:ext cx="11991975" cy="5343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6325" y="6508750"/>
            <a:ext cx="139065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43D364-4B57-4126-B1AF-BB8C44C6E61F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6975" y="6508750"/>
            <a:ext cx="6950710" cy="365125"/>
          </a:xfrm>
        </p:spPr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7685" y="6524625"/>
            <a:ext cx="2743835" cy="365760"/>
          </a:xfrm>
        </p:spPr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42900" y="938530"/>
            <a:ext cx="11468100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28000">
                  <a:schemeClr val="accent5">
                    <a:lumMod val="75000"/>
                  </a:schemeClr>
                </a:gs>
                <a:gs pos="59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4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D2D0-0B09-4BC5-8CF3-F225C63047ED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9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137A-F85B-49D1-9930-7C1AC889A788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8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77F-C545-47FC-AA7F-8EBBB58C3FE9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6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5C6-F54B-4036-80D9-64038FEB7F74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1ED-3DAC-4C15-A6CA-8357D44E30EC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5C31-0912-42AA-9CBE-3132FD1A2F5B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3C4-3E65-4F8C-A0A8-9C50C72F1134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" y="1443355"/>
            <a:ext cx="11991975" cy="496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gray">
          <a:xfrm>
            <a:off x="-2540" y="6524625"/>
            <a:ext cx="12194540" cy="333375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50000"/>
                </a:srgbClr>
              </a:gs>
              <a:gs pos="63000">
                <a:srgbClr val="002060"/>
              </a:gs>
              <a:gs pos="30000">
                <a:srgbClr val="00206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9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572885"/>
            <a:ext cx="821055" cy="26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18275"/>
            <a:ext cx="1390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i="1">
                <a:solidFill>
                  <a:schemeClr val="bg1"/>
                </a:solidFill>
                <a:latin typeface="+mn-lt"/>
              </a:defRPr>
            </a:lvl1pPr>
          </a:lstStyle>
          <a:p>
            <a:fld id="{13E21013-98BD-4D6C-BD3D-057ACBC2F782}" type="datetime1">
              <a:rPr lang="en-US" altLang="ko-KR" smtClean="0"/>
              <a:t>8/27/2020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8850" y="6508750"/>
            <a:ext cx="718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Paper Seminar, </a:t>
            </a:r>
            <a:r>
              <a:rPr lang="en-US" altLang="ko-KR" err="1"/>
              <a:t>Jungin</a:t>
            </a:r>
            <a:r>
              <a:rPr lang="en-US" altLang="ko-KR"/>
              <a:t>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7685" y="6524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D06AB59-F1B0-4ACC-B184-31409BD945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7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0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0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3243579" y="1088969"/>
            <a:ext cx="7939405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en-US" altLang="ko-K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맑은 고딕" charset="0"/>
                <a:cs typeface="Times New Roman" pitchFamily="18" charset="0"/>
              </a:rPr>
              <a:t>Aerial Object Detection</a:t>
            </a:r>
            <a:endParaRPr lang="da-DK" altLang="ko-KR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685347" y="3193041"/>
            <a:ext cx="505587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err="1">
                <a:latin typeface="Times New Roman" pitchFamily="18" charset="0"/>
                <a:ea typeface="Calibri" charset="0"/>
                <a:cs typeface="Times New Roman" pitchFamily="18" charset="0"/>
              </a:rPr>
              <a:t>HyeongJun</a:t>
            </a:r>
            <a:r>
              <a:rPr lang="en-US" altLang="ko-KR" sz="2000">
                <a:latin typeface="Times New Roman" pitchFamily="18" charset="0"/>
                <a:ea typeface="Calibri" charset="0"/>
                <a:cs typeface="Times New Roman" pitchFamily="18" charset="0"/>
              </a:rPr>
              <a:t> Kwon</a:t>
            </a:r>
            <a:endParaRPr lang="ko-KR" altLang="en-US" sz="2000">
              <a:latin typeface="Times New Roman" pitchFamily="18" charset="0"/>
              <a:ea typeface="Calibri" charset="0"/>
              <a:cs typeface="Times New Roman" pitchFamily="18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1266170" y="6480847"/>
            <a:ext cx="9258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>
                <a:latin typeface="Calibri" charset="0"/>
                <a:ea typeface="Calibri" charset="0"/>
              </a:rPr>
              <a:t>2019-2</a:t>
            </a:r>
            <a:endParaRPr lang="ko-KR" altLang="en-US" sz="1800"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2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6033137-D901-42A3-9AB0-5CEA8B32EC92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36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SegLink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C8C6D-DB5C-4100-A8DE-5363DA5DA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5" y="1099872"/>
            <a:ext cx="6871535" cy="538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8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11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6033137-D901-42A3-9AB0-5CEA8B32EC92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36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SegLink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5D0901-369C-4157-9689-468573092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1511062"/>
            <a:ext cx="8320088" cy="442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6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6033137-D901-42A3-9AB0-5CEA8B32EC92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36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SegLink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789F3C-9F14-4FD3-BD0E-15D3BC7B4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1596534"/>
            <a:ext cx="45910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2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6033137-D901-42A3-9AB0-5CEA8B32EC92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36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SegLink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7DF9D-409E-46B0-8386-965D73BDB36C}"/>
              </a:ext>
            </a:extLst>
          </p:cNvPr>
          <p:cNvSpPr txBox="1"/>
          <p:nvPr/>
        </p:nvSpPr>
        <p:spPr>
          <a:xfrm>
            <a:off x="393064" y="1172793"/>
            <a:ext cx="6127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Groundtruths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Segments and Links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019390-2297-421A-A01E-03C0931F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9" y="2834787"/>
            <a:ext cx="4429125" cy="3429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0F0FD8-6420-4FBD-83CF-31E92660A5C3}"/>
              </a:ext>
            </a:extLst>
          </p:cNvPr>
          <p:cNvSpPr txBox="1"/>
          <p:nvPr/>
        </p:nvSpPr>
        <p:spPr>
          <a:xfrm>
            <a:off x="471339" y="1634458"/>
            <a:ext cx="85462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the center of the box is inside the word bounding box; </a:t>
            </a:r>
          </a:p>
          <a:p>
            <a:pPr algn="l"/>
            <a:r>
              <a:rPr lang="en-US" altLang="ko-K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the ratio between the box size al and the word height h satisfies: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5AB01F-F7C1-4D14-8565-24C57E698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665" y="1907344"/>
            <a:ext cx="2271308" cy="7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6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14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6033137-D901-42A3-9AB0-5CEA8B32EC92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36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SegLink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7DF9D-409E-46B0-8386-965D73BDB36C}"/>
              </a:ext>
            </a:extLst>
          </p:cNvPr>
          <p:cNvSpPr txBox="1"/>
          <p:nvPr/>
        </p:nvSpPr>
        <p:spPr>
          <a:xfrm>
            <a:off x="393064" y="1172793"/>
            <a:ext cx="6127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386275-6C1F-44A3-80BA-4A40BD54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13" y="2061918"/>
            <a:ext cx="7925530" cy="1618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076584-77E7-41BB-91D4-6EFB6C91E8A5}"/>
              </a:ext>
            </a:extLst>
          </p:cNvPr>
          <p:cNvSpPr txBox="1"/>
          <p:nvPr/>
        </p:nvSpPr>
        <p:spPr>
          <a:xfrm>
            <a:off x="393063" y="4107507"/>
            <a:ext cx="72426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OHEM :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and positive ratio 3:1 in segments set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2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15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6033137-D901-42A3-9AB0-5CEA8B32EC92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36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SegLink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7DF9D-409E-46B0-8386-965D73BDB36C}"/>
              </a:ext>
            </a:extLst>
          </p:cNvPr>
          <p:cNvSpPr txBox="1"/>
          <p:nvPr/>
        </p:nvSpPr>
        <p:spPr>
          <a:xfrm>
            <a:off x="393064" y="1172793"/>
            <a:ext cx="6127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Details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F7C6DEDB-D830-4FA2-8603-A304072F7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0991109"/>
                  </p:ext>
                </p:extLst>
              </p:nvPr>
            </p:nvGraphicFramePr>
            <p:xfrm>
              <a:off x="551991" y="1982857"/>
              <a:ext cx="9091630" cy="257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5815">
                      <a:extLst>
                        <a:ext uri="{9D8B030D-6E8A-4147-A177-3AD203B41FA5}">
                          <a16:colId xmlns:a16="http://schemas.microsoft.com/office/drawing/2014/main" val="330497958"/>
                        </a:ext>
                      </a:extLst>
                    </a:gridCol>
                    <a:gridCol w="4545815">
                      <a:extLst>
                        <a:ext uri="{9D8B030D-6E8A-4147-A177-3AD203B41FA5}">
                          <a16:colId xmlns:a16="http://schemas.microsoft.com/office/drawing/2014/main" val="375610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Key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1895718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Dataset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SynthText</a:t>
                          </a:r>
                          <a:r>
                            <a:rPr lang="en-US" altLang="ko-KR" dirty="0"/>
                            <a:t>(before finetune), real dataset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01784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Optimizer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Standard SGD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690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Batch size, learning rate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5957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Learning rate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/>
                            <a:t>(first 60k iterations),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/>
                            <a:t>(rest 30k)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7769490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Framework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Tensorflow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49777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Environments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Xeon 8-core </a:t>
                          </a:r>
                          <a:r>
                            <a:rPr lang="en-US" altLang="ko-KR" dirty="0" err="1"/>
                            <a:t>cpu</a:t>
                          </a:r>
                          <a:r>
                            <a:rPr lang="en-US" altLang="ko-KR" dirty="0"/>
                            <a:t>, 4 Titan X, 64GB RAM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48201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F7C6DEDB-D830-4FA2-8603-A304072F7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0991109"/>
                  </p:ext>
                </p:extLst>
              </p:nvPr>
            </p:nvGraphicFramePr>
            <p:xfrm>
              <a:off x="551991" y="1982857"/>
              <a:ext cx="9091630" cy="257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5815">
                      <a:extLst>
                        <a:ext uri="{9D8B030D-6E8A-4147-A177-3AD203B41FA5}">
                          <a16:colId xmlns:a16="http://schemas.microsoft.com/office/drawing/2014/main" val="330497958"/>
                        </a:ext>
                      </a:extLst>
                    </a:gridCol>
                    <a:gridCol w="4545815">
                      <a:extLst>
                        <a:ext uri="{9D8B030D-6E8A-4147-A177-3AD203B41FA5}">
                          <a16:colId xmlns:a16="http://schemas.microsoft.com/office/drawing/2014/main" val="375610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Key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18957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Dataset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SynthText</a:t>
                          </a:r>
                          <a:r>
                            <a:rPr lang="en-US" altLang="ko-KR" dirty="0"/>
                            <a:t>(before finetune), real dataset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017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Optimizer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Standard SGD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690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Batch size, learning rate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5957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Learning rate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134" t="-404918" r="-67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77694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Framework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Tensorflow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4977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Environments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Xeon 8-core </a:t>
                          </a:r>
                          <a:r>
                            <a:rPr lang="en-US" altLang="ko-KR" dirty="0" err="1"/>
                            <a:t>cpu</a:t>
                          </a:r>
                          <a:r>
                            <a:rPr lang="en-US" altLang="ko-KR" dirty="0"/>
                            <a:t>, 4 Titan X, 64GB RAM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48201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6511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16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6033137-D901-42A3-9AB0-5CEA8B32EC92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36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SegLink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63BA06-1061-48A3-A550-9A4644246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924" y="1138569"/>
            <a:ext cx="8086725" cy="312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FFF990-ABC5-47E6-9CA9-24354EAA2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416" y="4436841"/>
            <a:ext cx="4562475" cy="1619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CC866-BC7B-4CAA-814C-C5EB00858A53}"/>
              </a:ext>
            </a:extLst>
          </p:cNvPr>
          <p:cNvSpPr txBox="1"/>
          <p:nvPr/>
        </p:nvSpPr>
        <p:spPr>
          <a:xfrm>
            <a:off x="760708" y="2478097"/>
            <a:ext cx="1445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</a:p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4595C-9DED-486B-8AF9-CE2771E9BECF}"/>
              </a:ext>
            </a:extLst>
          </p:cNvPr>
          <p:cNvSpPr txBox="1"/>
          <p:nvPr/>
        </p:nvSpPr>
        <p:spPr>
          <a:xfrm>
            <a:off x="760708" y="4862631"/>
            <a:ext cx="1445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</a:p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3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17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6033137-D901-42A3-9AB0-5CEA8B32EC92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36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SegLink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CC866-BC7B-4CAA-814C-C5EB00858A53}"/>
              </a:ext>
            </a:extLst>
          </p:cNvPr>
          <p:cNvSpPr txBox="1"/>
          <p:nvPr/>
        </p:nvSpPr>
        <p:spPr>
          <a:xfrm>
            <a:off x="393064" y="1243186"/>
            <a:ext cx="1916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A3FBBF-CCEB-4D5E-996C-917B6172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2" y="3138652"/>
            <a:ext cx="4562475" cy="1619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27046-A767-47B4-889B-016E3A8C69D1}"/>
              </a:ext>
            </a:extLst>
          </p:cNvPr>
          <p:cNvSpPr txBox="1"/>
          <p:nvPr/>
        </p:nvSpPr>
        <p:spPr>
          <a:xfrm>
            <a:off x="586782" y="2513537"/>
            <a:ext cx="4833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Curved shape &amp; distant segments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5B58DC-F05A-412A-A94D-CFE08356146B}"/>
                  </a:ext>
                </a:extLst>
              </p:cNvPr>
              <p:cNvSpPr txBox="1"/>
              <p:nvPr/>
            </p:nvSpPr>
            <p:spPr>
              <a:xfrm>
                <a:off x="586783" y="1831551"/>
                <a:ext cx="443770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Set </a:t>
                </a:r>
                <a14:m>
                  <m:oMath xmlns:m="http://schemas.openxmlformats.org/officeDocument/2006/math">
                    <m:r>
                      <a:rPr lang="ko-KR" alt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ko-KR" alt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en-US" altLang="ko-K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manually by a grid search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5B58DC-F05A-412A-A94D-CFE083561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83" y="1831551"/>
                <a:ext cx="4437704" cy="400110"/>
              </a:xfrm>
              <a:prstGeom prst="rect">
                <a:avLst/>
              </a:prstGeom>
              <a:blipFill>
                <a:blip r:embed="rId4"/>
                <a:stretch>
                  <a:fillRect l="-1374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08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18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6033137-D901-42A3-9AB0-5CEA8B32EC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064" y="69850"/>
                <a:ext cx="11694795" cy="85471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3600" b="1" i="0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ko-KR" sz="3600" b="1" i="0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3600" b="1" dirty="0">
                    <a:latin typeface="Times New Roman" pitchFamily="18" charset="0"/>
                    <a:ea typeface="맑은 고딕" charset="0"/>
                    <a:cs typeface="Times New Roman" pitchFamily="18" charset="0"/>
                  </a:rPr>
                  <a:t>CNN</a:t>
                </a:r>
                <a:endParaRPr lang="ko-KR" altLang="en-US" sz="3600" b="1" dirty="0">
                  <a:latin typeface="Times New Roman" pitchFamily="18" charset="0"/>
                  <a:ea typeface="맑은 고딕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6033137-D901-42A3-9AB0-5CEA8B32E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4" y="69850"/>
                <a:ext cx="11694795" cy="854710"/>
              </a:xfrm>
              <a:prstGeom prst="rect">
                <a:avLst/>
              </a:prstGeom>
              <a:blipFill>
                <a:blip r:embed="rId3"/>
                <a:stretch>
                  <a:fillRect t="-1418" b="-1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0B97B79-A93A-4955-ADB5-05B11BFDB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4" y="2109787"/>
            <a:ext cx="10772775" cy="263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9CE381-40C0-42FD-A543-74EF0EA6BE1F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Overview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7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19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6033137-D901-42A3-9AB0-5CEA8B32EC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064" y="69850"/>
                <a:ext cx="11694795" cy="85471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3600" b="1" i="0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ko-KR" sz="3600" b="1" i="0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3600" b="1" dirty="0">
                    <a:latin typeface="Times New Roman" pitchFamily="18" charset="0"/>
                    <a:ea typeface="맑은 고딕" charset="0"/>
                    <a:cs typeface="Times New Roman" pitchFamily="18" charset="0"/>
                  </a:rPr>
                  <a:t>CNN</a:t>
                </a:r>
                <a:endParaRPr lang="ko-KR" altLang="en-US" sz="3600" b="1" dirty="0">
                  <a:latin typeface="Times New Roman" pitchFamily="18" charset="0"/>
                  <a:ea typeface="맑은 고딕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6033137-D901-42A3-9AB0-5CEA8B32E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4" y="69850"/>
                <a:ext cx="11694795" cy="854710"/>
              </a:xfrm>
              <a:prstGeom prst="rect">
                <a:avLst/>
              </a:prstGeom>
              <a:blipFill>
                <a:blip r:embed="rId3"/>
                <a:stretch>
                  <a:fillRect t="-1418" b="-1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5931391-7118-4CD8-925C-883C2616F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4" y="1714817"/>
            <a:ext cx="5248275" cy="2009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F4AB43-9113-493D-85AA-BA37E8051B32}"/>
              </a:ext>
            </a:extLst>
          </p:cNvPr>
          <p:cNvSpPr txBox="1"/>
          <p:nvPr/>
        </p:nvSpPr>
        <p:spPr>
          <a:xfrm>
            <a:off x="434881" y="3953253"/>
            <a:ext cx="6975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angle target is not stable in some special points. 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BCEB4AB-1FB1-43A1-A811-73A755267E78}"/>
              </a:ext>
            </a:extLst>
          </p:cNvPr>
          <p:cNvSpPr/>
          <p:nvPr/>
        </p:nvSpPr>
        <p:spPr>
          <a:xfrm>
            <a:off x="3167406" y="4514849"/>
            <a:ext cx="301658" cy="49462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735201-6454-4730-B3B8-1EF9A849E9D7}"/>
                  </a:ext>
                </a:extLst>
              </p:cNvPr>
              <p:cNvSpPr txBox="1"/>
              <p:nvPr/>
            </p:nvSpPr>
            <p:spPr>
              <a:xfrm>
                <a:off x="393064" y="5257334"/>
                <a:ext cx="58569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box coordinates to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4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735201-6454-4730-B3B8-1EF9A849E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4" y="5257334"/>
                <a:ext cx="5856907" cy="461665"/>
              </a:xfrm>
              <a:prstGeom prst="rect">
                <a:avLst/>
              </a:prstGeom>
              <a:blipFill>
                <a:blip r:embed="rId5"/>
                <a:stretch>
                  <a:fillRect l="-1561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2FA9205A-E9B2-4FA5-82D8-B8038B9C0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9137" y="2295525"/>
            <a:ext cx="3133725" cy="22669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BD2273-8E27-4D6A-BEF4-1FBD0265F6F6}"/>
              </a:ext>
            </a:extLst>
          </p:cNvPr>
          <p:cNvSpPr/>
          <p:nvPr/>
        </p:nvSpPr>
        <p:spPr>
          <a:xfrm rot="2092249">
            <a:off x="8540885" y="2704087"/>
            <a:ext cx="1086061" cy="1897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075EEB-30C9-4729-88B3-D64A5C0C5E9D}"/>
              </a:ext>
            </a:extLst>
          </p:cNvPr>
          <p:cNvSpPr/>
          <p:nvPr/>
        </p:nvSpPr>
        <p:spPr>
          <a:xfrm rot="1740049">
            <a:off x="8540885" y="2699898"/>
            <a:ext cx="1086061" cy="1897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78B0F7-3E9E-4699-9F6D-B945EBBBE127}"/>
              </a:ext>
            </a:extLst>
          </p:cNvPr>
          <p:cNvCxnSpPr/>
          <p:nvPr/>
        </p:nvCxnSpPr>
        <p:spPr>
          <a:xfrm>
            <a:off x="8664664" y="4760787"/>
            <a:ext cx="244432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3F2E7B9-A602-4BA4-939F-43DA46F92DBC}"/>
              </a:ext>
            </a:extLst>
          </p:cNvPr>
          <p:cNvSpPr/>
          <p:nvPr/>
        </p:nvSpPr>
        <p:spPr>
          <a:xfrm>
            <a:off x="9358009" y="4221804"/>
            <a:ext cx="272374" cy="525294"/>
          </a:xfrm>
          <a:custGeom>
            <a:avLst/>
            <a:gdLst>
              <a:gd name="connsiteX0" fmla="*/ 0 w 272374"/>
              <a:gd name="connsiteY0" fmla="*/ 0 h 525294"/>
              <a:gd name="connsiteX1" fmla="*/ 204280 w 272374"/>
              <a:gd name="connsiteY1" fmla="*/ 233464 h 525294"/>
              <a:gd name="connsiteX2" fmla="*/ 272374 w 272374"/>
              <a:gd name="connsiteY2" fmla="*/ 525294 h 52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374" h="525294">
                <a:moveTo>
                  <a:pt x="0" y="0"/>
                </a:moveTo>
                <a:cubicBezTo>
                  <a:pt x="79442" y="72957"/>
                  <a:pt x="158884" y="145915"/>
                  <a:pt x="204280" y="233464"/>
                </a:cubicBezTo>
                <a:cubicBezTo>
                  <a:pt x="249676" y="321013"/>
                  <a:pt x="261025" y="423153"/>
                  <a:pt x="272374" y="525294"/>
                </a:cubicBezTo>
              </a:path>
            </a:pathLst>
          </a:custGeom>
          <a:noFill/>
          <a:ln w="349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9C5803-9111-4758-9AC0-90AAB4748D1E}"/>
                  </a:ext>
                </a:extLst>
              </p:cNvPr>
              <p:cNvSpPr txBox="1"/>
              <p:nvPr/>
            </p:nvSpPr>
            <p:spPr>
              <a:xfrm>
                <a:off x="8243664" y="2589160"/>
                <a:ext cx="388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9C5803-9111-4758-9AC0-90AAB474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664" y="2589160"/>
                <a:ext cx="3883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E1AF4D0-4A07-44A8-8BF1-D18F565F99C7}"/>
              </a:ext>
            </a:extLst>
          </p:cNvPr>
          <p:cNvCxnSpPr>
            <a:cxnSpLocks/>
          </p:cNvCxnSpPr>
          <p:nvPr/>
        </p:nvCxnSpPr>
        <p:spPr>
          <a:xfrm flipV="1">
            <a:off x="8133445" y="2191765"/>
            <a:ext cx="0" cy="261766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ED360DFC-C8F4-46AE-9023-93D395E28088}"/>
              </a:ext>
            </a:extLst>
          </p:cNvPr>
          <p:cNvSpPr/>
          <p:nvPr/>
        </p:nvSpPr>
        <p:spPr>
          <a:xfrm>
            <a:off x="8130394" y="3008446"/>
            <a:ext cx="534270" cy="250320"/>
          </a:xfrm>
          <a:custGeom>
            <a:avLst/>
            <a:gdLst>
              <a:gd name="connsiteX0" fmla="*/ 0 w 272374"/>
              <a:gd name="connsiteY0" fmla="*/ 0 h 525294"/>
              <a:gd name="connsiteX1" fmla="*/ 204280 w 272374"/>
              <a:gd name="connsiteY1" fmla="*/ 233464 h 525294"/>
              <a:gd name="connsiteX2" fmla="*/ 272374 w 272374"/>
              <a:gd name="connsiteY2" fmla="*/ 525294 h 52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374" h="525294">
                <a:moveTo>
                  <a:pt x="0" y="0"/>
                </a:moveTo>
                <a:cubicBezTo>
                  <a:pt x="79442" y="72957"/>
                  <a:pt x="158884" y="145915"/>
                  <a:pt x="204280" y="233464"/>
                </a:cubicBezTo>
                <a:cubicBezTo>
                  <a:pt x="249676" y="321013"/>
                  <a:pt x="261025" y="423153"/>
                  <a:pt x="272374" y="525294"/>
                </a:cubicBezTo>
              </a:path>
            </a:pathLst>
          </a:cu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3D00B-60A7-4232-AE75-50F21D1CEC02}"/>
                  </a:ext>
                </a:extLst>
              </p:cNvPr>
              <p:cNvSpPr txBox="1"/>
              <p:nvPr/>
            </p:nvSpPr>
            <p:spPr>
              <a:xfrm>
                <a:off x="9630383" y="4188777"/>
                <a:ext cx="388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3D00B-60A7-4232-AE75-50F21D1CE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383" y="4188777"/>
                <a:ext cx="3883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66FAF3E8-9F0B-49FC-AB15-DD51CCCF3AEB}"/>
              </a:ext>
            </a:extLst>
          </p:cNvPr>
          <p:cNvSpPr txBox="1"/>
          <p:nvPr/>
        </p:nvSpPr>
        <p:spPr>
          <a:xfrm>
            <a:off x="7726122" y="1307716"/>
            <a:ext cx="3568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Unstable condition of angle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(boundary discontinuity)</a:t>
            </a:r>
            <a:endParaRPr lang="en-US" altLang="ko-KR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1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C</a:t>
            </a:r>
            <a:r>
              <a:rPr lang="en-US" altLang="ko-KR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ontents</a:t>
            </a:r>
            <a:endParaRPr lang="ko-KR" altLang="en-US" sz="44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A19F79-E9B2-423F-8FC6-1FFDEC2A6353}"/>
                  </a:ext>
                </a:extLst>
              </p:cNvPr>
              <p:cNvSpPr txBox="1"/>
              <p:nvPr/>
            </p:nvSpPr>
            <p:spPr>
              <a:xfrm>
                <a:off x="537328" y="1443841"/>
                <a:ext cx="99924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Detecting Oriented Text in Natural Images by Linking Segments </a:t>
                </a:r>
              </a:p>
              <a:p>
                <a:pPr marL="514350" indent="-514350">
                  <a:buAutoNum type="arabicPeriod"/>
                </a:pPr>
                <a:endParaRPr lang="en-US" altLang="ko-KR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400" b="1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ko-KR" sz="2400" b="1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A19F79-E9B2-423F-8FC6-1FFDEC2A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8" y="1443841"/>
                <a:ext cx="9992413" cy="1200329"/>
              </a:xfrm>
              <a:prstGeom prst="rect">
                <a:avLst/>
              </a:prstGeom>
              <a:blipFill>
                <a:blip r:embed="rId3"/>
                <a:stretch>
                  <a:fillRect l="-915" t="-4061" b="-11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672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20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6033137-D901-42A3-9AB0-5CEA8B32EC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064" y="69850"/>
                <a:ext cx="11694795" cy="85471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3600" b="1" i="0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ko-KR" sz="3600" b="1" i="0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3600" b="1" dirty="0">
                    <a:latin typeface="Times New Roman" pitchFamily="18" charset="0"/>
                    <a:ea typeface="맑은 고딕" charset="0"/>
                    <a:cs typeface="Times New Roman" pitchFamily="18" charset="0"/>
                  </a:rPr>
                  <a:t>CNN</a:t>
                </a:r>
                <a:endParaRPr lang="ko-KR" altLang="en-US" sz="3600" b="1" dirty="0">
                  <a:latin typeface="Times New Roman" pitchFamily="18" charset="0"/>
                  <a:ea typeface="맑은 고딕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6033137-D901-42A3-9AB0-5CEA8B32E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4" y="69850"/>
                <a:ext cx="11694795" cy="854710"/>
              </a:xfrm>
              <a:prstGeom prst="rect">
                <a:avLst/>
              </a:prstGeom>
              <a:blipFill>
                <a:blip r:embed="rId3"/>
                <a:stretch>
                  <a:fillRect t="-1418" b="-1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2FA9205A-E9B2-4FA5-82D8-B8038B9C0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23" y="1585609"/>
            <a:ext cx="3133725" cy="22669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B6075D5-63E5-418F-959E-943174D36C5A}"/>
              </a:ext>
            </a:extLst>
          </p:cNvPr>
          <p:cNvSpPr/>
          <p:nvPr/>
        </p:nvSpPr>
        <p:spPr>
          <a:xfrm>
            <a:off x="1962338" y="1687397"/>
            <a:ext cx="1404594" cy="782425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B04EF-F68A-4586-A1FC-4066B69DA398}"/>
              </a:ext>
            </a:extLst>
          </p:cNvPr>
          <p:cNvSpPr txBox="1"/>
          <p:nvPr/>
        </p:nvSpPr>
        <p:spPr>
          <a:xfrm>
            <a:off x="4537803" y="1737871"/>
            <a:ext cx="249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size : (8,16,32) 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E2234-5E14-4352-91B2-3A0EDC03A8D4}"/>
              </a:ext>
            </a:extLst>
          </p:cNvPr>
          <p:cNvSpPr txBox="1"/>
          <p:nvPr/>
        </p:nvSpPr>
        <p:spPr>
          <a:xfrm>
            <a:off x="9174654" y="1742250"/>
            <a:ext cx="2835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size : (4, 8,16,32) 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75B69EF-6A76-4B44-B852-A9591FB32D0C}"/>
              </a:ext>
            </a:extLst>
          </p:cNvPr>
          <p:cNvSpPr/>
          <p:nvPr/>
        </p:nvSpPr>
        <p:spPr>
          <a:xfrm>
            <a:off x="7363838" y="1828802"/>
            <a:ext cx="1498060" cy="21400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21DA-91DB-4A5A-971A-3625310F0DB9}"/>
              </a:ext>
            </a:extLst>
          </p:cNvPr>
          <p:cNvSpPr txBox="1"/>
          <p:nvPr/>
        </p:nvSpPr>
        <p:spPr>
          <a:xfrm>
            <a:off x="4537802" y="2469822"/>
            <a:ext cx="713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other setting of RPN the same as Faster R-CNN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4DBF5-6C7B-4345-A062-D604465969C2}"/>
              </a:ext>
            </a:extLst>
          </p:cNvPr>
          <p:cNvSpPr txBox="1"/>
          <p:nvPr/>
        </p:nvSpPr>
        <p:spPr>
          <a:xfrm>
            <a:off x="393064" y="1143193"/>
            <a:ext cx="6128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Arial" panose="020B0604020202020204" pitchFamily="34" charset="0"/>
              </a:rPr>
              <a:t>RPN for proposing axis-aligned boxes.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0F323F-29E9-4EEE-826F-5E4B934AFF73}"/>
              </a:ext>
            </a:extLst>
          </p:cNvPr>
          <p:cNvSpPr txBox="1"/>
          <p:nvPr/>
        </p:nvSpPr>
        <p:spPr>
          <a:xfrm>
            <a:off x="393064" y="4015084"/>
            <a:ext cx="6128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effectLst/>
                <a:latin typeface="Arial" panose="020B0604020202020204" pitchFamily="34" charset="0"/>
              </a:rPr>
              <a:t>ROIPoolings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 of different pooled sizes.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9D7770-BB09-48C1-89E1-8CD5DE9C664E}"/>
              </a:ext>
            </a:extLst>
          </p:cNvPr>
          <p:cNvSpPr txBox="1"/>
          <p:nvPr/>
        </p:nvSpPr>
        <p:spPr>
          <a:xfrm>
            <a:off x="393064" y="4512295"/>
            <a:ext cx="9117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 to  use  three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ROIPoolings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with  different  sizes  to  catch more text characteristics.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4C9449E-A4A1-4C22-A5CD-9E9EAD647E92}"/>
              </a:ext>
            </a:extLst>
          </p:cNvPr>
          <p:cNvSpPr/>
          <p:nvPr/>
        </p:nvSpPr>
        <p:spPr>
          <a:xfrm>
            <a:off x="609599" y="5298332"/>
            <a:ext cx="593981" cy="2409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053A72-7D92-451C-A5BD-9D6C4E34F837}"/>
              </a:ext>
            </a:extLst>
          </p:cNvPr>
          <p:cNvSpPr txBox="1"/>
          <p:nvPr/>
        </p:nvSpPr>
        <p:spPr>
          <a:xfrm>
            <a:off x="1337253" y="5223912"/>
            <a:ext cx="3954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(11 x 3), (3 x 11) on (7x7) 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396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21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6033137-D901-42A3-9AB0-5CEA8B32EC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064" y="69850"/>
                <a:ext cx="11694795" cy="85471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3600" b="1" i="0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ko-KR" sz="3600" b="1" i="0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3600" b="1" dirty="0">
                    <a:latin typeface="Times New Roman" pitchFamily="18" charset="0"/>
                    <a:ea typeface="맑은 고딕" charset="0"/>
                    <a:cs typeface="Times New Roman" pitchFamily="18" charset="0"/>
                  </a:rPr>
                  <a:t>CNN</a:t>
                </a:r>
                <a:endParaRPr lang="ko-KR" altLang="en-US" sz="3600" b="1" dirty="0">
                  <a:latin typeface="Times New Roman" pitchFamily="18" charset="0"/>
                  <a:ea typeface="맑은 고딕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6033137-D901-42A3-9AB0-5CEA8B32E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4" y="69850"/>
                <a:ext cx="11694795" cy="854710"/>
              </a:xfrm>
              <a:prstGeom prst="rect">
                <a:avLst/>
              </a:prstGeom>
              <a:blipFill>
                <a:blip r:embed="rId3"/>
                <a:stretch>
                  <a:fillRect t="-1418" b="-1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AF4DBF5-6C7B-4345-A062-D604465969C2}"/>
              </a:ext>
            </a:extLst>
          </p:cNvPr>
          <p:cNvSpPr txBox="1"/>
          <p:nvPr/>
        </p:nvSpPr>
        <p:spPr>
          <a:xfrm>
            <a:off x="393064" y="1143193"/>
            <a:ext cx="6128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Arial" panose="020B0604020202020204" pitchFamily="34" charset="0"/>
              </a:rPr>
              <a:t>Inclined NMS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0AF34A-1B7F-403D-94F6-1C936F6FA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4" y="1781174"/>
            <a:ext cx="5885920" cy="379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65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6033137-D901-42A3-9AB0-5CEA8B32EC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064" y="69850"/>
                <a:ext cx="11694795" cy="85471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3600" b="1" i="0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ko-KR" sz="3600" b="1" i="0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3600" b="1" dirty="0">
                    <a:latin typeface="Times New Roman" pitchFamily="18" charset="0"/>
                    <a:ea typeface="맑은 고딕" charset="0"/>
                    <a:cs typeface="Times New Roman" pitchFamily="18" charset="0"/>
                  </a:rPr>
                  <a:t>CNN</a:t>
                </a:r>
                <a:endParaRPr lang="ko-KR" altLang="en-US" sz="3600" b="1" dirty="0">
                  <a:latin typeface="Times New Roman" pitchFamily="18" charset="0"/>
                  <a:ea typeface="맑은 고딕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6033137-D901-42A3-9AB0-5CEA8B32E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4" y="69850"/>
                <a:ext cx="11694795" cy="854710"/>
              </a:xfrm>
              <a:prstGeom prst="rect">
                <a:avLst/>
              </a:prstGeom>
              <a:blipFill>
                <a:blip r:embed="rId3"/>
                <a:stretch>
                  <a:fillRect t="-1418" b="-1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AF4DBF5-6C7B-4345-A062-D604465969C2}"/>
              </a:ext>
            </a:extLst>
          </p:cNvPr>
          <p:cNvSpPr txBox="1"/>
          <p:nvPr/>
        </p:nvSpPr>
        <p:spPr>
          <a:xfrm>
            <a:off x="393064" y="1143193"/>
            <a:ext cx="6128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403EF3-083B-4D8E-932E-56C7E50AA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80" y="1835646"/>
            <a:ext cx="8352290" cy="15130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5F4942-F2E9-46B9-800B-5FD13265890A}"/>
                  </a:ext>
                </a:extLst>
              </p:cNvPr>
              <p:cNvSpPr txBox="1"/>
              <p:nvPr/>
            </p:nvSpPr>
            <p:spPr>
              <a:xfrm>
                <a:off x="393064" y="3843616"/>
                <a:ext cx="7506863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indicates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𝑟𝑒𝑔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defined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as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5F4942-F2E9-46B9-800B-5FD132658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4" y="3843616"/>
                <a:ext cx="7506863" cy="425053"/>
              </a:xfrm>
              <a:prstGeom prst="rect">
                <a:avLst/>
              </a:prstGeom>
              <a:blipFill>
                <a:blip r:embed="rId5"/>
                <a:stretch>
                  <a:fillRect l="-812" t="-8696" b="-20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A125ECC5-1B38-4FD5-926B-7DD28197A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480" y="4499457"/>
            <a:ext cx="6189869" cy="114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0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23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6033137-D901-42A3-9AB0-5CEA8B32EC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064" y="69850"/>
                <a:ext cx="11694795" cy="85471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3600" b="1" i="0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ko-KR" sz="3600" b="1" i="0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3600" b="1" dirty="0">
                    <a:latin typeface="Times New Roman" pitchFamily="18" charset="0"/>
                    <a:ea typeface="맑은 고딕" charset="0"/>
                    <a:cs typeface="Times New Roman" pitchFamily="18" charset="0"/>
                  </a:rPr>
                  <a:t>CNN</a:t>
                </a:r>
                <a:endParaRPr lang="ko-KR" altLang="en-US" sz="3600" b="1" dirty="0">
                  <a:latin typeface="Times New Roman" pitchFamily="18" charset="0"/>
                  <a:ea typeface="맑은 고딕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6033137-D901-42A3-9AB0-5CEA8B32E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4" y="69850"/>
                <a:ext cx="11694795" cy="854710"/>
              </a:xfrm>
              <a:prstGeom prst="rect">
                <a:avLst/>
              </a:prstGeom>
              <a:blipFill>
                <a:blip r:embed="rId3"/>
                <a:stretch>
                  <a:fillRect t="-1418" b="-1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7941CEB-5773-4F28-BDB0-9E2424CF4351}"/>
              </a:ext>
            </a:extLst>
          </p:cNvPr>
          <p:cNvSpPr txBox="1"/>
          <p:nvPr/>
        </p:nvSpPr>
        <p:spPr>
          <a:xfrm>
            <a:off x="393064" y="1172793"/>
            <a:ext cx="6127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Details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8AB80B-B02D-4C56-804A-155321929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40162"/>
              </p:ext>
            </p:extLst>
          </p:nvPr>
        </p:nvGraphicFramePr>
        <p:xfrm>
          <a:off x="623151" y="2141220"/>
          <a:ext cx="909163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815">
                  <a:extLst>
                    <a:ext uri="{9D8B030D-6E8A-4147-A177-3AD203B41FA5}">
                      <a16:colId xmlns:a16="http://schemas.microsoft.com/office/drawing/2014/main" val="3689630923"/>
                    </a:ext>
                  </a:extLst>
                </a:gridCol>
                <a:gridCol w="4545815">
                  <a:extLst>
                    <a:ext uri="{9D8B030D-6E8A-4147-A177-3AD203B41FA5}">
                      <a16:colId xmlns:a16="http://schemas.microsoft.com/office/drawing/2014/main" val="2924498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3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ICDAR2015 and augmented data about angle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01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Pretrained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 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440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Optimizer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Standard SGD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6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Batch size, learning 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0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Learning 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rates start from 10^−3 , and are multiplied by 1/10 after 5×10^4 , 10×10^4 and 15 × 10^4 iterations.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1274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Environments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Tesla K80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286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24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6033137-D901-42A3-9AB0-5CEA8B32EC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064" y="69850"/>
                <a:ext cx="11694795" cy="85471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3600" b="1" i="0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ko-KR" sz="3600" b="1" i="0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3600" b="1" dirty="0">
                    <a:latin typeface="Times New Roman" pitchFamily="18" charset="0"/>
                    <a:ea typeface="맑은 고딕" charset="0"/>
                    <a:cs typeface="Times New Roman" pitchFamily="18" charset="0"/>
                  </a:rPr>
                  <a:t>CNN</a:t>
                </a:r>
                <a:endParaRPr lang="ko-KR" altLang="en-US" sz="3600" b="1" dirty="0">
                  <a:latin typeface="Times New Roman" pitchFamily="18" charset="0"/>
                  <a:ea typeface="맑은 고딕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6033137-D901-42A3-9AB0-5CEA8B32E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4" y="69850"/>
                <a:ext cx="11694795" cy="854710"/>
              </a:xfrm>
              <a:prstGeom prst="rect">
                <a:avLst/>
              </a:prstGeom>
              <a:blipFill>
                <a:blip r:embed="rId3"/>
                <a:stretch>
                  <a:fillRect t="-1418" b="-1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7941CEB-5773-4F28-BDB0-9E2424CF4351}"/>
              </a:ext>
            </a:extLst>
          </p:cNvPr>
          <p:cNvSpPr txBox="1"/>
          <p:nvPr/>
        </p:nvSpPr>
        <p:spPr>
          <a:xfrm>
            <a:off x="393064" y="1172793"/>
            <a:ext cx="6127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Details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BA6527-F431-42DD-9D51-690B541A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4" y="1882691"/>
            <a:ext cx="107918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27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25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6033137-D901-42A3-9AB0-5CEA8B32EC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064" y="69850"/>
                <a:ext cx="11694795" cy="85471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3600" b="1" i="0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ko-KR" sz="3600" b="1" i="0" dirty="0" smtClean="0">
                            <a:latin typeface="Cambria Math" panose="02040503050406030204" pitchFamily="18" charset="0"/>
                            <a:ea typeface="맑은 고딕" charset="0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3600" b="1" dirty="0">
                    <a:latin typeface="Times New Roman" pitchFamily="18" charset="0"/>
                    <a:ea typeface="맑은 고딕" charset="0"/>
                    <a:cs typeface="Times New Roman" pitchFamily="18" charset="0"/>
                  </a:rPr>
                  <a:t>CNN</a:t>
                </a:r>
                <a:endParaRPr lang="ko-KR" altLang="en-US" sz="3600" b="1" dirty="0">
                  <a:latin typeface="Times New Roman" pitchFamily="18" charset="0"/>
                  <a:ea typeface="맑은 고딕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6033137-D901-42A3-9AB0-5CEA8B32E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4" y="69850"/>
                <a:ext cx="11694795" cy="854710"/>
              </a:xfrm>
              <a:prstGeom prst="rect">
                <a:avLst/>
              </a:prstGeom>
              <a:blipFill>
                <a:blip r:embed="rId3"/>
                <a:stretch>
                  <a:fillRect t="-1418" b="-1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AF4DBF5-6C7B-4345-A062-D604465969C2}"/>
              </a:ext>
            </a:extLst>
          </p:cNvPr>
          <p:cNvSpPr txBox="1"/>
          <p:nvPr/>
        </p:nvSpPr>
        <p:spPr>
          <a:xfrm>
            <a:off x="393064" y="1143193"/>
            <a:ext cx="6128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5D605EB-AF7C-4E79-B49E-ADB2ECD8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4" y="1823491"/>
            <a:ext cx="7655280" cy="389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SegLink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D9C5-572F-42A7-9AD1-DCD2C7E0F440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Overview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34996-4615-4191-B995-9ADEF7CA7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1899059"/>
            <a:ext cx="102393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37242-2D19-4AB5-97D7-F9F80B8A0163}"/>
              </a:ext>
            </a:extLst>
          </p:cNvPr>
          <p:cNvSpPr txBox="1"/>
          <p:nvPr/>
        </p:nvSpPr>
        <p:spPr>
          <a:xfrm>
            <a:off x="393064" y="1334530"/>
            <a:ext cx="11046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R" sz="2400" dirty="0">
                <a:latin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n-US" altLang="ko-KR" sz="2400" b="0" i="0" dirty="0">
                <a:effectLst/>
                <a:latin typeface="Arial" panose="020B0604020202020204" pitchFamily="34" charset="0"/>
              </a:rPr>
              <a:t>ecompose text into two locally detectable elements, namely segments and links. </a:t>
            </a:r>
          </a:p>
          <a:p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18589B-1019-49D6-8B1D-39F66D90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2244758"/>
            <a:ext cx="4732207" cy="3929213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911EE2F0-CAF7-4F9E-9E82-9BC432D162B7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36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SegLink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10BDA-4470-4B10-831A-230D8264E873}"/>
              </a:ext>
            </a:extLst>
          </p:cNvPr>
          <p:cNvSpPr txBox="1"/>
          <p:nvPr/>
        </p:nvSpPr>
        <p:spPr>
          <a:xfrm>
            <a:off x="5125271" y="2534859"/>
            <a:ext cx="61274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effectLst/>
                <a:latin typeface="Arial" panose="020B0604020202020204" pitchFamily="34" charset="0"/>
              </a:rPr>
              <a:t>The key advantage of this approach is that long and oriented text is now detected locally since both basic elements </a:t>
            </a:r>
            <a:r>
              <a:rPr lang="en-US" altLang="ko-KR" sz="2400" dirty="0">
                <a:latin typeface="Arial" panose="020B0604020202020204" pitchFamily="34" charset="0"/>
              </a:rPr>
              <a:t>a</a:t>
            </a:r>
            <a:r>
              <a:rPr lang="en-US" altLang="ko-KR" sz="2400" b="0" i="0" dirty="0">
                <a:effectLst/>
                <a:latin typeface="Arial" panose="020B0604020202020204" pitchFamily="34" charset="0"/>
              </a:rPr>
              <a:t>re locally-detectable:</a:t>
            </a:r>
          </a:p>
        </p:txBody>
      </p:sp>
    </p:spTree>
    <p:extLst>
      <p:ext uri="{BB962C8B-B14F-4D97-AF65-F5344CB8AC3E}">
        <p14:creationId xmlns:p14="http://schemas.microsoft.com/office/powerpoint/2010/main" val="220707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6033137-D901-42A3-9AB0-5CEA8B32EC92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36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SegLink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8E198-D127-4447-8605-6A0E9E8EF1F0}"/>
              </a:ext>
            </a:extLst>
          </p:cNvPr>
          <p:cNvSpPr txBox="1"/>
          <p:nvPr/>
        </p:nvSpPr>
        <p:spPr>
          <a:xfrm>
            <a:off x="393064" y="1334530"/>
            <a:ext cx="1104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oriented box is part of the word 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982613-31D9-468F-A2E4-BCA2E9B43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765" y="1176647"/>
            <a:ext cx="2320953" cy="22523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70607C-5F4A-49D1-95A8-216F6C613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068" y="1742325"/>
            <a:ext cx="4790606" cy="692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E6FFB-ED33-499B-98E5-8B122D066B6A}"/>
                  </a:ext>
                </a:extLst>
              </p:cNvPr>
              <p:cNvSpPr txBox="1"/>
              <p:nvPr/>
            </p:nvSpPr>
            <p:spPr>
              <a:xfrm>
                <a:off x="383336" y="1884175"/>
                <a:ext cx="11046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layer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default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box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: </m:t>
                      </m:r>
                    </m:oMath>
                  </m:oMathPara>
                </a14:m>
                <a:endParaRPr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E6FFB-ED33-499B-98E5-8B122D066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36" y="1884175"/>
                <a:ext cx="11046940" cy="400110"/>
              </a:xfrm>
              <a:prstGeom prst="rect">
                <a:avLst/>
              </a:prstGeom>
              <a:blipFill>
                <a:blip r:embed="rId5"/>
                <a:stretch>
                  <a:fillRect l="-55"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B511BF82-F09F-4F29-B60B-7BEED935F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796" y="2522786"/>
            <a:ext cx="4018939" cy="1915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756A03-2CE2-4CB6-AB38-BB11CBEED314}"/>
                  </a:ext>
                </a:extLst>
              </p:cNvPr>
              <p:cNvSpPr txBox="1"/>
              <p:nvPr/>
            </p:nvSpPr>
            <p:spPr>
              <a:xfrm>
                <a:off x="393064" y="2555755"/>
                <a:ext cx="11046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predicted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segments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box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: </m:t>
                      </m:r>
                    </m:oMath>
                  </m:oMathPara>
                </a14:m>
                <a:endParaRPr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756A03-2CE2-4CB6-AB38-BB11CBEED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4" y="2555755"/>
                <a:ext cx="11046940" cy="400110"/>
              </a:xfrm>
              <a:prstGeom prst="rect">
                <a:avLst/>
              </a:prstGeom>
              <a:blipFill>
                <a:blip r:embed="rId7"/>
                <a:stretch>
                  <a:fillRect l="-221"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04EDFA-BF6B-4D6D-A86B-083C1558CEEC}"/>
                  </a:ext>
                </a:extLst>
              </p:cNvPr>
              <p:cNvSpPr txBox="1"/>
              <p:nvPr/>
            </p:nvSpPr>
            <p:spPr>
              <a:xfrm>
                <a:off x="3653718" y="4739392"/>
                <a:ext cx="2743636" cy="458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where </a:t>
                </a: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1.5</a:t>
                </a:r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04EDFA-BF6B-4D6D-A86B-083C1558C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18" y="4739392"/>
                <a:ext cx="2743636" cy="458523"/>
              </a:xfrm>
              <a:prstGeom prst="rect">
                <a:avLst/>
              </a:prstGeom>
              <a:blipFill>
                <a:blip r:embed="rId8"/>
                <a:stretch>
                  <a:fillRect l="-2222" t="-11842" r="-1778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76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6033137-D901-42A3-9AB0-5CEA8B32EC92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36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SegLink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D086E-247F-4FC8-9FB0-FA372E11F0FE}"/>
              </a:ext>
            </a:extLst>
          </p:cNvPr>
          <p:cNvSpPr txBox="1"/>
          <p:nvPr/>
        </p:nvSpPr>
        <p:spPr>
          <a:xfrm>
            <a:off x="393064" y="1342045"/>
            <a:ext cx="11046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connects pair of adjust segments </a:t>
            </a:r>
          </a:p>
          <a:p>
            <a:pPr marL="342900" indent="-342900" algn="l">
              <a:buFontTx/>
              <a:buChar char="-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layer link</a:t>
            </a:r>
          </a:p>
          <a:p>
            <a:pPr marL="342900" indent="-342900" algn="l">
              <a:buFontTx/>
              <a:buChar char="-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layer link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9A2AC-346E-4A1F-9540-288A573C3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49" y="2724952"/>
            <a:ext cx="3290008" cy="32564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C99610-3A14-4903-8C4B-806A416AA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88" y="2724952"/>
            <a:ext cx="44577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0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6033137-D901-42A3-9AB0-5CEA8B32EC92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36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SegLink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D086E-247F-4FC8-9FB0-FA372E11F0FE}"/>
              </a:ext>
            </a:extLst>
          </p:cNvPr>
          <p:cNvSpPr txBox="1"/>
          <p:nvPr/>
        </p:nvSpPr>
        <p:spPr>
          <a:xfrm>
            <a:off x="393064" y="1342045"/>
            <a:ext cx="11046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connects pair of adjust segments </a:t>
            </a:r>
          </a:p>
          <a:p>
            <a:pPr marL="342900" indent="-342900" algn="l">
              <a:buFontTx/>
              <a:buChar char="-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layer link :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segments are detected locally, a pair of neighboring segments are also adjacent on input image.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4FC397-A2B0-4760-8130-EB6DF9A11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57" y="3166012"/>
            <a:ext cx="6191702" cy="8750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2A8EE0-7312-413D-93CC-7A02E3131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51" y="3886368"/>
            <a:ext cx="4722706" cy="20079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57D3BA-7928-42EC-9656-A9DD91726C6D}"/>
              </a:ext>
            </a:extLst>
          </p:cNvPr>
          <p:cNvSpPr txBox="1"/>
          <p:nvPr/>
        </p:nvSpPr>
        <p:spPr>
          <a:xfrm>
            <a:off x="6949259" y="3003376"/>
            <a:ext cx="4419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segments on the same layer. Every segment has 8 within-layer neighbors.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9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6033137-D901-42A3-9AB0-5CEA8B32EC92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36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SegLink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D086E-247F-4FC8-9FB0-FA372E11F0FE}"/>
              </a:ext>
            </a:extLst>
          </p:cNvPr>
          <p:cNvSpPr txBox="1"/>
          <p:nvPr/>
        </p:nvSpPr>
        <p:spPr>
          <a:xfrm>
            <a:off x="393064" y="1342045"/>
            <a:ext cx="11046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connects pair of adjust segments </a:t>
            </a:r>
          </a:p>
          <a:p>
            <a:pPr marL="342900" indent="-342900" algn="l">
              <a:buFontTx/>
              <a:buChar char="-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layer link :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segments of the same word could be detected on multiple layers at the same time, producing redundancies.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788D26-D01F-4E04-AD31-E95CF0AE3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2959859"/>
            <a:ext cx="6409254" cy="6136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D4F4DB-591F-4C28-9AA3-89138C3EA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59" y="3972904"/>
            <a:ext cx="4738193" cy="19094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FD7DB8-C667-4187-B34D-3FBF7446A56D}"/>
              </a:ext>
            </a:extLst>
          </p:cNvPr>
          <p:cNvSpPr txBox="1"/>
          <p:nvPr/>
        </p:nvSpPr>
        <p:spPr>
          <a:xfrm>
            <a:off x="7020264" y="2733006"/>
            <a:ext cx="4419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segments on the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preceeding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layer. Every segment has 4 cross-layer neighbors.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6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6033137-D901-42A3-9AB0-5CEA8B32EC92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36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SegLink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EBD287-9849-4C40-B456-8602D0BD8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806" y="1759016"/>
            <a:ext cx="6686502" cy="349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6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07D696037194B48B7B23BF622D7652D" ma:contentTypeVersion="4" ma:contentTypeDescription="새 문서를 만듭니다." ma:contentTypeScope="" ma:versionID="746c33617835c1e9cc25cc6723456c0c">
  <xsd:schema xmlns:xsd="http://www.w3.org/2001/XMLSchema" xmlns:xs="http://www.w3.org/2001/XMLSchema" xmlns:p="http://schemas.microsoft.com/office/2006/metadata/properties" xmlns:ns3="928a32df-66f8-4915-9214-fb107b327f7e" targetNamespace="http://schemas.microsoft.com/office/2006/metadata/properties" ma:root="true" ma:fieldsID="68a54ca8d7ac03a535da733a5385b979" ns3:_="">
    <xsd:import namespace="928a32df-66f8-4915-9214-fb107b327f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a32df-66f8-4915-9214-fb107b327f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6A1C75-69C6-43E8-9E3F-2529D3A8FE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8a32df-66f8-4915-9214-fb107b327f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ABCC41-8B9B-4C0F-92DE-0F7A6E3AC6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FA46B4-F1B1-4621-9C44-7987745EBA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1174</Words>
  <Application>Microsoft Office PowerPoint</Application>
  <PresentationFormat>와이드스크린</PresentationFormat>
  <Paragraphs>231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Contents</vt:lpstr>
      <vt:lpstr>SegLink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kwonjunn01@gmail.com</cp:lastModifiedBy>
  <cp:revision>250</cp:revision>
  <dcterms:modified xsi:type="dcterms:W3CDTF">2020-08-27T08:25:06Z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0x010100307D696037194B48B7B23BF622D7652D</vt:lpwstr>
  </property>
</Properties>
</file>