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2" r:id="rId4"/>
  </p:sldMasterIdLst>
  <p:notesMasterIdLst>
    <p:notesMasterId r:id="rId29"/>
  </p:notesMasterIdLst>
  <p:handoutMasterIdLst>
    <p:handoutMasterId r:id="rId30"/>
  </p:handoutMasterIdLst>
  <p:sldIdLst>
    <p:sldId id="292" r:id="rId5"/>
    <p:sldId id="304" r:id="rId6"/>
    <p:sldId id="366" r:id="rId7"/>
    <p:sldId id="369" r:id="rId8"/>
    <p:sldId id="318" r:id="rId9"/>
    <p:sldId id="370" r:id="rId10"/>
    <p:sldId id="367" r:id="rId11"/>
    <p:sldId id="371" r:id="rId12"/>
    <p:sldId id="368" r:id="rId13"/>
    <p:sldId id="372" r:id="rId14"/>
    <p:sldId id="373" r:id="rId15"/>
    <p:sldId id="374" r:id="rId16"/>
    <p:sldId id="378" r:id="rId17"/>
    <p:sldId id="377" r:id="rId18"/>
    <p:sldId id="379" r:id="rId19"/>
    <p:sldId id="380" r:id="rId20"/>
    <p:sldId id="381" r:id="rId21"/>
    <p:sldId id="382" r:id="rId22"/>
    <p:sldId id="383" r:id="rId23"/>
    <p:sldId id="384" r:id="rId24"/>
    <p:sldId id="388" r:id="rId25"/>
    <p:sldId id="387" r:id="rId26"/>
    <p:sldId id="389" r:id="rId27"/>
    <p:sldId id="385" r:id="rId28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A9D18E"/>
    <a:srgbClr val="B4C7E7"/>
    <a:srgbClr val="B8183E"/>
    <a:srgbClr val="00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AF96D-759C-41BF-8E3D-871240721077}" v="159" dt="2020-08-25T02:28:08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13FF-C206-4E01-9037-CA9B262D0E8C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98A27-5D49-4139-8153-E515D3B6E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394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B265-62B9-4D54-9D87-47BAC8FBBDE9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1B35-BD52-496F-9C0A-552B128C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5248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86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4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118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470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92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7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DIN</a:t>
            </a:r>
            <a:r>
              <a:rPr lang="ko-KR" altLang="en-US" dirty="0"/>
              <a:t> 내부에 </a:t>
            </a:r>
            <a:r>
              <a:rPr lang="en-US" altLang="ko-KR" dirty="0"/>
              <a:t>deformable convolution</a:t>
            </a:r>
            <a:r>
              <a:rPr lang="ko-KR" altLang="en-US" dirty="0"/>
              <a:t>을 통해 </a:t>
            </a:r>
            <a:r>
              <a:rPr lang="en-US" altLang="ko-KR" dirty="0"/>
              <a:t>geometric transformation</a:t>
            </a:r>
            <a:r>
              <a:rPr lang="ko-KR" altLang="en-US" dirty="0"/>
              <a:t>을 적용하는 것을 도와주고 더욱 </a:t>
            </a:r>
            <a:r>
              <a:rPr lang="en-US" altLang="ko-KR" dirty="0"/>
              <a:t>offset regression property</a:t>
            </a:r>
            <a:r>
              <a:rPr lang="ko-KR" altLang="en-US" dirty="0"/>
              <a:t>는 </a:t>
            </a:r>
            <a:r>
              <a:rPr lang="en-US" altLang="ko-KR" dirty="0"/>
              <a:t>kernel </a:t>
            </a:r>
            <a:r>
              <a:rPr lang="ko-KR" altLang="en-US" dirty="0"/>
              <a:t>외부의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localization</a:t>
            </a:r>
            <a:r>
              <a:rPr lang="ko-KR" altLang="en-US" dirty="0"/>
              <a:t>하는 것을 도움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15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DIN</a:t>
            </a:r>
            <a:r>
              <a:rPr lang="ko-KR" altLang="en-US" dirty="0"/>
              <a:t> 내부에 </a:t>
            </a:r>
            <a:r>
              <a:rPr lang="en-US" altLang="ko-KR" dirty="0"/>
              <a:t>deformable convolution</a:t>
            </a:r>
            <a:r>
              <a:rPr lang="ko-KR" altLang="en-US" dirty="0"/>
              <a:t>을 통해 </a:t>
            </a:r>
            <a:r>
              <a:rPr lang="en-US" altLang="ko-KR" dirty="0"/>
              <a:t>geometric transformation</a:t>
            </a:r>
            <a:r>
              <a:rPr lang="ko-KR" altLang="en-US" dirty="0"/>
              <a:t>을 적용하는 것을 도와주고 더욱 </a:t>
            </a:r>
            <a:r>
              <a:rPr lang="en-US" altLang="ko-KR" dirty="0"/>
              <a:t>offset regression property</a:t>
            </a:r>
            <a:r>
              <a:rPr lang="ko-KR" altLang="en-US" dirty="0"/>
              <a:t>는 </a:t>
            </a:r>
            <a:r>
              <a:rPr lang="en-US" altLang="ko-KR" dirty="0"/>
              <a:t>kernel </a:t>
            </a:r>
            <a:r>
              <a:rPr lang="ko-KR" altLang="en-US" dirty="0"/>
              <a:t>외부의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localization</a:t>
            </a:r>
            <a:r>
              <a:rPr lang="ko-KR" altLang="en-US" dirty="0"/>
              <a:t>하는 것을 도움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19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DIN</a:t>
            </a:r>
            <a:r>
              <a:rPr lang="ko-KR" altLang="en-US" dirty="0"/>
              <a:t> 내부에 </a:t>
            </a:r>
            <a:r>
              <a:rPr lang="en-US" altLang="ko-KR" dirty="0"/>
              <a:t>deformable convolution</a:t>
            </a:r>
            <a:r>
              <a:rPr lang="ko-KR" altLang="en-US" dirty="0"/>
              <a:t>을 통해 </a:t>
            </a:r>
            <a:r>
              <a:rPr lang="en-US" altLang="ko-KR" dirty="0"/>
              <a:t>geometric transformation</a:t>
            </a:r>
            <a:r>
              <a:rPr lang="ko-KR" altLang="en-US" dirty="0"/>
              <a:t>을 적용하는 것을 도와주고 더욱 </a:t>
            </a:r>
            <a:r>
              <a:rPr lang="en-US" altLang="ko-KR" dirty="0"/>
              <a:t>offset regression property</a:t>
            </a:r>
            <a:r>
              <a:rPr lang="ko-KR" altLang="en-US" dirty="0"/>
              <a:t>는 </a:t>
            </a:r>
            <a:r>
              <a:rPr lang="en-US" altLang="ko-KR" dirty="0"/>
              <a:t>kernel </a:t>
            </a:r>
            <a:r>
              <a:rPr lang="ko-KR" altLang="en-US" dirty="0"/>
              <a:t>외부의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localization</a:t>
            </a:r>
            <a:r>
              <a:rPr lang="ko-KR" altLang="en-US" dirty="0"/>
              <a:t>하는 것을 도움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7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DIN</a:t>
            </a:r>
            <a:r>
              <a:rPr lang="ko-KR" altLang="en-US" dirty="0"/>
              <a:t> 내부에 </a:t>
            </a:r>
            <a:r>
              <a:rPr lang="en-US" altLang="ko-KR" dirty="0"/>
              <a:t>deformable convolution</a:t>
            </a:r>
            <a:r>
              <a:rPr lang="ko-KR" altLang="en-US" dirty="0"/>
              <a:t>을 통해 </a:t>
            </a:r>
            <a:r>
              <a:rPr lang="en-US" altLang="ko-KR" dirty="0"/>
              <a:t>geometric transformation</a:t>
            </a:r>
            <a:r>
              <a:rPr lang="ko-KR" altLang="en-US" dirty="0"/>
              <a:t>을 적용하는 것을 도와주고 더욱 </a:t>
            </a:r>
            <a:r>
              <a:rPr lang="en-US" altLang="ko-KR" dirty="0"/>
              <a:t>offset regression property</a:t>
            </a:r>
            <a:r>
              <a:rPr lang="ko-KR" altLang="en-US" dirty="0"/>
              <a:t>는 </a:t>
            </a:r>
            <a:r>
              <a:rPr lang="en-US" altLang="ko-KR" dirty="0"/>
              <a:t>kernel </a:t>
            </a:r>
            <a:r>
              <a:rPr lang="ko-KR" altLang="en-US" dirty="0"/>
              <a:t>외부의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localization</a:t>
            </a:r>
            <a:r>
              <a:rPr lang="ko-KR" altLang="en-US" dirty="0"/>
              <a:t>하는 것을 도움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9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51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DIN</a:t>
            </a:r>
            <a:r>
              <a:rPr lang="ko-KR" altLang="en-US" dirty="0"/>
              <a:t> 내부에 </a:t>
            </a:r>
            <a:r>
              <a:rPr lang="en-US" altLang="ko-KR" dirty="0"/>
              <a:t>deformable convolution</a:t>
            </a:r>
            <a:r>
              <a:rPr lang="ko-KR" altLang="en-US" dirty="0"/>
              <a:t>을 통해 </a:t>
            </a:r>
            <a:r>
              <a:rPr lang="en-US" altLang="ko-KR" dirty="0"/>
              <a:t>geometric transformation</a:t>
            </a:r>
            <a:r>
              <a:rPr lang="ko-KR" altLang="en-US" dirty="0"/>
              <a:t>을 적용하는 것을 도와주고 더욱 </a:t>
            </a:r>
            <a:r>
              <a:rPr lang="en-US" altLang="ko-KR" dirty="0"/>
              <a:t>offset regression property</a:t>
            </a:r>
            <a:r>
              <a:rPr lang="ko-KR" altLang="en-US" dirty="0"/>
              <a:t>는 </a:t>
            </a:r>
            <a:r>
              <a:rPr lang="en-US" altLang="ko-KR" dirty="0"/>
              <a:t>kernel </a:t>
            </a:r>
            <a:r>
              <a:rPr lang="ko-KR" altLang="en-US" dirty="0"/>
              <a:t>외부의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localization</a:t>
            </a:r>
            <a:r>
              <a:rPr lang="ko-KR" altLang="en-US" dirty="0"/>
              <a:t>하는 것을 도움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01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DIN</a:t>
            </a:r>
            <a:r>
              <a:rPr lang="ko-KR" altLang="en-US" dirty="0"/>
              <a:t> 내부에 </a:t>
            </a:r>
            <a:r>
              <a:rPr lang="en-US" altLang="ko-KR" dirty="0"/>
              <a:t>deformable convolution</a:t>
            </a:r>
            <a:r>
              <a:rPr lang="ko-KR" altLang="en-US" dirty="0"/>
              <a:t>을 통해 </a:t>
            </a:r>
            <a:r>
              <a:rPr lang="en-US" altLang="ko-KR" dirty="0"/>
              <a:t>geometric transformation</a:t>
            </a:r>
            <a:r>
              <a:rPr lang="ko-KR" altLang="en-US" dirty="0"/>
              <a:t>을 적용하는 것을 도와주고 더욱 </a:t>
            </a:r>
            <a:r>
              <a:rPr lang="en-US" altLang="ko-KR" dirty="0"/>
              <a:t>offset regression property</a:t>
            </a:r>
            <a:r>
              <a:rPr lang="ko-KR" altLang="en-US" dirty="0"/>
              <a:t>는 </a:t>
            </a:r>
            <a:r>
              <a:rPr lang="en-US" altLang="ko-KR" dirty="0"/>
              <a:t>kernel </a:t>
            </a:r>
            <a:r>
              <a:rPr lang="ko-KR" altLang="en-US" dirty="0"/>
              <a:t>외부의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localization</a:t>
            </a:r>
            <a:r>
              <a:rPr lang="ko-KR" altLang="en-US" dirty="0"/>
              <a:t>하는 것을 도움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521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DIN</a:t>
            </a:r>
            <a:r>
              <a:rPr lang="ko-KR" altLang="en-US" dirty="0"/>
              <a:t> 내부에 </a:t>
            </a:r>
            <a:r>
              <a:rPr lang="en-US" altLang="ko-KR" dirty="0"/>
              <a:t>deformable convolution</a:t>
            </a:r>
            <a:r>
              <a:rPr lang="ko-KR" altLang="en-US" dirty="0"/>
              <a:t>을 통해 </a:t>
            </a:r>
            <a:r>
              <a:rPr lang="en-US" altLang="ko-KR" dirty="0"/>
              <a:t>geometric transformation</a:t>
            </a:r>
            <a:r>
              <a:rPr lang="ko-KR" altLang="en-US" dirty="0"/>
              <a:t>을 적용하는 것을 도와주고 더욱 </a:t>
            </a:r>
            <a:r>
              <a:rPr lang="en-US" altLang="ko-KR" dirty="0"/>
              <a:t>offset regression property</a:t>
            </a:r>
            <a:r>
              <a:rPr lang="ko-KR" altLang="en-US" dirty="0"/>
              <a:t>는 </a:t>
            </a:r>
            <a:r>
              <a:rPr lang="en-US" altLang="ko-KR" dirty="0"/>
              <a:t>kernel </a:t>
            </a:r>
            <a:r>
              <a:rPr lang="ko-KR" altLang="en-US" dirty="0"/>
              <a:t>외부의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localization</a:t>
            </a:r>
            <a:r>
              <a:rPr lang="ko-KR" altLang="en-US" dirty="0"/>
              <a:t>하는 것을 도움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65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DIN</a:t>
            </a:r>
            <a:r>
              <a:rPr lang="ko-KR" altLang="en-US" dirty="0"/>
              <a:t> 내부에 </a:t>
            </a:r>
            <a:r>
              <a:rPr lang="en-US" altLang="ko-KR" dirty="0"/>
              <a:t>deformable convolution</a:t>
            </a:r>
            <a:r>
              <a:rPr lang="ko-KR" altLang="en-US" dirty="0"/>
              <a:t>을 통해 </a:t>
            </a:r>
            <a:r>
              <a:rPr lang="en-US" altLang="ko-KR" dirty="0"/>
              <a:t>geometric transformation</a:t>
            </a:r>
            <a:r>
              <a:rPr lang="ko-KR" altLang="en-US" dirty="0"/>
              <a:t>을 적용하는 것을 도와주고 더욱 </a:t>
            </a:r>
            <a:r>
              <a:rPr lang="en-US" altLang="ko-KR" dirty="0"/>
              <a:t>offset regression property</a:t>
            </a:r>
            <a:r>
              <a:rPr lang="ko-KR" altLang="en-US" dirty="0"/>
              <a:t>는 </a:t>
            </a:r>
            <a:r>
              <a:rPr lang="en-US" altLang="ko-KR" dirty="0"/>
              <a:t>kernel </a:t>
            </a:r>
            <a:r>
              <a:rPr lang="ko-KR" altLang="en-US" dirty="0"/>
              <a:t>외부의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localization</a:t>
            </a:r>
            <a:r>
              <a:rPr lang="ko-KR" altLang="en-US" dirty="0"/>
              <a:t>하는 것을 도움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86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DIN</a:t>
            </a:r>
            <a:r>
              <a:rPr lang="ko-KR" altLang="en-US" dirty="0"/>
              <a:t> 내부에 </a:t>
            </a:r>
            <a:r>
              <a:rPr lang="en-US" altLang="ko-KR" dirty="0"/>
              <a:t>deformable convolution</a:t>
            </a:r>
            <a:r>
              <a:rPr lang="ko-KR" altLang="en-US" dirty="0"/>
              <a:t>을 통해 </a:t>
            </a:r>
            <a:r>
              <a:rPr lang="en-US" altLang="ko-KR" dirty="0"/>
              <a:t>geometric transformation</a:t>
            </a:r>
            <a:r>
              <a:rPr lang="ko-KR" altLang="en-US" dirty="0"/>
              <a:t>을 적용하는 것을 도와주고 더욱 </a:t>
            </a:r>
            <a:r>
              <a:rPr lang="en-US" altLang="ko-KR" dirty="0"/>
              <a:t>offset regression property</a:t>
            </a:r>
            <a:r>
              <a:rPr lang="ko-KR" altLang="en-US" dirty="0"/>
              <a:t>는 </a:t>
            </a:r>
            <a:r>
              <a:rPr lang="en-US" altLang="ko-KR" dirty="0"/>
              <a:t>kernel </a:t>
            </a:r>
            <a:r>
              <a:rPr lang="ko-KR" altLang="en-US" dirty="0"/>
              <a:t>외부의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localization</a:t>
            </a:r>
            <a:r>
              <a:rPr lang="ko-KR" altLang="en-US" dirty="0"/>
              <a:t>하는 것을 도움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9/2/2020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9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0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3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1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70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7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98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2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118-6B9C-4DC6-9A40-FB96E3A154F6}" type="datetime1">
              <a:rPr lang="en-US" altLang="ko-KR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Seminar, Jungin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2157273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540620" y="2288566"/>
            <a:ext cx="7284461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3000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2157273" y="6524061"/>
            <a:ext cx="10036800" cy="33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447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3003-B5FA-4961-990D-C19C3DF0AE68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BCC6-2738-4B93-81EF-5BD543377BA5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2876365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912095" y="2450491"/>
            <a:ext cx="7284461" cy="0"/>
          </a:xfrm>
          <a:prstGeom prst="line">
            <a:avLst/>
          </a:prstGeom>
          <a:ln w="15875">
            <a:solidFill>
              <a:srgbClr val="002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886528" y="6524060"/>
            <a:ext cx="9305061" cy="333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100393" y="1750844"/>
            <a:ext cx="4862384" cy="666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07269" y="3061300"/>
            <a:ext cx="6048632" cy="250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8540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066800"/>
            <a:ext cx="11991975" cy="5343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6325" y="6508750"/>
            <a:ext cx="139065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43D364-4B57-4126-B1AF-BB8C44C6E61F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6975" y="6508750"/>
            <a:ext cx="6950710" cy="365125"/>
          </a:xfrm>
        </p:spPr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7685" y="6524625"/>
            <a:ext cx="2743835" cy="365760"/>
          </a:xfrm>
        </p:spPr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42900" y="938530"/>
            <a:ext cx="11468100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28000">
                  <a:schemeClr val="accent5">
                    <a:lumMod val="75000"/>
                  </a:schemeClr>
                </a:gs>
                <a:gs pos="59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4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D2D0-0B09-4BC5-8CF3-F225C63047ED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9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137A-F85B-49D1-9930-7C1AC889A788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77F-C545-47FC-AA7F-8EBBB58C3FE9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6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5C6-F54B-4036-80D9-64038FEB7F74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1ED-3DAC-4C15-A6CA-8357D44E30EC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5C31-0912-42AA-9CBE-3132FD1A2F5B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3C4-3E65-4F8C-A0A8-9C50C72F1134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" y="1443355"/>
            <a:ext cx="11991975" cy="496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gray">
          <a:xfrm>
            <a:off x="-2540" y="6524625"/>
            <a:ext cx="12194540" cy="333375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50000"/>
                </a:srgbClr>
              </a:gs>
              <a:gs pos="63000">
                <a:srgbClr val="002060"/>
              </a:gs>
              <a:gs pos="30000">
                <a:srgbClr val="00206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572885"/>
            <a:ext cx="821055" cy="26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8275"/>
            <a:ext cx="1390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i="1">
                <a:solidFill>
                  <a:schemeClr val="bg1"/>
                </a:solidFill>
                <a:latin typeface="+mn-lt"/>
              </a:defRPr>
            </a:lvl1pPr>
          </a:lstStyle>
          <a:p>
            <a:fld id="{13E21013-98BD-4D6C-BD3D-057ACBC2F782}" type="datetime1">
              <a:rPr lang="en-US" altLang="ko-KR" smtClean="0"/>
              <a:t>8/31/2020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8850" y="6508750"/>
            <a:ext cx="718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Paper Seminar, </a:t>
            </a:r>
            <a:r>
              <a:rPr lang="en-US" altLang="ko-KR" err="1"/>
              <a:t>Jungin</a:t>
            </a:r>
            <a:r>
              <a:rPr lang="en-US" altLang="ko-KR"/>
              <a:t>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685" y="6524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06AB59-F1B0-4ACC-B184-31409BD94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3243579" y="1088969"/>
            <a:ext cx="7939405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맑은 고딕" charset="0"/>
                <a:cs typeface="Times New Roman" pitchFamily="18" charset="0"/>
              </a:rPr>
              <a:t>Aerial Object Detection</a:t>
            </a:r>
            <a:endParaRPr lang="da-DK" altLang="ko-KR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685347" y="3193041"/>
            <a:ext cx="505587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err="1">
                <a:latin typeface="Times New Roman" pitchFamily="18" charset="0"/>
                <a:ea typeface="Calibri" charset="0"/>
                <a:cs typeface="Times New Roman" pitchFamily="18" charset="0"/>
              </a:rPr>
              <a:t>HyeongJun</a:t>
            </a:r>
            <a:r>
              <a:rPr lang="en-US" altLang="ko-KR" sz="2000">
                <a:latin typeface="Times New Roman" pitchFamily="18" charset="0"/>
                <a:ea typeface="Calibri" charset="0"/>
                <a:cs typeface="Times New Roman" pitchFamily="18" charset="0"/>
              </a:rPr>
              <a:t> Kwon</a:t>
            </a:r>
            <a:endParaRPr lang="ko-KR" altLang="en-US" sz="2000">
              <a:latin typeface="Times New Roman" pitchFamily="18" charset="0"/>
              <a:ea typeface="Calibri" charset="0"/>
              <a:cs typeface="Times New Roman" pitchFamily="18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1266170" y="6480847"/>
            <a:ext cx="9258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>
                <a:latin typeface="Calibri" charset="0"/>
                <a:ea typeface="Calibri" charset="0"/>
              </a:rPr>
              <a:t>2019-2</a:t>
            </a:r>
            <a:endParaRPr lang="ko-KR" altLang="en-US" sz="1800"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11EE2F0-CAF7-4F9E-9E82-9BC432D162B7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EED4823-629B-4D93-B7E3-43128E5F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29" y="96744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EAST: An Efficient and Accurate Scene Text Detector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9B2835-C27E-45B3-A39D-C32C9AD57DA0}"/>
                  </a:ext>
                </a:extLst>
              </p:cNvPr>
              <p:cNvSpPr txBox="1"/>
              <p:nvPr/>
            </p:nvSpPr>
            <p:spPr>
              <a:xfrm>
                <a:off x="596153" y="2012577"/>
                <a:ext cx="144635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9B2835-C27E-45B3-A39D-C32C9AD57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3" y="2012577"/>
                <a:ext cx="1446357" cy="299569"/>
              </a:xfrm>
              <a:prstGeom prst="rect">
                <a:avLst/>
              </a:prstGeom>
              <a:blipFill>
                <a:blip r:embed="rId3"/>
                <a:stretch>
                  <a:fillRect l="-3797" r="-844" b="-24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2F4496B-7CD5-44E1-95B9-D5AFD659B940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Generation: Loss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2D6740-ADBA-4192-999D-27E7FA6ADFB7}"/>
                  </a:ext>
                </a:extLst>
              </p:cNvPr>
              <p:cNvSpPr txBox="1"/>
              <p:nvPr/>
            </p:nvSpPr>
            <p:spPr>
              <a:xfrm>
                <a:off x="402029" y="3395317"/>
                <a:ext cx="658355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RBOX: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𝐴𝐴𝐵𝐵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2D6740-ADBA-4192-999D-27E7FA6A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29" y="3395317"/>
                <a:ext cx="6583551" cy="391902"/>
              </a:xfrm>
              <a:prstGeom prst="rect">
                <a:avLst/>
              </a:prstGeom>
              <a:blipFill>
                <a:blip r:embed="rId4"/>
                <a:stretch>
                  <a:fillRect l="-833" t="-937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07AC65-71DF-4D92-BA39-8B9448D4302F}"/>
                  </a:ext>
                </a:extLst>
              </p:cNvPr>
              <p:cNvSpPr txBox="1"/>
              <p:nvPr/>
            </p:nvSpPr>
            <p:spPr>
              <a:xfrm>
                <a:off x="542364" y="2408471"/>
                <a:ext cx="61587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for score map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07AC65-71DF-4D92-BA39-8B9448D4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64" y="2408471"/>
                <a:ext cx="6158752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EDC56D-4CB4-4092-B103-7B198C4A3C99}"/>
                  </a:ext>
                </a:extLst>
              </p:cNvPr>
              <p:cNvSpPr txBox="1"/>
              <p:nvPr/>
            </p:nvSpPr>
            <p:spPr>
              <a:xfrm>
                <a:off x="536497" y="2797125"/>
                <a:ext cx="6158752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for geometry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EDC56D-4CB4-4092-B103-7B198C4A3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7" y="2797125"/>
                <a:ext cx="6158752" cy="391902"/>
              </a:xfrm>
              <a:prstGeom prst="rect">
                <a:avLst/>
              </a:prstGeom>
              <a:blipFill>
                <a:blip r:embed="rId6"/>
                <a:stretch>
                  <a:fillRect t="-9375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93F1758-3D96-4B84-A6EC-1333B5618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7748" y="3259399"/>
            <a:ext cx="4579099" cy="7070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79B629-1919-4F1A-92C1-8AFDDAAD0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1853" y="3320495"/>
            <a:ext cx="3020713" cy="4169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707BF5-D95A-40C1-9904-71A3BD30912B}"/>
                  </a:ext>
                </a:extLst>
              </p:cNvPr>
              <p:cNvSpPr txBox="1"/>
              <p:nvPr/>
            </p:nvSpPr>
            <p:spPr>
              <a:xfrm>
                <a:off x="1021284" y="3993509"/>
                <a:ext cx="3846550" cy="13908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QUAD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Q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eqAr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smooth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ko-KR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8×</m:t>
                                  </m:r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ko-K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ko-KR" altLang="ko-KR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707BF5-D95A-40C1-9904-71A3BD309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84" y="3993509"/>
                <a:ext cx="3846550" cy="1390894"/>
              </a:xfrm>
              <a:prstGeom prst="rect">
                <a:avLst/>
              </a:prstGeom>
              <a:blipFill>
                <a:blip r:embed="rId9"/>
                <a:stretch>
                  <a:fillRect r="-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AC784C3-FC9E-4225-B653-59D0337425D3}"/>
              </a:ext>
            </a:extLst>
          </p:cNvPr>
          <p:cNvSpPr txBox="1"/>
          <p:nvPr/>
        </p:nvSpPr>
        <p:spPr>
          <a:xfrm>
            <a:off x="402029" y="4035401"/>
            <a:ext cx="9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24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11EE2F0-CAF7-4F9E-9E82-9BC432D162B7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EED4823-629B-4D93-B7E3-43128E5F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29" y="96744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EAST: An Efficient and Accurate Scene Text Detector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4496B-7CD5-44E1-95B9-D5AFD659B940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Locality-Aware NMS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378440-24E3-4079-8E0B-657699E43AE4}"/>
                  </a:ext>
                </a:extLst>
              </p:cNvPr>
              <p:cNvSpPr txBox="1"/>
              <p:nvPr/>
            </p:nvSpPr>
            <p:spPr>
              <a:xfrm>
                <a:off x="393064" y="1919358"/>
                <a:ext cx="11046940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naïve NMS algorithm runs in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candidate geometries. </a:t>
                </a:r>
                <a:r>
                  <a:rPr lang="ko-KR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378440-24E3-4079-8E0B-657699E4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4" y="1919358"/>
                <a:ext cx="11046940" cy="405945"/>
              </a:xfrm>
              <a:prstGeom prst="rect">
                <a:avLst/>
              </a:prstGeom>
              <a:blipFill>
                <a:blip r:embed="rId3"/>
                <a:stretch>
                  <a:fillRect l="-552"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7CE7017-E494-4AB8-9188-35C9B876B6F7}"/>
              </a:ext>
            </a:extLst>
          </p:cNvPr>
          <p:cNvSpPr/>
          <p:nvPr/>
        </p:nvSpPr>
        <p:spPr>
          <a:xfrm>
            <a:off x="2940080" y="2473283"/>
            <a:ext cx="188603" cy="76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F405C-9311-48EA-BFE4-D86C09AE7E2E}"/>
              </a:ext>
            </a:extLst>
          </p:cNvPr>
          <p:cNvSpPr txBox="1"/>
          <p:nvPr/>
        </p:nvSpPr>
        <p:spPr>
          <a:xfrm>
            <a:off x="4463040" y="2624111"/>
            <a:ext cx="7899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geometries from nearby pixels tend to be highly correlated. 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AB9E4A4-A912-4043-8B81-84A9D0183DFD}"/>
              </a:ext>
            </a:extLst>
          </p:cNvPr>
          <p:cNvSpPr/>
          <p:nvPr/>
        </p:nvSpPr>
        <p:spPr>
          <a:xfrm rot="5400000">
            <a:off x="3701559" y="2473283"/>
            <a:ext cx="188603" cy="76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6B136-20CB-41A6-9D9D-DEFE92453ACE}"/>
              </a:ext>
            </a:extLst>
          </p:cNvPr>
          <p:cNvSpPr txBox="1"/>
          <p:nvPr/>
        </p:nvSpPr>
        <p:spPr>
          <a:xfrm>
            <a:off x="393064" y="3356226"/>
            <a:ext cx="11046940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locality-aware NMS 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FDAF0F-7971-4A94-A9E4-8D4716C505C5}"/>
                  </a:ext>
                </a:extLst>
              </p:cNvPr>
              <p:cNvSpPr txBox="1"/>
              <p:nvPr/>
            </p:nvSpPr>
            <p:spPr>
              <a:xfrm>
                <a:off x="-91889" y="3851245"/>
                <a:ext cx="93255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WEIGHTEDMERGE</m:t>
                      </m:r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FDAF0F-7971-4A94-A9E4-8D4716C50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889" y="3851245"/>
                <a:ext cx="932553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50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11EE2F0-CAF7-4F9E-9E82-9BC432D162B7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EED4823-629B-4D93-B7E3-43128E5F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29" y="96744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EAST: An Efficient and Accurate Scene Text Detector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6ACADF-4D4C-4A2C-820C-2CA18A1A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9" y="1234645"/>
            <a:ext cx="108299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0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 </a:t>
            </a:r>
            <a:endParaRPr lang="ko-KR" altLang="en-US" sz="28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4" y="1160349"/>
            <a:ext cx="351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Overview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AEEB0-A88D-46FF-B76D-1ED31DAD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5" y="1898161"/>
            <a:ext cx="8848645" cy="40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0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11EE2F0-CAF7-4F9E-9E82-9BC432D162B7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CBBED18-15F8-442D-BAF7-DC2511D4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Towards Multi-class Object Detection in Unconstrained Remote Sensing Imagery 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A7483-8F30-4D49-AFC9-BE777E862792}"/>
              </a:ext>
            </a:extLst>
          </p:cNvPr>
          <p:cNvSpPr txBox="1"/>
          <p:nvPr/>
        </p:nvSpPr>
        <p:spPr>
          <a:xfrm>
            <a:off x="393064" y="1334530"/>
            <a:ext cx="11046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new joint image cascade and feature pyramid network(ICN and FPN)</a:t>
            </a:r>
          </a:p>
          <a:p>
            <a:pPr algn="l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design a DIN module as a domain adaptation module </a:t>
            </a:r>
          </a:p>
          <a:p>
            <a:pPr algn="l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new loss function to shape rectangles by constraining the angles between the edges to 90 degrees</a:t>
            </a:r>
          </a:p>
        </p:txBody>
      </p:sp>
    </p:spTree>
    <p:extLst>
      <p:ext uri="{BB962C8B-B14F-4D97-AF65-F5344CB8AC3E}">
        <p14:creationId xmlns:p14="http://schemas.microsoft.com/office/powerpoint/2010/main" val="2537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 </a:t>
            </a:r>
            <a:endParaRPr lang="ko-KR" altLang="en-US" sz="28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15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3" y="1160349"/>
            <a:ext cx="844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ICN, FPN and Deformable Inception Subnetworks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B0F8B1-F9A0-4D06-88D2-DA5ADAE00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3" y="1824356"/>
            <a:ext cx="6626302" cy="308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AADDE7-3582-4A45-AB1D-6DAADFDA869F}"/>
              </a:ext>
            </a:extLst>
          </p:cNvPr>
          <p:cNvSpPr txBox="1"/>
          <p:nvPr/>
        </p:nvSpPr>
        <p:spPr>
          <a:xfrm>
            <a:off x="7025606" y="1919358"/>
            <a:ext cx="3856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weights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image size by bilinear interpolation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6B258-993C-43B6-9B12-F1AEFC91971E}"/>
              </a:ext>
            </a:extLst>
          </p:cNvPr>
          <p:cNvSpPr txBox="1"/>
          <p:nvPr/>
        </p:nvSpPr>
        <p:spPr>
          <a:xfrm>
            <a:off x="1890169" y="2165579"/>
            <a:ext cx="101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ICN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C1E0C52-B447-459C-813C-D816EE0C454B}"/>
              </a:ext>
            </a:extLst>
          </p:cNvPr>
          <p:cNvSpPr/>
          <p:nvPr/>
        </p:nvSpPr>
        <p:spPr>
          <a:xfrm>
            <a:off x="8650941" y="3146612"/>
            <a:ext cx="268941" cy="528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8813E-BD61-4F7D-BC81-65E1E7EB7011}"/>
              </a:ext>
            </a:extLst>
          </p:cNvPr>
          <p:cNvSpPr txBox="1"/>
          <p:nvPr/>
        </p:nvSpPr>
        <p:spPr>
          <a:xfrm>
            <a:off x="7025606" y="3916858"/>
            <a:ext cx="3856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low-level semantic feature from high resolution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high-level semantic feature from low-level resolution 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 </a:t>
            </a:r>
            <a:endParaRPr lang="ko-KR" altLang="en-US" sz="28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16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3" y="1160349"/>
            <a:ext cx="844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ICN, FPN and Deformable Inception Subnetworks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D93A54-4B43-43CA-9EF5-9EAA70BF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3" y="1683568"/>
            <a:ext cx="9072596" cy="38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5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 </a:t>
            </a:r>
            <a:endParaRPr lang="ko-KR" altLang="en-US" sz="28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17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3" y="1160349"/>
            <a:ext cx="844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R-RPN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799EEE-6EA1-4091-9D87-081D0CB6488E}"/>
                  </a:ext>
                </a:extLst>
              </p:cNvPr>
              <p:cNvSpPr txBox="1"/>
              <p:nvPr/>
            </p:nvSpPr>
            <p:spPr>
              <a:xfrm>
                <a:off x="393063" y="1919358"/>
                <a:ext cx="110469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Characteristics:</a:t>
                </a: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 no difference between the front and back of objects</a:t>
                </a:r>
              </a:p>
              <a:p>
                <a:pPr algn="l"/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 initialize anchor by using dimension clustering in YOLO v2</a:t>
                </a:r>
              </a:p>
              <a:p>
                <a:pPr algn="l"/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3. use the smooth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to regress the four coordinates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799EEE-6EA1-4091-9D87-081D0CB64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3" y="1919358"/>
                <a:ext cx="11046940" cy="1569660"/>
              </a:xfrm>
              <a:prstGeom prst="rect">
                <a:avLst/>
              </a:prstGeom>
              <a:blipFill>
                <a:blip r:embed="rId3"/>
                <a:stretch>
                  <a:fillRect l="-827" t="-3113" b="-8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DD2D31E-9BCF-4F65-8887-5798F8377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3" y="3724807"/>
            <a:ext cx="6467475" cy="76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91101D-A5F4-45CD-A42D-0CFD46D69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88" y="4483816"/>
            <a:ext cx="7324725" cy="781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F93979-BA44-484C-BDD6-FCCE7BE8C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61" y="5481605"/>
            <a:ext cx="53721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6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 </a:t>
            </a:r>
            <a:endParaRPr lang="ko-KR" altLang="en-US" sz="28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18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3" y="1160349"/>
            <a:ext cx="844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R-ROI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0B3E64-A29A-4807-9AC5-F7221FA76357}"/>
                  </a:ext>
                </a:extLst>
              </p:cNvPr>
              <p:cNvSpPr txBox="1"/>
              <p:nvPr/>
            </p:nvSpPr>
            <p:spPr>
              <a:xfrm>
                <a:off x="393063" y="1919358"/>
                <a:ext cx="110469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Characteristics:</a:t>
                </a: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 penalize angles that are not 90 degree </a:t>
                </a:r>
              </a:p>
              <a:p>
                <a:pPr algn="l"/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 initialize anchor by using dimension clustering in YOLO v2</a:t>
                </a:r>
              </a:p>
              <a:p>
                <a:pPr algn="l"/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3. use the smooth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to regress the four coordinates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0B3E64-A29A-4807-9AC5-F7221FA76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3" y="1919358"/>
                <a:ext cx="11046940" cy="1569660"/>
              </a:xfrm>
              <a:prstGeom prst="rect">
                <a:avLst/>
              </a:prstGeom>
              <a:blipFill>
                <a:blip r:embed="rId3"/>
                <a:stretch>
                  <a:fillRect l="-827" t="-3113" b="-8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BF56E8DE-14AB-469C-8FFF-883ED2D3C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68" y="4093395"/>
            <a:ext cx="6086475" cy="2200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58E5D4-2A87-48E6-BB5A-043893FDCFB8}"/>
              </a:ext>
            </a:extLst>
          </p:cNvPr>
          <p:cNvSpPr txBox="1"/>
          <p:nvPr/>
        </p:nvSpPr>
        <p:spPr>
          <a:xfrm>
            <a:off x="393063" y="3513240"/>
            <a:ext cx="6126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penalize angles that are not 90 degree</a:t>
            </a:r>
          </a:p>
        </p:txBody>
      </p:sp>
    </p:spTree>
    <p:extLst>
      <p:ext uri="{BB962C8B-B14F-4D97-AF65-F5344CB8AC3E}">
        <p14:creationId xmlns:p14="http://schemas.microsoft.com/office/powerpoint/2010/main" val="286619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 </a:t>
            </a:r>
            <a:endParaRPr lang="ko-KR" altLang="en-US" sz="28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19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3" y="1160349"/>
            <a:ext cx="844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9DA818-2B10-4F65-A3A8-81F536639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3" y="1919358"/>
            <a:ext cx="7752319" cy="10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1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C</a:t>
            </a:r>
            <a:r>
              <a:rPr lang="en-US" altLang="ko-KR" b="1" dirty="0">
                <a:latin typeface="Times New Roman" pitchFamily="18" charset="0"/>
                <a:ea typeface="맑은 고딕" charset="0"/>
                <a:cs typeface="Times New Roman" pitchFamily="18" charset="0"/>
              </a:rPr>
              <a:t>ontents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19F79-E9B2-423F-8FC6-1FFDEC2A6353}"/>
              </a:ext>
            </a:extLst>
          </p:cNvPr>
          <p:cNvSpPr txBox="1"/>
          <p:nvPr/>
        </p:nvSpPr>
        <p:spPr>
          <a:xfrm>
            <a:off x="537328" y="1443841"/>
            <a:ext cx="9992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EAST: An Efficient and Accurate Scene Text Detector </a:t>
            </a:r>
          </a:p>
          <a:p>
            <a:pPr marL="514350" indent="-514350">
              <a:buAutoNum type="arabicPeriod"/>
            </a:pP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 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72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 </a:t>
            </a:r>
            <a:endParaRPr lang="ko-KR" altLang="en-US" sz="28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20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3" y="1160349"/>
            <a:ext cx="844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9DA818-2B10-4F65-A3A8-81F536639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3" y="1919358"/>
            <a:ext cx="7752319" cy="10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8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 </a:t>
            </a:r>
            <a:endParaRPr lang="ko-KR" altLang="en-US" sz="28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21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3" y="1160349"/>
            <a:ext cx="844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DB1238-F8CE-4A0C-9BD9-2AD61441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3" y="1822450"/>
            <a:ext cx="5365728" cy="1824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248801-5335-473B-A2BA-06BB74123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981" y="1683569"/>
            <a:ext cx="5770956" cy="37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6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 </a:t>
            </a:r>
            <a:endParaRPr lang="ko-KR" altLang="en-US" sz="28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3" y="1160349"/>
            <a:ext cx="844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4D3614-B3CD-4177-B9D2-8F1A857F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3" y="4103758"/>
            <a:ext cx="7848600" cy="2171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D16F76-045A-490F-BAF9-4E8DE5DF4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3" y="1683569"/>
            <a:ext cx="7953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19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 </a:t>
            </a:r>
            <a:endParaRPr lang="ko-KR" altLang="en-US" sz="28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3" y="1160349"/>
            <a:ext cx="844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20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ko-KR" altLang="en-US" sz="28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08015F-DC88-428D-BA19-680E77150CFD}"/>
              </a:ext>
            </a:extLst>
          </p:cNvPr>
          <p:cNvSpPr txBox="1"/>
          <p:nvPr/>
        </p:nvSpPr>
        <p:spPr>
          <a:xfrm>
            <a:off x="393064" y="1334530"/>
            <a:ext cx="110469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EAST:</a:t>
            </a:r>
          </a:p>
          <a:p>
            <a:pPr algn="l"/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PVANET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but lightweight neural networks for real-time object detection.</a:t>
            </a:r>
          </a:p>
          <a:p>
            <a:pPr algn="l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Balanced-cross entropy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Holistically-nested edge detection</a:t>
            </a:r>
          </a:p>
          <a:p>
            <a:pPr algn="l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Scene text detection via holistic, multi-channel prediction. </a:t>
            </a:r>
          </a:p>
          <a:p>
            <a:pPr algn="l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U-shape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U-net: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Convolu-tional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for biomedical image segmentation.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9202D-444C-4546-B140-E2564CE0F3A9}"/>
              </a:ext>
            </a:extLst>
          </p:cNvPr>
          <p:cNvSpPr txBox="1"/>
          <p:nvPr/>
        </p:nvSpPr>
        <p:spPr>
          <a:xfrm>
            <a:off x="393064" y="3963101"/>
            <a:ext cx="11046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Multi-class Object Detection in Unconstrained Remote Sensing Imagery:</a:t>
            </a:r>
          </a:p>
          <a:p>
            <a:pPr algn="l"/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Soft-NMS: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object detection with one line of code.</a:t>
            </a:r>
          </a:p>
          <a:p>
            <a:pPr algn="l"/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distance: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Yolo9000: Better, faster, stronger.</a:t>
            </a:r>
          </a:p>
          <a:p>
            <a:pPr algn="l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DIN: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deformable convolutional networks</a:t>
            </a:r>
          </a:p>
        </p:txBody>
      </p:sp>
    </p:spTree>
    <p:extLst>
      <p:ext uri="{BB962C8B-B14F-4D97-AF65-F5344CB8AC3E}">
        <p14:creationId xmlns:p14="http://schemas.microsoft.com/office/powerpoint/2010/main" val="333649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EAST: An Efficient and Accurate Scene Text Detector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4" y="1160349"/>
            <a:ext cx="351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Overview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FFCDC5-9B3A-493E-A66F-EBEC1065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67" y="1819592"/>
            <a:ext cx="3590925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DB75C-84CB-44EF-9200-7433C807585F}"/>
              </a:ext>
            </a:extLst>
          </p:cNvPr>
          <p:cNvSpPr txBox="1"/>
          <p:nvPr/>
        </p:nvSpPr>
        <p:spPr>
          <a:xfrm>
            <a:off x="6641464" y="1160349"/>
            <a:ext cx="351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5B8C9D-908A-4CDC-AA5D-D4E073680B67}"/>
              </a:ext>
            </a:extLst>
          </p:cNvPr>
          <p:cNvSpPr/>
          <p:nvPr/>
        </p:nvSpPr>
        <p:spPr>
          <a:xfrm>
            <a:off x="4356847" y="3297237"/>
            <a:ext cx="833718" cy="854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 image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E25D40-D355-4C72-951E-21E8B96709E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5190565" y="3724592"/>
            <a:ext cx="502023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8C9805D-18EF-40BB-9D9E-F0DCC1CC9AFB}"/>
              </a:ext>
            </a:extLst>
          </p:cNvPr>
          <p:cNvSpPr/>
          <p:nvPr/>
        </p:nvSpPr>
        <p:spPr>
          <a:xfrm>
            <a:off x="5692588" y="3297237"/>
            <a:ext cx="1399092" cy="8547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Multi-channel</a:t>
            </a:r>
          </a:p>
          <a:p>
            <a:pPr algn="ctr"/>
            <a:r>
              <a:rPr lang="en-US" altLang="ko-KR" sz="1400" dirty="0"/>
              <a:t>FCN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8D04B84-5267-4480-9649-EB7FD4885D6D}"/>
              </a:ext>
            </a:extLst>
          </p:cNvPr>
          <p:cNvSpPr/>
          <p:nvPr/>
        </p:nvSpPr>
        <p:spPr>
          <a:xfrm>
            <a:off x="8476428" y="3297237"/>
            <a:ext cx="1399092" cy="8547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Multi-channel</a:t>
            </a:r>
          </a:p>
          <a:p>
            <a:pPr algn="ctr"/>
            <a:r>
              <a:rPr lang="en-US" altLang="ko-KR" sz="1400" dirty="0"/>
              <a:t>FCN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B37EE5-5BDD-47E6-88FC-C9664A78942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091680" y="3724592"/>
            <a:ext cx="1384748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64E0D5-D29A-4481-B1CE-414AB74847AB}"/>
              </a:ext>
            </a:extLst>
          </p:cNvPr>
          <p:cNvCxnSpPr>
            <a:cxnSpLocks/>
          </p:cNvCxnSpPr>
          <p:nvPr/>
        </p:nvCxnSpPr>
        <p:spPr>
          <a:xfrm>
            <a:off x="9875520" y="3724592"/>
            <a:ext cx="447040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B76F067-D27A-4E5A-B84A-C7783D91A570}"/>
              </a:ext>
            </a:extLst>
          </p:cNvPr>
          <p:cNvSpPr/>
          <p:nvPr/>
        </p:nvSpPr>
        <p:spPr>
          <a:xfrm>
            <a:off x="10322560" y="3312477"/>
            <a:ext cx="1595120" cy="854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Multi-oriented</a:t>
            </a:r>
          </a:p>
          <a:p>
            <a:pPr algn="ctr"/>
            <a:r>
              <a:rPr lang="en-US" altLang="ko-KR" sz="1400" dirty="0"/>
              <a:t>Task-wise boxes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9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11EE2F0-CAF7-4F9E-9E82-9BC432D162B7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CBBED18-15F8-442D-BAF7-DC2511D4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EAST: An Efficient and Accurate Scene Text Detector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A7483-8F30-4D49-AFC9-BE777E862792}"/>
              </a:ext>
            </a:extLst>
          </p:cNvPr>
          <p:cNvSpPr txBox="1"/>
          <p:nvPr/>
        </p:nvSpPr>
        <p:spPr>
          <a:xfrm>
            <a:off x="393064" y="1334530"/>
            <a:ext cx="11046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propose two stage(step) method : FCN and NMS merging stage</a:t>
            </a:r>
          </a:p>
          <a:p>
            <a:pPr algn="l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pipeline is flexible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B00DB5-0638-4703-A0DF-5B49A6CA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21" y="2731034"/>
            <a:ext cx="9110393" cy="31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7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11EE2F0-CAF7-4F9E-9E82-9BC432D162B7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CBBED18-15F8-442D-BAF7-DC2511D4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EAST: An Efficient and Accurate Scene Text Detector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857F9-79F7-420E-A43B-012EC3CCB837}"/>
              </a:ext>
            </a:extLst>
          </p:cNvPr>
          <p:cNvSpPr txBox="1"/>
          <p:nvPr/>
        </p:nvSpPr>
        <p:spPr>
          <a:xfrm>
            <a:off x="393064" y="1334530"/>
            <a:ext cx="1104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 work: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PVANet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9C862AD7-51DB-4613-9968-C2A8C45AE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2" y="1958023"/>
            <a:ext cx="11387544" cy="418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490EF5-EEB9-4D2A-B487-BE6E66644877}"/>
              </a:ext>
            </a:extLst>
          </p:cNvPr>
          <p:cNvSpPr/>
          <p:nvPr/>
        </p:nvSpPr>
        <p:spPr>
          <a:xfrm>
            <a:off x="248602" y="2633663"/>
            <a:ext cx="4638358" cy="1582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7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11EE2F0-CAF7-4F9E-9E82-9BC432D162B7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CBBED18-15F8-442D-BAF7-DC2511D4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EAST: An Efficient and Accurate Scene Text Detector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B789F-A77D-4D36-9DF7-ECE48CC647F7}"/>
              </a:ext>
            </a:extLst>
          </p:cNvPr>
          <p:cNvSpPr txBox="1"/>
          <p:nvPr/>
        </p:nvSpPr>
        <p:spPr>
          <a:xfrm>
            <a:off x="393064" y="1388039"/>
            <a:ext cx="1104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1B02B87-81A6-4297-BC51-C94C15A74D21}"/>
              </a:ext>
            </a:extLst>
          </p:cNvPr>
          <p:cNvSpPr/>
          <p:nvPr/>
        </p:nvSpPr>
        <p:spPr>
          <a:xfrm>
            <a:off x="508000" y="2113280"/>
            <a:ext cx="99568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CB469B6-1C93-4A79-858E-D17DB882EB5D}"/>
              </a:ext>
            </a:extLst>
          </p:cNvPr>
          <p:cNvSpPr/>
          <p:nvPr/>
        </p:nvSpPr>
        <p:spPr>
          <a:xfrm>
            <a:off x="812800" y="3568064"/>
            <a:ext cx="99568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6265BA9-44F4-4AA5-AC81-DCC7F64DE55A}"/>
              </a:ext>
            </a:extLst>
          </p:cNvPr>
          <p:cNvSpPr/>
          <p:nvPr/>
        </p:nvSpPr>
        <p:spPr>
          <a:xfrm>
            <a:off x="1005840" y="4328056"/>
            <a:ext cx="99568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conv3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162293-C130-4EA8-98B9-96B6F1B718D2}"/>
              </a:ext>
            </a:extLst>
          </p:cNvPr>
          <p:cNvSpPr/>
          <p:nvPr/>
        </p:nvSpPr>
        <p:spPr>
          <a:xfrm>
            <a:off x="508000" y="2808072"/>
            <a:ext cx="99568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conv1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753C90F-97F0-4FA8-8672-EADECB733F8C}"/>
              </a:ext>
            </a:extLst>
          </p:cNvPr>
          <p:cNvSpPr/>
          <p:nvPr/>
        </p:nvSpPr>
        <p:spPr>
          <a:xfrm>
            <a:off x="1310640" y="5088048"/>
            <a:ext cx="99568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conv3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9EFF29A-DE2A-4DCD-AC42-5356A1F37EDD}"/>
              </a:ext>
            </a:extLst>
          </p:cNvPr>
          <p:cNvSpPr/>
          <p:nvPr/>
        </p:nvSpPr>
        <p:spPr>
          <a:xfrm>
            <a:off x="3566160" y="4328056"/>
            <a:ext cx="1137920" cy="33528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merging1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3194C4F-BFA4-4C98-BBE6-3A9276C6ACCC}"/>
              </a:ext>
            </a:extLst>
          </p:cNvPr>
          <p:cNvSpPr/>
          <p:nvPr/>
        </p:nvSpPr>
        <p:spPr>
          <a:xfrm>
            <a:off x="3870960" y="3565938"/>
            <a:ext cx="1137920" cy="33528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merging2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FDEFB41-6EFC-4F68-8BAF-F69E7EC51427}"/>
              </a:ext>
            </a:extLst>
          </p:cNvPr>
          <p:cNvSpPr/>
          <p:nvPr/>
        </p:nvSpPr>
        <p:spPr>
          <a:xfrm>
            <a:off x="4165600" y="2808072"/>
            <a:ext cx="1137920" cy="33528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merging3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4C92F47-D4E4-4E04-82C6-8D7CDA9B336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1503680" y="2975712"/>
            <a:ext cx="2661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740D07F-55E6-4095-9B95-75F08694574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28800" y="3733578"/>
            <a:ext cx="20421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66794EB-95D7-4E4F-8619-7543DAD88D05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2001520" y="4495696"/>
            <a:ext cx="15646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171FF66-3C0F-4598-B597-C575C296596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306320" y="4667588"/>
            <a:ext cx="1534160" cy="588100"/>
          </a:xfrm>
          <a:prstGeom prst="bentConnector3">
            <a:avLst>
              <a:gd name="adj1" fmla="val 100331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122CC8-FC77-4434-AFA8-62C414B4A6E7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1005840" y="2448560"/>
            <a:ext cx="0" cy="35951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F762A6F-46DF-48E8-BD08-A7B7CB8E0C8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310640" y="3143352"/>
            <a:ext cx="0" cy="42471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BA32A5E-C9D9-4CB7-9C64-2981BD55D39F}"/>
              </a:ext>
            </a:extLst>
          </p:cNvPr>
          <p:cNvCxnSpPr>
            <a:cxnSpLocks/>
          </p:cNvCxnSpPr>
          <p:nvPr/>
        </p:nvCxnSpPr>
        <p:spPr>
          <a:xfrm>
            <a:off x="1503680" y="3901218"/>
            <a:ext cx="0" cy="42471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670E1D-0445-4337-81B3-98898CA6CA1F}"/>
              </a:ext>
            </a:extLst>
          </p:cNvPr>
          <p:cNvCxnSpPr>
            <a:cxnSpLocks/>
          </p:cNvCxnSpPr>
          <p:nvPr/>
        </p:nvCxnSpPr>
        <p:spPr>
          <a:xfrm>
            <a:off x="1808480" y="4663336"/>
            <a:ext cx="0" cy="42471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EE6FFB7-2632-42D4-94E5-EE18C23007FF}"/>
              </a:ext>
            </a:extLst>
          </p:cNvPr>
          <p:cNvCxnSpPr>
            <a:cxnSpLocks/>
          </p:cNvCxnSpPr>
          <p:nvPr/>
        </p:nvCxnSpPr>
        <p:spPr>
          <a:xfrm flipV="1">
            <a:off x="4419600" y="3143352"/>
            <a:ext cx="0" cy="42258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0DA708-ECDB-432F-A673-76F7487DCF46}"/>
              </a:ext>
            </a:extLst>
          </p:cNvPr>
          <p:cNvCxnSpPr>
            <a:cxnSpLocks/>
          </p:cNvCxnSpPr>
          <p:nvPr/>
        </p:nvCxnSpPr>
        <p:spPr>
          <a:xfrm flipV="1">
            <a:off x="4114800" y="3901218"/>
            <a:ext cx="0" cy="42258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9FAD020-7F13-448A-BFCA-D3962DD76AB0}"/>
              </a:ext>
            </a:extLst>
          </p:cNvPr>
          <p:cNvSpPr txBox="1"/>
          <p:nvPr/>
        </p:nvSpPr>
        <p:spPr>
          <a:xfrm>
            <a:off x="5933440" y="2628316"/>
            <a:ext cx="4846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computation cost, using U-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using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HyperNet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PVANet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merge all feature maps   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37D0547-1B58-4320-8502-9983D10DC23B}"/>
              </a:ext>
            </a:extLst>
          </p:cNvPr>
          <p:cNvSpPr/>
          <p:nvPr/>
        </p:nvSpPr>
        <p:spPr>
          <a:xfrm>
            <a:off x="4165600" y="2107557"/>
            <a:ext cx="1137920" cy="33528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D5595B-1378-469C-A1F8-2D6D742FFE17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4734560" y="2442837"/>
            <a:ext cx="0" cy="3652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3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EAST: An Efficient and Accurate Scene Text Detector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Generation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141549-0D88-4AD4-B9A7-36D7877C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683569"/>
            <a:ext cx="47434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4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EAST: An Efficient and Accurate Scene Text Detector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D9C5-572F-42A7-9AD1-DCD2C7E0F440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Generation: Score Map Generation 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DE42B-05D0-4103-A96A-4BD63B01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919358"/>
            <a:ext cx="4505325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E5B012-0B1C-45B1-BFE9-167C64B19590}"/>
              </a:ext>
            </a:extLst>
          </p:cNvPr>
          <p:cNvSpPr txBox="1"/>
          <p:nvPr/>
        </p:nvSpPr>
        <p:spPr>
          <a:xfrm>
            <a:off x="393064" y="3844607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map generation eq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D439EA-08BA-49D7-9F49-662288DD8369}"/>
                  </a:ext>
                </a:extLst>
              </p:cNvPr>
              <p:cNvSpPr txBox="1"/>
              <p:nvPr/>
            </p:nvSpPr>
            <p:spPr>
              <a:xfrm>
                <a:off x="677974" y="4424688"/>
                <a:ext cx="2245658" cy="568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4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4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D439EA-08BA-49D7-9F49-662288DD8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74" y="4424688"/>
                <a:ext cx="2245658" cy="568361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ADE464-C4A1-4C5B-84A5-4B1F0001F3A4}"/>
                  </a:ext>
                </a:extLst>
              </p:cNvPr>
              <p:cNvSpPr txBox="1"/>
              <p:nvPr/>
            </p:nvSpPr>
            <p:spPr>
              <a:xfrm>
                <a:off x="3860445" y="4485858"/>
                <a:ext cx="5355273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shrink it by moving its two endpoints inward along the edge by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0.3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0.3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espectively. </a:t>
                </a:r>
                <a:endParaRPr lang="en-US" altLang="ko-KR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ADE464-C4A1-4C5B-84A5-4B1F0001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45" y="4485858"/>
                <a:ext cx="5355273" cy="446020"/>
              </a:xfrm>
              <a:prstGeom prst="rect">
                <a:avLst/>
              </a:prstGeom>
              <a:blipFill>
                <a:blip r:embed="rId5"/>
                <a:stretch>
                  <a:fillRect l="-2048" t="-12329" b="-20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78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11EE2F0-CAF7-4F9E-9E82-9BC432D162B7}"/>
              </a:ext>
            </a:extLst>
          </p:cNvPr>
          <p:cNvSpPr txBox="1">
            <a:spLocks/>
          </p:cNvSpPr>
          <p:nvPr/>
        </p:nvSpPr>
        <p:spPr>
          <a:xfrm>
            <a:off x="393064" y="69850"/>
            <a:ext cx="11694795" cy="8547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EED4823-629B-4D93-B7E3-43128E5F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29" y="96744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EAST: An Efficient and Accurate Scene Text Detector</a:t>
            </a:r>
            <a:endParaRPr lang="ko-KR" altLang="en-US" sz="36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9B2835-C27E-45B3-A39D-C32C9AD57DA0}"/>
                  </a:ext>
                </a:extLst>
              </p:cNvPr>
              <p:cNvSpPr txBox="1"/>
              <p:nvPr/>
            </p:nvSpPr>
            <p:spPr>
              <a:xfrm>
                <a:off x="596153" y="2012577"/>
                <a:ext cx="144635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9B2835-C27E-45B3-A39D-C32C9AD57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3" y="2012577"/>
                <a:ext cx="1446357" cy="299569"/>
              </a:xfrm>
              <a:prstGeom prst="rect">
                <a:avLst/>
              </a:prstGeom>
              <a:blipFill>
                <a:blip r:embed="rId3"/>
                <a:stretch>
                  <a:fillRect l="-3797" r="-844" b="-24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2F4496B-7CD5-44E1-95B9-D5AFD659B940}"/>
              </a:ext>
            </a:extLst>
          </p:cNvPr>
          <p:cNvSpPr txBox="1"/>
          <p:nvPr/>
        </p:nvSpPr>
        <p:spPr>
          <a:xfrm>
            <a:off x="393064" y="1160349"/>
            <a:ext cx="11046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Generation: Loss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9AFC88-B441-47FD-95AD-62BDBF0D5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53" y="3611180"/>
            <a:ext cx="4908176" cy="7171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2D6740-ADBA-4192-999D-27E7FA6ADFB7}"/>
                  </a:ext>
                </a:extLst>
              </p:cNvPr>
              <p:cNvSpPr txBox="1"/>
              <p:nvPr/>
            </p:nvSpPr>
            <p:spPr>
              <a:xfrm>
                <a:off x="5733954" y="3502705"/>
                <a:ext cx="6583551" cy="68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prediction of the score map,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ground truth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2D6740-ADBA-4192-999D-27E7FA6A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954" y="3502705"/>
                <a:ext cx="6583551" cy="685444"/>
              </a:xfrm>
              <a:prstGeom prst="rect">
                <a:avLst/>
              </a:prstGeom>
              <a:blipFill>
                <a:blip r:embed="rId5"/>
                <a:stretch>
                  <a:fillRect l="-833" t="-4464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3BC5EE5A-CA05-47CA-A766-9E8E74527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53" y="4643518"/>
            <a:ext cx="3863119" cy="853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07AC65-71DF-4D92-BA39-8B9448D4302F}"/>
                  </a:ext>
                </a:extLst>
              </p:cNvPr>
              <p:cNvSpPr txBox="1"/>
              <p:nvPr/>
            </p:nvSpPr>
            <p:spPr>
              <a:xfrm>
                <a:off x="542364" y="2408471"/>
                <a:ext cx="61587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for score map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07AC65-71DF-4D92-BA39-8B9448D4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64" y="2408471"/>
                <a:ext cx="6158752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EDC56D-4CB4-4092-B103-7B198C4A3C99}"/>
                  </a:ext>
                </a:extLst>
              </p:cNvPr>
              <p:cNvSpPr txBox="1"/>
              <p:nvPr/>
            </p:nvSpPr>
            <p:spPr>
              <a:xfrm>
                <a:off x="536497" y="2797125"/>
                <a:ext cx="6158752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for geometry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EDC56D-4CB4-4092-B103-7B198C4A3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7" y="2797125"/>
                <a:ext cx="6158752" cy="391902"/>
              </a:xfrm>
              <a:prstGeom prst="rect">
                <a:avLst/>
              </a:prstGeom>
              <a:blipFill>
                <a:blip r:embed="rId8"/>
                <a:stretch>
                  <a:fillRect t="-9375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31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07D696037194B48B7B23BF622D7652D" ma:contentTypeVersion="4" ma:contentTypeDescription="새 문서를 만듭니다." ma:contentTypeScope="" ma:versionID="746c33617835c1e9cc25cc6723456c0c">
  <xsd:schema xmlns:xsd="http://www.w3.org/2001/XMLSchema" xmlns:xs="http://www.w3.org/2001/XMLSchema" xmlns:p="http://schemas.microsoft.com/office/2006/metadata/properties" xmlns:ns3="928a32df-66f8-4915-9214-fb107b327f7e" targetNamespace="http://schemas.microsoft.com/office/2006/metadata/properties" ma:root="true" ma:fieldsID="68a54ca8d7ac03a535da733a5385b979" ns3:_="">
    <xsd:import namespace="928a32df-66f8-4915-9214-fb107b327f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a32df-66f8-4915-9214-fb107b327f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FA46B4-F1B1-4621-9C44-7987745EBA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ABCC41-8B9B-4C0F-92DE-0F7A6E3AC6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6A1C75-69C6-43E8-9E3F-2529D3A8F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8a32df-66f8-4915-9214-fb107b327f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8985</TotalTime>
  <Words>1160</Words>
  <Application>Microsoft Office PowerPoint</Application>
  <PresentationFormat>와이드스크린</PresentationFormat>
  <Paragraphs>220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Contents</vt:lpstr>
      <vt:lpstr>EAST: An Efficient and Accurate Scene Text Detector</vt:lpstr>
      <vt:lpstr>EAST: An Efficient and Accurate Scene Text Detector</vt:lpstr>
      <vt:lpstr>EAST: An Efficient and Accurate Scene Text Detector</vt:lpstr>
      <vt:lpstr>EAST: An Efficient and Accurate Scene Text Detector</vt:lpstr>
      <vt:lpstr>EAST: An Efficient and Accurate Scene Text Detector</vt:lpstr>
      <vt:lpstr>EAST: An Efficient and Accurate Scene Text Detector</vt:lpstr>
      <vt:lpstr>EAST: An Efficient and Accurate Scene Text Detector</vt:lpstr>
      <vt:lpstr>EAST: An Efficient and Accurate Scene Text Detector</vt:lpstr>
      <vt:lpstr>EAST: An Efficient and Accurate Scene Text Detector</vt:lpstr>
      <vt:lpstr>EAST: An Efficient and Accurate Scene Text Detector</vt:lpstr>
      <vt:lpstr>Towards Multi-class Object Detection in Unconstrained Remote Sensing Imagery </vt:lpstr>
      <vt:lpstr>Towards Multi-class Object Detection in Unconstrained Remote Sensing Imagery </vt:lpstr>
      <vt:lpstr>Towards Multi-class Object Detection in Unconstrained Remote Sensing Imagery </vt:lpstr>
      <vt:lpstr>Towards Multi-class Object Detection in Unconstrained Remote Sensing Imagery </vt:lpstr>
      <vt:lpstr>Towards Multi-class Object Detection in Unconstrained Remote Sensing Imagery </vt:lpstr>
      <vt:lpstr>Towards Multi-class Object Detection in Unconstrained Remote Sensing Imagery </vt:lpstr>
      <vt:lpstr>Towards Multi-class Object Detection in Unconstrained Remote Sensing Imagery </vt:lpstr>
      <vt:lpstr>Towards Multi-class Object Detection in Unconstrained Remote Sensing Imagery </vt:lpstr>
      <vt:lpstr>Towards Multi-class Object Detection in Unconstrained Remote Sensing Imagery </vt:lpstr>
      <vt:lpstr>Towards Multi-class Object Detection in Unconstrained Remote Sensing Imagery </vt:lpstr>
      <vt:lpstr>Towards Multi-class Object Detection in Unconstrained Remote Sensing Imagery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kwonjunn01@gmail.com</cp:lastModifiedBy>
  <cp:revision>276</cp:revision>
  <dcterms:modified xsi:type="dcterms:W3CDTF">2020-09-04T07:50:57Z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0x010100307D696037194B48B7B23BF622D7652D</vt:lpwstr>
  </property>
</Properties>
</file>