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2" r:id="rId4"/>
  </p:sldMasterIdLst>
  <p:notesMasterIdLst>
    <p:notesMasterId r:id="rId17"/>
  </p:notesMasterIdLst>
  <p:handoutMasterIdLst>
    <p:handoutMasterId r:id="rId18"/>
  </p:handoutMasterIdLst>
  <p:sldIdLst>
    <p:sldId id="292" r:id="rId5"/>
    <p:sldId id="304" r:id="rId6"/>
    <p:sldId id="366" r:id="rId7"/>
    <p:sldId id="372" r:id="rId8"/>
    <p:sldId id="367" r:id="rId9"/>
    <p:sldId id="369" r:id="rId10"/>
    <p:sldId id="370" r:id="rId11"/>
    <p:sldId id="368" r:id="rId12"/>
    <p:sldId id="373" r:id="rId13"/>
    <p:sldId id="375" r:id="rId14"/>
    <p:sldId id="371" r:id="rId15"/>
    <p:sldId id="374" r:id="rId16"/>
  </p:sldIdLst>
  <p:sldSz cx="12192000" cy="6858000"/>
  <p:notesSz cx="9875838" cy="6742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A9D18E"/>
    <a:srgbClr val="B4C7E7"/>
    <a:srgbClr val="B8183E"/>
    <a:srgbClr val="00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6ABB5-10CC-44A2-9D0B-DC8904027765}" v="331" dt="2020-11-03T03:23:15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33" autoAdjust="0"/>
  </p:normalViewPr>
  <p:slideViewPr>
    <p:cSldViewPr snapToGrid="0">
      <p:cViewPr varScale="1">
        <p:scale>
          <a:sx n="61" d="100"/>
          <a:sy n="61" d="100"/>
        </p:scale>
        <p:origin x="1493" y="29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222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9529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4024" y="0"/>
            <a:ext cx="4279529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13FF-C206-4E01-9037-CA9B262D0E8C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03837"/>
            <a:ext cx="4279529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4024" y="6403837"/>
            <a:ext cx="4279529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98A27-5D49-4139-8153-E515D3B6E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394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9529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4024" y="0"/>
            <a:ext cx="4279529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41375"/>
            <a:ext cx="4046538" cy="2276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585" y="3244642"/>
            <a:ext cx="790067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03837"/>
            <a:ext cx="4279529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4024" y="6403837"/>
            <a:ext cx="4279529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1B35-BD52-496F-9C0A-552B128C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5248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7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이제 각 </a:t>
            </a:r>
            <a:r>
              <a:rPr lang="en-US" altLang="ko-KR" noProof="1">
                <a:ea typeface="맑은 고딕"/>
              </a:rPr>
              <a:t>keypoint</a:t>
            </a:r>
            <a:r>
              <a:rPr lang="ko-KR" altLang="en-US" noProof="1">
                <a:ea typeface="맑은 고딕"/>
              </a:rPr>
              <a:t>의 </a:t>
            </a:r>
            <a:r>
              <a:rPr lang="en-US" altLang="ko-KR" noProof="1">
                <a:ea typeface="맑은 고딕"/>
              </a:rPr>
              <a:t>orientation</a:t>
            </a:r>
            <a:r>
              <a:rPr lang="ko-KR" altLang="en-US" noProof="1">
                <a:ea typeface="맑은 고딕"/>
              </a:rPr>
              <a:t>을 정해주어야 합니다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이를 위해 </a:t>
            </a:r>
            <a:r>
              <a:rPr lang="en-US" altLang="ko-KR" noProof="1">
                <a:ea typeface="맑은 고딕"/>
              </a:rPr>
              <a:t>key </a:t>
            </a:r>
            <a:r>
              <a:rPr lang="ko-KR" altLang="en-US" noProof="1">
                <a:ea typeface="맑은 고딕"/>
              </a:rPr>
              <a:t>주변으로 </a:t>
            </a:r>
            <a:r>
              <a:rPr lang="en-US" altLang="ko-KR" noProof="1">
                <a:ea typeface="맑은 고딕"/>
              </a:rPr>
              <a:t>16x16 pixel</a:t>
            </a:r>
            <a:r>
              <a:rPr lang="ko-KR" altLang="en-US" noProof="1">
                <a:ea typeface="맑은 고딕"/>
              </a:rPr>
              <a:t>을 정한뒤 그 안의 </a:t>
            </a:r>
            <a:r>
              <a:rPr lang="en-US" altLang="ko-KR" noProof="1">
                <a:ea typeface="맑은 고딕"/>
              </a:rPr>
              <a:t>image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gaussian blur</a:t>
            </a:r>
            <a:r>
              <a:rPr lang="ko-KR" altLang="en-US" noProof="1">
                <a:ea typeface="맑은 고딕"/>
              </a:rPr>
              <a:t>처리 하고 각 점에 대응해서 </a:t>
            </a:r>
            <a:r>
              <a:rPr lang="en-US" altLang="ko-KR" noProof="1">
                <a:ea typeface="맑은 고딕"/>
              </a:rPr>
              <a:t>gradient</a:t>
            </a:r>
            <a:r>
              <a:rPr lang="ko-KR" altLang="en-US" noProof="1">
                <a:ea typeface="맑은 고딕"/>
              </a:rPr>
              <a:t>의 방향과 크기를 결정해줍니다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구해진 </a:t>
            </a:r>
            <a:r>
              <a:rPr lang="en-US" altLang="ko-KR" noProof="1">
                <a:ea typeface="맑은 고딕"/>
              </a:rPr>
              <a:t>orientation</a:t>
            </a:r>
            <a:r>
              <a:rPr lang="ko-KR" altLang="en-US" noProof="1">
                <a:ea typeface="맑은 고딕"/>
              </a:rPr>
              <a:t>으로 </a:t>
            </a:r>
            <a:r>
              <a:rPr lang="en-US" altLang="ko-KR" noProof="1">
                <a:ea typeface="맑은 고딕"/>
              </a:rPr>
              <a:t>histogram</a:t>
            </a:r>
            <a:r>
              <a:rPr lang="ko-KR" altLang="en-US" noProof="1">
                <a:ea typeface="맑은 고딕"/>
              </a:rPr>
              <a:t>을 그리고 이 때 </a:t>
            </a:r>
            <a:r>
              <a:rPr lang="en-US" altLang="ko-KR" noProof="1">
                <a:ea typeface="맑은 고딕"/>
              </a:rPr>
              <a:t>peak </a:t>
            </a:r>
            <a:r>
              <a:rPr lang="ko-KR" altLang="en-US" noProof="1">
                <a:ea typeface="맑은 고딕"/>
              </a:rPr>
              <a:t>값을 이용해 </a:t>
            </a:r>
            <a:r>
              <a:rPr lang="en-US" altLang="ko-KR" noProof="1">
                <a:ea typeface="맑은 고딕"/>
              </a:rPr>
              <a:t>keypoint</a:t>
            </a:r>
            <a:r>
              <a:rPr lang="ko-KR" altLang="en-US" noProof="1">
                <a:ea typeface="맑은 고딕"/>
              </a:rPr>
              <a:t>의 </a:t>
            </a:r>
            <a:r>
              <a:rPr lang="en-US" altLang="ko-KR" noProof="1">
                <a:ea typeface="맑은 고딕"/>
              </a:rPr>
              <a:t>orientation</a:t>
            </a:r>
            <a:r>
              <a:rPr lang="ko-KR" altLang="en-US" noProof="1">
                <a:ea typeface="맑은 고딕"/>
              </a:rPr>
              <a:t>과 </a:t>
            </a:r>
            <a:r>
              <a:rPr lang="en-US" altLang="ko-KR" noProof="1">
                <a:ea typeface="맑은 고딕"/>
              </a:rPr>
              <a:t>magnitude</a:t>
            </a:r>
            <a:r>
              <a:rPr lang="ko-KR" altLang="en-US" noProof="1">
                <a:ea typeface="맑은 고딕"/>
              </a:rPr>
              <a:t>를</a:t>
            </a:r>
            <a:r>
              <a:rPr lang="en-US" altLang="ko-KR" noProof="1">
                <a:ea typeface="맑은 고딕"/>
              </a:rPr>
              <a:t> </a:t>
            </a:r>
            <a:r>
              <a:rPr lang="ko-KR" altLang="en-US" noProof="1">
                <a:ea typeface="맑은 고딕"/>
              </a:rPr>
              <a:t>정해줍니다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227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하지만 </a:t>
            </a:r>
            <a:r>
              <a:rPr lang="en-US" altLang="ko-KR" noProof="1">
                <a:ea typeface="맑은 고딕"/>
              </a:rPr>
              <a:t>keypoint </a:t>
            </a:r>
            <a:r>
              <a:rPr lang="ko-KR" altLang="en-US" noProof="1">
                <a:ea typeface="맑은 고딕"/>
              </a:rPr>
              <a:t>하나 만으로</a:t>
            </a:r>
            <a:r>
              <a:rPr lang="en-US" altLang="ko-KR" noProof="1">
                <a:ea typeface="맑은 고딕"/>
              </a:rPr>
              <a:t>matching</a:t>
            </a:r>
            <a:r>
              <a:rPr lang="ko-KR" altLang="en-US" noProof="1">
                <a:ea typeface="맑은 고딕"/>
              </a:rPr>
              <a:t>을 하게 되면 부정확한 </a:t>
            </a:r>
            <a:r>
              <a:rPr lang="en-US" altLang="ko-KR" noProof="1">
                <a:ea typeface="맑은 고딕"/>
              </a:rPr>
              <a:t>matching</a:t>
            </a:r>
            <a:r>
              <a:rPr lang="ko-KR" altLang="en-US" noProof="1">
                <a:ea typeface="맑은 고딕"/>
              </a:rPr>
              <a:t>을 할 가능성이 높습니다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이는 </a:t>
            </a:r>
            <a:r>
              <a:rPr lang="en-US" altLang="ko-KR" noProof="1">
                <a:ea typeface="맑은 고딕"/>
              </a:rPr>
              <a:t>keypoint</a:t>
            </a:r>
            <a:r>
              <a:rPr lang="ko-KR" altLang="en-US" noProof="1">
                <a:ea typeface="맑은 고딕"/>
              </a:rPr>
              <a:t>에 대한 정보의 부족 때문인데 이를 해결하기위해 전의 과정과 비슷하게 </a:t>
            </a:r>
            <a:r>
              <a:rPr lang="en-US" altLang="ko-KR" noProof="1">
                <a:ea typeface="맑은 고딕"/>
              </a:rPr>
              <a:t>16x16 </a:t>
            </a:r>
            <a:r>
              <a:rPr lang="ko-KR" altLang="en-US" noProof="1">
                <a:ea typeface="맑은 고딕"/>
              </a:rPr>
              <a:t>칸의 계산을 진행합니다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다만 이번 과정에서는 </a:t>
            </a:r>
            <a:r>
              <a:rPr lang="en-US" altLang="ko-KR" noProof="1">
                <a:ea typeface="맑은 고딕"/>
              </a:rPr>
              <a:t>orientation</a:t>
            </a:r>
            <a:r>
              <a:rPr lang="ko-KR" altLang="en-US" noProof="1">
                <a:ea typeface="맑은 고딕"/>
              </a:rPr>
              <a:t>을 </a:t>
            </a:r>
            <a:r>
              <a:rPr lang="en-US" altLang="ko-KR" noProof="1">
                <a:ea typeface="맑은 고딕"/>
              </a:rPr>
              <a:t>8</a:t>
            </a:r>
            <a:r>
              <a:rPr lang="ko-KR" altLang="en-US" noProof="1">
                <a:ea typeface="맑은 고딕"/>
              </a:rPr>
              <a:t>개를 지정해줍니다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그리고 </a:t>
            </a:r>
            <a:r>
              <a:rPr lang="en-US" altLang="ko-KR" noProof="1">
                <a:ea typeface="맑은 고딕"/>
              </a:rPr>
              <a:t>matching</a:t>
            </a:r>
            <a:r>
              <a:rPr lang="ko-KR" altLang="en-US" noProof="1">
                <a:ea typeface="맑은 고딕"/>
              </a:rPr>
              <a:t>을 위해서는 </a:t>
            </a:r>
            <a:r>
              <a:rPr lang="en-US" altLang="ko-KR" noProof="1">
                <a:ea typeface="맑은 고딕"/>
              </a:rPr>
              <a:t>orientation</a:t>
            </a:r>
            <a:r>
              <a:rPr lang="ko-KR" altLang="en-US" noProof="1">
                <a:ea typeface="맑은 고딕"/>
              </a:rPr>
              <a:t>과 </a:t>
            </a:r>
            <a:r>
              <a:rPr lang="en-US" altLang="ko-KR" noProof="1">
                <a:ea typeface="맑은 고딕"/>
              </a:rPr>
              <a:t>brightness</a:t>
            </a:r>
            <a:r>
              <a:rPr lang="ko-KR" altLang="en-US" noProof="1">
                <a:ea typeface="맑은 고딕"/>
              </a:rPr>
              <a:t>에 </a:t>
            </a:r>
            <a:r>
              <a:rPr lang="en-US" altLang="ko-KR" noProof="1">
                <a:ea typeface="맑은 고딕"/>
              </a:rPr>
              <a:t>invariant</a:t>
            </a:r>
            <a:r>
              <a:rPr lang="ko-KR" altLang="en-US" noProof="1">
                <a:ea typeface="맑은 고딕"/>
              </a:rPr>
              <a:t>해야하므로 전 과정에서 구해진 </a:t>
            </a:r>
            <a:r>
              <a:rPr lang="en-US" altLang="ko-KR" noProof="1">
                <a:ea typeface="맑은 고딕"/>
              </a:rPr>
              <a:t>orientation</a:t>
            </a:r>
            <a:r>
              <a:rPr lang="ko-KR" altLang="en-US" noProof="1">
                <a:ea typeface="맑은 고딕"/>
              </a:rPr>
              <a:t>으로 </a:t>
            </a:r>
            <a:r>
              <a:rPr lang="en-US" altLang="ko-KR" noProof="1">
                <a:ea typeface="맑은 고딕"/>
              </a:rPr>
              <a:t>normalization</a:t>
            </a:r>
            <a:r>
              <a:rPr lang="ko-KR" altLang="en-US" noProof="1">
                <a:ea typeface="맑은 고딕"/>
              </a:rPr>
              <a:t>을 해주며 </a:t>
            </a:r>
            <a:r>
              <a:rPr lang="en-US" altLang="ko-KR" noProof="1">
                <a:ea typeface="맑은 고딕"/>
              </a:rPr>
              <a:t>brightness</a:t>
            </a:r>
            <a:r>
              <a:rPr lang="ko-KR" altLang="en-US" noProof="1">
                <a:ea typeface="맑은 고딕"/>
              </a:rPr>
              <a:t>에 대해서도 </a:t>
            </a:r>
            <a:r>
              <a:rPr lang="en-US" altLang="ko-KR" noProof="1">
                <a:ea typeface="맑은 고딕"/>
              </a:rPr>
              <a:t>normalization</a:t>
            </a:r>
            <a:r>
              <a:rPr lang="ko-KR" altLang="en-US" noProof="1">
                <a:ea typeface="맑은 고딕"/>
              </a:rPr>
              <a:t>을 해줍니다</a:t>
            </a:r>
            <a:r>
              <a:rPr lang="en-US" altLang="ko-KR" noProof="1">
                <a:ea typeface="맑은 고딕"/>
              </a:rPr>
              <a:t>. Lowe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local high contrast</a:t>
            </a:r>
            <a:r>
              <a:rPr lang="ko-KR" altLang="en-US" noProof="1">
                <a:ea typeface="맑은 고딕"/>
              </a:rPr>
              <a:t>에 대해서 </a:t>
            </a:r>
            <a:r>
              <a:rPr lang="en-US" altLang="ko-KR" noProof="1">
                <a:ea typeface="맑은 고딕"/>
              </a:rPr>
              <a:t>normalization</a:t>
            </a:r>
            <a:r>
              <a:rPr lang="ko-KR" altLang="en-US" noProof="1">
                <a:ea typeface="맑은 고딕"/>
              </a:rPr>
              <a:t>을 한 번더 진행하였습니다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 때 </a:t>
            </a:r>
            <a:r>
              <a:rPr lang="en-US" altLang="ko-KR" noProof="1">
                <a:ea typeface="맑은 고딕"/>
              </a:rPr>
              <a:t>histogram</a:t>
            </a:r>
            <a:r>
              <a:rPr lang="ko-KR" altLang="en-US" noProof="1">
                <a:ea typeface="맑은 고딕"/>
              </a:rPr>
              <a:t>에서 가장 높은 값을 기준으로 진행하였습니다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13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1">
                <a:ea typeface="맑은 고딕"/>
              </a:rPr>
              <a:t>Keypoint mathcing</a:t>
            </a:r>
            <a:r>
              <a:rPr lang="ko-KR" altLang="en-US" noProof="1">
                <a:ea typeface="맑은 고딕"/>
              </a:rPr>
              <a:t>은 </a:t>
            </a:r>
            <a:r>
              <a:rPr lang="en-US" altLang="ko-KR" noProof="1">
                <a:ea typeface="맑은 고딕"/>
              </a:rPr>
              <a:t>euclidian distance</a:t>
            </a:r>
            <a:r>
              <a:rPr lang="ko-KR" altLang="en-US" noProof="1">
                <a:ea typeface="맑은 고딕"/>
              </a:rPr>
              <a:t>를 이용해서 진행했습니다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 때 </a:t>
            </a:r>
            <a:r>
              <a:rPr lang="en-US" altLang="ko-KR" noProof="1">
                <a:ea typeface="맑은 고딕"/>
              </a:rPr>
              <a:t>mathing</a:t>
            </a:r>
            <a:r>
              <a:rPr lang="ko-KR" altLang="en-US" noProof="1">
                <a:ea typeface="맑은 고딕"/>
              </a:rPr>
              <a:t>을 결정하기 위해서 가장 가까운 </a:t>
            </a:r>
            <a:r>
              <a:rPr lang="en-US" altLang="ko-KR" noProof="1">
                <a:ea typeface="맑은 고딕"/>
              </a:rPr>
              <a:t>key</a:t>
            </a:r>
            <a:r>
              <a:rPr lang="ko-KR" altLang="en-US" noProof="1">
                <a:ea typeface="맑은 고딕"/>
              </a:rPr>
              <a:t>와 두 번째로 가까운 </a:t>
            </a:r>
            <a:r>
              <a:rPr lang="en-US" altLang="ko-KR" noProof="1">
                <a:ea typeface="맑은 고딕"/>
              </a:rPr>
              <a:t>key</a:t>
            </a:r>
            <a:r>
              <a:rPr lang="ko-KR" altLang="en-US" noProof="1">
                <a:ea typeface="맑은 고딕"/>
              </a:rPr>
              <a:t>의 거리의 비의 비교를 통해 </a:t>
            </a:r>
            <a:r>
              <a:rPr lang="en-US" altLang="ko-KR" noProof="1">
                <a:ea typeface="맑은 고딕"/>
              </a:rPr>
              <a:t>0.8</a:t>
            </a:r>
            <a:r>
              <a:rPr lang="ko-KR" altLang="en-US" noProof="1">
                <a:ea typeface="맑은 고딕"/>
              </a:rPr>
              <a:t>이상이 되면 해당 </a:t>
            </a:r>
            <a:r>
              <a:rPr lang="en-US" altLang="ko-KR" noProof="1">
                <a:ea typeface="맑은 고딕"/>
              </a:rPr>
              <a:t>key</a:t>
            </a:r>
            <a:r>
              <a:rPr lang="ko-KR" altLang="en-US" noProof="1">
                <a:ea typeface="맑은 고딕"/>
              </a:rPr>
              <a:t>를 버리는 방법을 선택하였다고 합니다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이후 </a:t>
            </a:r>
            <a:r>
              <a:rPr lang="en-US" altLang="ko-KR" noProof="1">
                <a:ea typeface="맑은 고딕"/>
              </a:rPr>
              <a:t>hough transform</a:t>
            </a:r>
            <a:r>
              <a:rPr lang="ko-KR" altLang="en-US" noProof="1">
                <a:ea typeface="맑은 고딕"/>
              </a:rPr>
              <a:t>을 이용하여 </a:t>
            </a:r>
            <a:r>
              <a:rPr lang="en-US" altLang="ko-KR" noProof="1">
                <a:ea typeface="맑은 고딕"/>
              </a:rPr>
              <a:t>clustering</a:t>
            </a:r>
            <a:r>
              <a:rPr lang="ko-KR" altLang="en-US" noProof="1">
                <a:ea typeface="맑은 고딕"/>
              </a:rPr>
              <a:t>과 </a:t>
            </a:r>
            <a:r>
              <a:rPr lang="en-US" altLang="ko-KR" noProof="1">
                <a:ea typeface="맑은 고딕"/>
              </a:rPr>
              <a:t>verifying</a:t>
            </a:r>
            <a:r>
              <a:rPr lang="ko-KR" altLang="en-US" noProof="1">
                <a:ea typeface="맑은 고딕"/>
              </a:rPr>
              <a:t>과정을 진행해줍니다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8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Guided</a:t>
            </a:r>
            <a:r>
              <a:rPr lang="ko-KR" altLang="en-US"/>
              <a:t> </a:t>
            </a:r>
            <a:r>
              <a:rPr lang="en-US" altLang="ko-KR"/>
              <a:t>filter</a:t>
            </a:r>
            <a:r>
              <a:rPr lang="ko-KR" altLang="en-US"/>
              <a:t>의 목적성과 전체 구조 그리고 </a:t>
            </a:r>
            <a:r>
              <a:rPr lang="en-US" altLang="ko-KR"/>
              <a:t>method </a:t>
            </a:r>
            <a:r>
              <a:rPr lang="ko-KR" altLang="en-US"/>
              <a:t>마지막으로 </a:t>
            </a:r>
            <a:r>
              <a:rPr lang="en-US" altLang="ko-KR"/>
              <a:t>computational efficiency</a:t>
            </a:r>
            <a:r>
              <a:rPr lang="ko-KR" altLang="en-US"/>
              <a:t>에 대해 설명하겠습니다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1">
                <a:ea typeface="맑은 고딕"/>
              </a:rPr>
              <a:t>Scale invariant</a:t>
            </a:r>
            <a:r>
              <a:rPr lang="ko-KR" altLang="en-US" noProof="1">
                <a:ea typeface="맑은 고딕"/>
              </a:rPr>
              <a:t>한 </a:t>
            </a:r>
            <a:r>
              <a:rPr lang="en-US" altLang="ko-KR" noProof="1">
                <a:ea typeface="맑은 고딕"/>
              </a:rPr>
              <a:t>interest points</a:t>
            </a:r>
            <a:r>
              <a:rPr lang="ko-KR" altLang="en-US" noProof="1">
                <a:ea typeface="맑은 고딕"/>
              </a:rPr>
              <a:t>를 찾기 위해서 저자는 </a:t>
            </a:r>
            <a:r>
              <a:rPr lang="en-US" altLang="ko-KR" noProof="1">
                <a:ea typeface="맑은 고딕"/>
              </a:rPr>
              <a:t>scale-normalized</a:t>
            </a:r>
            <a:r>
              <a:rPr lang="ko-KR" altLang="en-US" noProof="1">
                <a:ea typeface="맑은 고딕"/>
              </a:rPr>
              <a:t> </a:t>
            </a:r>
            <a:r>
              <a:rPr lang="en-US" altLang="ko-KR" noProof="1">
                <a:ea typeface="맑은 고딕"/>
              </a:rPr>
              <a:t>lacplacian</a:t>
            </a:r>
            <a:r>
              <a:rPr lang="ko-KR" altLang="en-US" noProof="1">
                <a:ea typeface="맑은 고딕"/>
              </a:rPr>
              <a:t>을 이야기합니다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이 때 </a:t>
            </a:r>
            <a:r>
              <a:rPr lang="en-US" altLang="ko-KR" noProof="1">
                <a:ea typeface="맑은 고딕"/>
              </a:rPr>
              <a:t>G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gaussian filter</a:t>
            </a:r>
            <a:r>
              <a:rPr lang="ko-KR" altLang="en-US" noProof="1">
                <a:ea typeface="맑은 고딕"/>
              </a:rPr>
              <a:t>이며 해당 </a:t>
            </a:r>
            <a:r>
              <a:rPr lang="en-US" altLang="ko-KR" noProof="1">
                <a:ea typeface="맑은 고딕"/>
              </a:rPr>
              <a:t>filter</a:t>
            </a:r>
            <a:r>
              <a:rPr lang="ko-KR" altLang="en-US" noProof="1">
                <a:ea typeface="맑은 고딕"/>
              </a:rPr>
              <a:t>가 필요한 이유는 아래 그림에서 </a:t>
            </a:r>
            <a:r>
              <a:rPr lang="en-US" altLang="ko-KR" noProof="1">
                <a:ea typeface="맑은 고딕"/>
              </a:rPr>
              <a:t>edge</a:t>
            </a:r>
            <a:r>
              <a:rPr lang="ko-KR" altLang="en-US" noProof="1">
                <a:ea typeface="맑은 고딕"/>
              </a:rPr>
              <a:t>나 </a:t>
            </a:r>
            <a:r>
              <a:rPr lang="en-US" altLang="ko-KR" noProof="1">
                <a:ea typeface="맑은 고딕"/>
              </a:rPr>
              <a:t>blob</a:t>
            </a:r>
            <a:r>
              <a:rPr lang="ko-KR" altLang="en-US" noProof="1">
                <a:ea typeface="맑은 고딕"/>
              </a:rPr>
              <a:t>을 찾기 위해서는 </a:t>
            </a:r>
            <a:r>
              <a:rPr lang="en-US" altLang="ko-KR" noProof="1">
                <a:ea typeface="맑은 고딕"/>
              </a:rPr>
              <a:t>gradient </a:t>
            </a:r>
            <a:r>
              <a:rPr lang="ko-KR" altLang="en-US" noProof="1">
                <a:ea typeface="맑은 고딕"/>
              </a:rPr>
              <a:t>값을 보는데 </a:t>
            </a:r>
            <a:r>
              <a:rPr lang="en-US" altLang="ko-KR" noProof="1">
                <a:ea typeface="맑은 고딕"/>
              </a:rPr>
              <a:t>noise</a:t>
            </a:r>
            <a:r>
              <a:rPr lang="ko-KR" altLang="en-US" noProof="1">
                <a:ea typeface="맑은 고딕"/>
              </a:rPr>
              <a:t>로 인해 알 수 없기 때문입니다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그러나 </a:t>
            </a:r>
            <a:r>
              <a:rPr lang="en-US" altLang="ko-KR" noProof="1">
                <a:ea typeface="맑은 고딕"/>
              </a:rPr>
              <a:t> scale-norm laplacian</a:t>
            </a:r>
            <a:r>
              <a:rPr lang="ko-KR" altLang="en-US" noProof="1">
                <a:ea typeface="맑은 고딕"/>
              </a:rPr>
              <a:t>은 이차미분식이기에 </a:t>
            </a:r>
            <a:r>
              <a:rPr lang="en-US" altLang="ko-KR" noProof="1">
                <a:ea typeface="맑은 고딕"/>
              </a:rPr>
              <a:t>computational cost</a:t>
            </a:r>
            <a:r>
              <a:rPr lang="ko-KR" altLang="en-US" noProof="1">
                <a:ea typeface="맑은 고딕"/>
              </a:rPr>
              <a:t>가 크므로 </a:t>
            </a:r>
            <a:r>
              <a:rPr lang="en-US" altLang="ko-KR" noProof="1">
                <a:ea typeface="맑은 고딕"/>
              </a:rPr>
              <a:t>DoG</a:t>
            </a:r>
            <a:r>
              <a:rPr lang="ko-KR" altLang="en-US" noProof="1">
                <a:ea typeface="맑은 고딕"/>
              </a:rPr>
              <a:t>를 이용해 </a:t>
            </a:r>
            <a:r>
              <a:rPr lang="en-US" altLang="ko-KR" noProof="1">
                <a:ea typeface="맑은 고딕"/>
              </a:rPr>
              <a:t>key point</a:t>
            </a:r>
            <a:r>
              <a:rPr lang="ko-KR" altLang="en-US" noProof="1">
                <a:ea typeface="맑은 고딕"/>
              </a:rPr>
              <a:t>를 찾는 방법을 제안합니다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0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먼저 </a:t>
            </a:r>
            <a:r>
              <a:rPr lang="en-US" altLang="ko-KR" noProof="1">
                <a:ea typeface="맑은 고딕"/>
              </a:rPr>
              <a:t>scale space</a:t>
            </a:r>
            <a:r>
              <a:rPr lang="ko-KR" altLang="en-US" noProof="1">
                <a:ea typeface="맑은 고딕"/>
              </a:rPr>
              <a:t>를 구축 합니다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원본이미지를 </a:t>
            </a:r>
            <a:r>
              <a:rPr lang="en-US" altLang="ko-KR" noProof="1">
                <a:ea typeface="맑은 고딕"/>
              </a:rPr>
              <a:t>upsampling, down sampling</a:t>
            </a:r>
            <a:r>
              <a:rPr lang="ko-KR" altLang="en-US" noProof="1">
                <a:ea typeface="맑은 고딕"/>
              </a:rPr>
              <a:t>을 진행하고 해당 </a:t>
            </a:r>
            <a:r>
              <a:rPr lang="en-US" altLang="ko-KR" noProof="1">
                <a:ea typeface="맑은 고딕"/>
              </a:rPr>
              <a:t>scale</a:t>
            </a:r>
            <a:r>
              <a:rPr lang="ko-KR" altLang="en-US" noProof="1">
                <a:ea typeface="맑은 고딕"/>
              </a:rPr>
              <a:t>에서 </a:t>
            </a:r>
            <a:r>
              <a:rPr lang="en-US" altLang="ko-KR" noProof="1">
                <a:ea typeface="맑은 고딕"/>
              </a:rPr>
              <a:t>gaussian filter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sigma</a:t>
            </a:r>
            <a:r>
              <a:rPr lang="ko-KR" altLang="en-US" noProof="1">
                <a:ea typeface="맑은 고딕"/>
              </a:rPr>
              <a:t>를 바꿔가며 </a:t>
            </a:r>
            <a:r>
              <a:rPr lang="en-US" altLang="ko-KR" noProof="1">
                <a:ea typeface="맑은 고딕"/>
              </a:rPr>
              <a:t>octave</a:t>
            </a:r>
            <a:r>
              <a:rPr lang="ko-KR" altLang="en-US" noProof="1">
                <a:ea typeface="맑은 고딕"/>
              </a:rPr>
              <a:t>를 만듭니다</a:t>
            </a:r>
            <a:r>
              <a:rPr lang="en-US" altLang="ko-KR" noProof="1">
                <a:ea typeface="맑은 고딕"/>
              </a:rPr>
              <a:t>.</a:t>
            </a:r>
            <a:r>
              <a:rPr lang="ko-KR" altLang="en-US" noProof="1">
                <a:ea typeface="맑은 고딕"/>
              </a:rPr>
              <a:t> </a:t>
            </a:r>
            <a:endParaRPr lang="en-US" altLang="ko-KR" noProof="1">
              <a:ea typeface="맑은 고딕"/>
            </a:endParaRP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이러한 </a:t>
            </a:r>
            <a:r>
              <a:rPr lang="en-US" altLang="ko-KR" noProof="1">
                <a:ea typeface="맑은 고딕"/>
              </a:rPr>
              <a:t>scale space</a:t>
            </a:r>
            <a:r>
              <a:rPr lang="ko-KR" altLang="en-US" noProof="1">
                <a:ea typeface="맑은 고딕"/>
              </a:rPr>
              <a:t>를 이용하는 이유는 다양한 </a:t>
            </a:r>
            <a:r>
              <a:rPr lang="en-US" altLang="ko-KR" noProof="1">
                <a:ea typeface="맑은 고딕"/>
              </a:rPr>
              <a:t>scale</a:t>
            </a:r>
            <a:r>
              <a:rPr lang="ko-KR" altLang="en-US" noProof="1">
                <a:ea typeface="맑은 고딕"/>
              </a:rPr>
              <a:t>에서 </a:t>
            </a:r>
            <a:r>
              <a:rPr lang="en-US" altLang="ko-KR" noProof="1">
                <a:ea typeface="맑은 고딕"/>
              </a:rPr>
              <a:t>key</a:t>
            </a:r>
            <a:r>
              <a:rPr lang="ko-KR" altLang="en-US" noProof="1">
                <a:ea typeface="맑은 고딕"/>
              </a:rPr>
              <a:t>를 선택한 다음 각 </a:t>
            </a:r>
            <a:r>
              <a:rPr lang="en-US" altLang="ko-KR" noProof="1">
                <a:ea typeface="맑은 고딕"/>
              </a:rPr>
              <a:t>scale</a:t>
            </a:r>
            <a:r>
              <a:rPr lang="ko-KR" altLang="en-US" noProof="1">
                <a:ea typeface="맑은 고딕"/>
              </a:rPr>
              <a:t>별로 </a:t>
            </a:r>
            <a:r>
              <a:rPr lang="en-US" altLang="ko-KR" noProof="1">
                <a:ea typeface="맑은 고딕"/>
              </a:rPr>
              <a:t>target</a:t>
            </a:r>
            <a:r>
              <a:rPr lang="ko-KR" altLang="en-US" noProof="1">
                <a:ea typeface="맑은 고딕"/>
              </a:rPr>
              <a:t>의 </a:t>
            </a:r>
            <a:r>
              <a:rPr lang="en-US" altLang="ko-KR" noProof="1">
                <a:ea typeface="맑은 고딕"/>
              </a:rPr>
              <a:t>key</a:t>
            </a:r>
            <a:r>
              <a:rPr lang="ko-KR" altLang="en-US" noProof="1">
                <a:ea typeface="맑은 고딕"/>
              </a:rPr>
              <a:t>를 비교하면 </a:t>
            </a:r>
            <a:r>
              <a:rPr lang="en-US" altLang="ko-KR" noProof="1">
                <a:ea typeface="맑은 고딕"/>
              </a:rPr>
              <a:t>scale</a:t>
            </a:r>
            <a:r>
              <a:rPr lang="ko-KR" altLang="en-US" noProof="1">
                <a:ea typeface="맑은 고딕"/>
              </a:rPr>
              <a:t>의 변화를 알 수 있기 때문이다</a:t>
            </a:r>
            <a:r>
              <a:rPr lang="en-US" altLang="ko-KR" noProof="1">
                <a:ea typeface="맑은 고딕"/>
              </a:rPr>
              <a:t>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3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그리고 인접한 </a:t>
            </a:r>
            <a:r>
              <a:rPr lang="en-US" altLang="ko-KR" noProof="1">
                <a:ea typeface="맑은 고딕"/>
              </a:rPr>
              <a:t>image</a:t>
            </a:r>
            <a:r>
              <a:rPr lang="ko-KR" altLang="en-US" noProof="1">
                <a:ea typeface="맑은 고딕"/>
              </a:rPr>
              <a:t>끼리 </a:t>
            </a:r>
            <a:r>
              <a:rPr lang="en-US" altLang="ko-KR" noProof="1">
                <a:ea typeface="맑은 고딕"/>
              </a:rPr>
              <a:t>subtraction</a:t>
            </a:r>
            <a:r>
              <a:rPr lang="ko-KR" altLang="en-US" noProof="1">
                <a:ea typeface="맑은 고딕"/>
              </a:rPr>
              <a:t>을 진행합니다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 때 </a:t>
            </a:r>
            <a:r>
              <a:rPr lang="en-US" altLang="ko-KR" noProof="1">
                <a:ea typeface="맑은 고딕"/>
              </a:rPr>
              <a:t>DoG</a:t>
            </a:r>
            <a:r>
              <a:rPr lang="ko-KR" altLang="en-US" noProof="1">
                <a:ea typeface="맑은 고딕"/>
              </a:rPr>
              <a:t>가 </a:t>
            </a:r>
            <a:r>
              <a:rPr lang="en-US" altLang="ko-KR" noProof="1">
                <a:ea typeface="맑은 고딕"/>
              </a:rPr>
              <a:t>LoG</a:t>
            </a:r>
            <a:r>
              <a:rPr lang="ko-KR" altLang="en-US" noProof="1">
                <a:ea typeface="맑은 고딕"/>
              </a:rPr>
              <a:t>와 유사하다는 것은 열확산방정식에의해 정의가 됩니다</a:t>
            </a:r>
            <a:r>
              <a:rPr lang="en-US" altLang="ko-KR" noProof="1">
                <a:ea typeface="맑은 고딕"/>
              </a:rPr>
              <a:t>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0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구해진 </a:t>
            </a:r>
            <a:r>
              <a:rPr lang="en-US" altLang="ko-KR" noProof="1">
                <a:ea typeface="맑은 고딕"/>
              </a:rPr>
              <a:t>DoG layer</a:t>
            </a:r>
            <a:r>
              <a:rPr lang="ko-KR" altLang="en-US" noProof="1">
                <a:ea typeface="맑은 고딕"/>
              </a:rPr>
              <a:t>에서 </a:t>
            </a:r>
            <a:r>
              <a:rPr lang="en-US" altLang="ko-KR" noProof="1">
                <a:ea typeface="맑은 고딕"/>
              </a:rPr>
              <a:t>key point</a:t>
            </a:r>
            <a:r>
              <a:rPr lang="ko-KR" altLang="en-US" noProof="1">
                <a:ea typeface="맑은 고딕"/>
              </a:rPr>
              <a:t>를 찾는 방법은 </a:t>
            </a:r>
            <a:r>
              <a:rPr lang="en-US" altLang="ko-KR" noProof="1">
                <a:ea typeface="맑은 고딕"/>
              </a:rPr>
              <a:t>27</a:t>
            </a:r>
            <a:r>
              <a:rPr lang="ko-KR" altLang="en-US" noProof="1">
                <a:ea typeface="맑은 고딕"/>
              </a:rPr>
              <a:t>개의 </a:t>
            </a:r>
            <a:r>
              <a:rPr lang="en-US" altLang="ko-KR" noProof="1">
                <a:ea typeface="맑은 고딕"/>
              </a:rPr>
              <a:t>pixel</a:t>
            </a:r>
            <a:r>
              <a:rPr lang="ko-KR" altLang="en-US" noProof="1">
                <a:ea typeface="맑은 고딕"/>
              </a:rPr>
              <a:t>을 비교하여 극댓값 극솟값을 찾는 방법을 이용합니다</a:t>
            </a:r>
            <a:r>
              <a:rPr lang="en-US" altLang="ko-KR" noProof="1">
                <a:ea typeface="맑은 고딕"/>
              </a:rPr>
              <a:t>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9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그러나 우리가 찾는 위치의 값이 </a:t>
            </a:r>
            <a:r>
              <a:rPr lang="en-US" altLang="ko-KR" noProof="1">
                <a:ea typeface="맑은 고딕"/>
              </a:rPr>
              <a:t>grid</a:t>
            </a:r>
            <a:r>
              <a:rPr lang="ko-KR" altLang="en-US" noProof="1">
                <a:ea typeface="맑은 고딕"/>
              </a:rPr>
              <a:t>위에 정확하게 있을 가능성이 작으므로 </a:t>
            </a:r>
            <a:r>
              <a:rPr lang="en-US" altLang="ko-KR" noProof="1">
                <a:ea typeface="맑은 고딕"/>
              </a:rPr>
              <a:t>taylor 2</a:t>
            </a:r>
            <a:r>
              <a:rPr lang="ko-KR" altLang="en-US" noProof="1">
                <a:ea typeface="맑은 고딕"/>
              </a:rPr>
              <a:t>차 전개를 이용하여 조금 더 정확한 </a:t>
            </a:r>
            <a:r>
              <a:rPr lang="en-US" altLang="ko-KR" noProof="1">
                <a:ea typeface="맑은 고딕"/>
              </a:rPr>
              <a:t>point</a:t>
            </a:r>
            <a:r>
              <a:rPr lang="ko-KR" altLang="en-US" noProof="1">
                <a:ea typeface="맑은 고딕"/>
              </a:rPr>
              <a:t>를 찾아 줍니다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그리고 이 값을 </a:t>
            </a:r>
            <a:r>
              <a:rPr lang="en-US" altLang="ko-KR" noProof="1">
                <a:ea typeface="맑은 고딕"/>
              </a:rPr>
              <a:t>taylor 1</a:t>
            </a:r>
            <a:r>
              <a:rPr lang="en-US" altLang="ko-KR" baseline="30000" noProof="1">
                <a:ea typeface="맑은 고딕"/>
              </a:rPr>
              <a:t>st</a:t>
            </a:r>
            <a:r>
              <a:rPr lang="en-US" altLang="ko-KR" noProof="1">
                <a:ea typeface="맑은 고딕"/>
              </a:rPr>
              <a:t> interpolation </a:t>
            </a:r>
            <a:r>
              <a:rPr lang="ko-KR" altLang="en-US" noProof="1">
                <a:ea typeface="맑은 고딕"/>
              </a:rPr>
              <a:t>식에 대입하여 그 </a:t>
            </a:r>
            <a:r>
              <a:rPr lang="en-US" altLang="ko-KR" noProof="1">
                <a:ea typeface="맑은 고딕"/>
              </a:rPr>
              <a:t>contrast</a:t>
            </a:r>
            <a:r>
              <a:rPr lang="ko-KR" altLang="en-US" noProof="1">
                <a:ea typeface="맑은 고딕"/>
              </a:rPr>
              <a:t>가 </a:t>
            </a:r>
            <a:r>
              <a:rPr lang="en-US" altLang="ko-KR" noProof="1">
                <a:ea typeface="맑은 고딕"/>
              </a:rPr>
              <a:t>0.3 </a:t>
            </a:r>
            <a:r>
              <a:rPr lang="ko-KR" altLang="en-US" noProof="1">
                <a:ea typeface="맑은 고딕"/>
              </a:rPr>
              <a:t>미만이면 지워준다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85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이후 </a:t>
            </a:r>
            <a:r>
              <a:rPr lang="en-US" altLang="ko-KR" noProof="1">
                <a:ea typeface="맑은 고딕"/>
              </a:rPr>
              <a:t>harris corner detection algorithm</a:t>
            </a:r>
            <a:r>
              <a:rPr lang="ko-KR" altLang="en-US" noProof="1">
                <a:ea typeface="맑은 고딕"/>
              </a:rPr>
              <a:t>을 이용하여 </a:t>
            </a:r>
            <a:r>
              <a:rPr lang="en-US" altLang="ko-KR" noProof="1">
                <a:ea typeface="맑은 고딕"/>
              </a:rPr>
              <a:t>corner</a:t>
            </a:r>
            <a:r>
              <a:rPr lang="ko-KR" altLang="en-US" noProof="1">
                <a:ea typeface="맑은 고딕"/>
              </a:rPr>
              <a:t>를 찾아 냅니다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 때 </a:t>
            </a:r>
            <a:r>
              <a:rPr lang="en-US" altLang="ko-KR" noProof="1">
                <a:ea typeface="맑은 고딕"/>
              </a:rPr>
              <a:t>hessian matrix</a:t>
            </a:r>
            <a:r>
              <a:rPr lang="ko-KR" altLang="en-US" noProof="1">
                <a:ea typeface="맑은 고딕"/>
              </a:rPr>
              <a:t>를 이용하는데 </a:t>
            </a:r>
            <a:r>
              <a:rPr lang="en-US" altLang="ko-KR" noProof="1">
                <a:ea typeface="맑은 고딕"/>
              </a:rPr>
              <a:t>hessian matrix</a:t>
            </a:r>
            <a:r>
              <a:rPr lang="ko-KR" altLang="en-US" noProof="1">
                <a:ea typeface="맑은 고딕"/>
              </a:rPr>
              <a:t>의 </a:t>
            </a:r>
            <a:r>
              <a:rPr lang="en-US" altLang="ko-KR" noProof="1">
                <a:ea typeface="맑은 고딕"/>
              </a:rPr>
              <a:t>lamda 1, lamda 2 </a:t>
            </a:r>
            <a:r>
              <a:rPr lang="ko-KR" altLang="en-US" noProof="1">
                <a:ea typeface="맑은 고딕"/>
              </a:rPr>
              <a:t>의 값을 비교하여 두 값이 충분히 크면</a:t>
            </a:r>
            <a:r>
              <a:rPr lang="en-US" altLang="ko-KR" noProof="1">
                <a:ea typeface="맑은 고딕"/>
              </a:rPr>
              <a:t> corner</a:t>
            </a:r>
            <a:r>
              <a:rPr lang="ko-KR" altLang="en-US" noProof="1">
                <a:ea typeface="맑은 고딕"/>
              </a:rPr>
              <a:t>이고 한 쪽 방향의 값만 크면 </a:t>
            </a:r>
            <a:r>
              <a:rPr lang="en-US" altLang="ko-KR" noProof="1">
                <a:ea typeface="맑은 고딕"/>
              </a:rPr>
              <a:t>edge </a:t>
            </a:r>
            <a:r>
              <a:rPr lang="ko-KR" altLang="en-US" noProof="1">
                <a:ea typeface="맑은 고딕"/>
              </a:rPr>
              <a:t>이므로 이를 이용하여 </a:t>
            </a:r>
            <a:r>
              <a:rPr lang="en-US" altLang="ko-KR" noProof="1">
                <a:ea typeface="맑은 고딕"/>
              </a:rPr>
              <a:t>bad keypoint</a:t>
            </a:r>
            <a:r>
              <a:rPr lang="ko-KR" altLang="en-US" noProof="1">
                <a:ea typeface="맑은 고딕"/>
              </a:rPr>
              <a:t>를 제거 해줍니다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1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제거된 결과를 보여주는 모습입니다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118-6B9C-4DC6-9A40-FB96E3A154F6}" type="datetime1">
              <a:rPr lang="en-US" altLang="ko-KR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Seminar, Jungin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2157273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540620" y="2288566"/>
            <a:ext cx="7284461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3000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2157273" y="6524061"/>
            <a:ext cx="10036800" cy="33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447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3003-B5FA-4961-990D-C19C3DF0AE68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BCC6-2738-4B93-81EF-5BD543377BA5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9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2876365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912095" y="2450491"/>
            <a:ext cx="7284461" cy="0"/>
          </a:xfrm>
          <a:prstGeom prst="line">
            <a:avLst/>
          </a:prstGeom>
          <a:ln w="15875">
            <a:solidFill>
              <a:srgbClr val="002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2886528" y="6524060"/>
            <a:ext cx="9305061" cy="333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100393" y="1750844"/>
            <a:ext cx="4862384" cy="666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07269" y="3061300"/>
            <a:ext cx="6048632" cy="250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85407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066800"/>
            <a:ext cx="11991975" cy="5343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6325" y="6508750"/>
            <a:ext cx="139065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43D364-4B57-4126-B1AF-BB8C44C6E61F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6975" y="6508750"/>
            <a:ext cx="6950710" cy="365125"/>
          </a:xfrm>
        </p:spPr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7685" y="6524625"/>
            <a:ext cx="2743835" cy="365760"/>
          </a:xfrm>
        </p:spPr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42900" y="938530"/>
            <a:ext cx="11468100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28000">
                  <a:schemeClr val="accent5">
                    <a:lumMod val="75000"/>
                  </a:schemeClr>
                </a:gs>
                <a:gs pos="59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4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D2D0-0B09-4BC5-8CF3-F225C63047ED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9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137A-F85B-49D1-9930-7C1AC889A788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77F-C545-47FC-AA7F-8EBBB58C3F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6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5C6-F54B-4036-80D9-64038FEB7F74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1ED-3DAC-4C15-A6CA-8357D44E30EC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5C31-0912-42AA-9CBE-3132FD1A2F5B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3C4-3E65-4F8C-A0A8-9C50C72F1134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" y="1443355"/>
            <a:ext cx="11991975" cy="496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gray">
          <a:xfrm>
            <a:off x="-2540" y="6524625"/>
            <a:ext cx="12194540" cy="333375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50000"/>
                </a:srgbClr>
              </a:gs>
              <a:gs pos="63000">
                <a:srgbClr val="002060"/>
              </a:gs>
              <a:gs pos="30000">
                <a:srgbClr val="00206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572885"/>
            <a:ext cx="821055" cy="26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8275"/>
            <a:ext cx="1390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i="1">
                <a:solidFill>
                  <a:schemeClr val="bg1"/>
                </a:solidFill>
                <a:latin typeface="+mn-lt"/>
              </a:defRPr>
            </a:lvl1pPr>
          </a:lstStyle>
          <a:p>
            <a:fld id="{13E21013-98BD-4D6C-BD3D-057ACBC2F782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8850" y="6508750"/>
            <a:ext cx="718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685" y="6524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06AB59-F1B0-4ACC-B184-31409BD94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7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3243578" y="1328133"/>
            <a:ext cx="7939405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en-US" altLang="ko-K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맑은 고딕"/>
                <a:cs typeface="Times New Roman"/>
              </a:rPr>
              <a:t>Scale Invariant Feature Transform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685346" y="3228945"/>
            <a:ext cx="505587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err="1">
                <a:latin typeface="Times New Roman" pitchFamily="18" charset="0"/>
                <a:ea typeface="Calibri" charset="0"/>
                <a:cs typeface="Times New Roman" pitchFamily="18" charset="0"/>
              </a:rPr>
              <a:t>HyeongJun</a:t>
            </a:r>
            <a:r>
              <a:rPr lang="en-US" altLang="ko-KR" sz="2000">
                <a:latin typeface="Times New Roman" pitchFamily="18" charset="0"/>
                <a:ea typeface="Calibri" charset="0"/>
                <a:cs typeface="Times New Roman" pitchFamily="18" charset="0"/>
              </a:rPr>
              <a:t> Kwon</a:t>
            </a:r>
            <a:endParaRPr lang="ko-KR" altLang="en-US" sz="2000">
              <a:latin typeface="Times New Roman" pitchFamily="18" charset="0"/>
              <a:ea typeface="Calibri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>
                <a:latin typeface="Times New Roman" pitchFamily="18" charset="0"/>
                <a:ea typeface="맑은 고딕" charset="0"/>
                <a:cs typeface="Times New Roman" pitchFamily="18" charset="0"/>
              </a:rPr>
              <a:t>SIFT</a:t>
            </a:r>
            <a:endParaRPr lang="en-US" altLang="ko-KR" b="1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59747F-D680-48C1-B3CC-EFED524C1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2" y="1882883"/>
            <a:ext cx="7605470" cy="854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4F9267-FD51-4A67-BAD0-31820FD67E60}"/>
              </a:ext>
            </a:extLst>
          </p:cNvPr>
          <p:cNvSpPr txBox="1"/>
          <p:nvPr/>
        </p:nvSpPr>
        <p:spPr>
          <a:xfrm>
            <a:off x="489232" y="1203666"/>
            <a:ext cx="7769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Assign orientation</a:t>
            </a:r>
            <a:endParaRPr lang="ko-KR" altLang="en-US" sz="2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AC8349-1068-4F28-99D0-7BD1BFB2F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2" y="3018392"/>
            <a:ext cx="4501969" cy="18433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D41944F-0598-4FC7-8A43-CAD3FE379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9699" y="3016700"/>
            <a:ext cx="4738123" cy="31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>
                <a:latin typeface="Times New Roman" pitchFamily="18" charset="0"/>
                <a:ea typeface="맑은 고딕" charset="0"/>
                <a:cs typeface="Times New Roman" pitchFamily="18" charset="0"/>
              </a:rPr>
              <a:t>SIFT</a:t>
            </a:r>
            <a:endParaRPr lang="en-US" altLang="ko-KR" b="1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41CF63-C836-45DB-ACA6-10A0D37DE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97" y="2282992"/>
            <a:ext cx="7010615" cy="3115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A0B1A5-93D1-4163-9A67-13622FC3FDF9}"/>
              </a:ext>
            </a:extLst>
          </p:cNvPr>
          <p:cNvSpPr txBox="1"/>
          <p:nvPr/>
        </p:nvSpPr>
        <p:spPr>
          <a:xfrm>
            <a:off x="489232" y="1203666"/>
            <a:ext cx="7769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Key point descriptor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8FC68-39C1-47BA-819D-BA3BAB553750}"/>
              </a:ext>
            </a:extLst>
          </p:cNvPr>
          <p:cNvSpPr txBox="1"/>
          <p:nvPr/>
        </p:nvSpPr>
        <p:spPr>
          <a:xfrm>
            <a:off x="8258499" y="2282992"/>
            <a:ext cx="3115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Orient normalization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Contrast normalization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E0731-E0B1-437A-8A98-1567A0E9C100}"/>
              </a:ext>
            </a:extLst>
          </p:cNvPr>
          <p:cNvSpPr txBox="1"/>
          <p:nvPr/>
        </p:nvSpPr>
        <p:spPr>
          <a:xfrm>
            <a:off x="8258498" y="3895976"/>
            <a:ext cx="3115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Normalize to avoid Local high contrast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594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>
                <a:latin typeface="Times New Roman" pitchFamily="18" charset="0"/>
                <a:ea typeface="맑은 고딕" charset="0"/>
                <a:cs typeface="Times New Roman" pitchFamily="18" charset="0"/>
              </a:rPr>
              <a:t>SIFT</a:t>
            </a:r>
            <a:endParaRPr lang="en-US" altLang="ko-KR" b="1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72570-70A4-4E6C-96AC-D0987F29562A}"/>
              </a:ext>
            </a:extLst>
          </p:cNvPr>
          <p:cNvSpPr txBox="1"/>
          <p:nvPr/>
        </p:nvSpPr>
        <p:spPr>
          <a:xfrm>
            <a:off x="564253" y="1212994"/>
            <a:ext cx="6131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ea typeface="맑은 고딕"/>
                <a:cs typeface="Times New Roman"/>
              </a:rPr>
              <a:t>Matching of local image </a:t>
            </a:r>
            <a:r>
              <a:rPr lang="en-US" altLang="ko-KR" sz="2800" b="1" dirty="0" err="1">
                <a:ea typeface="맑은 고딕"/>
                <a:cs typeface="Times New Roman"/>
              </a:rPr>
              <a:t>descritor</a:t>
            </a:r>
            <a:endParaRPr lang="en-US" altLang="ko-KR" sz="2800" b="1" dirty="0">
              <a:ea typeface="맑은 고딕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5976-619A-451C-94E0-6DE16D6CB21F}"/>
              </a:ext>
            </a:extLst>
          </p:cNvPr>
          <p:cNvSpPr txBox="1"/>
          <p:nvPr/>
        </p:nvSpPr>
        <p:spPr>
          <a:xfrm>
            <a:off x="564253" y="1736214"/>
            <a:ext cx="7769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Key Matching using Euclidian distance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D14E47-93E9-4B5E-9ED6-4FE7F56B1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3" y="2357297"/>
            <a:ext cx="2951837" cy="18514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088143-8F8E-4BDD-AB29-EF1CE5E63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830" y="2136324"/>
            <a:ext cx="3279341" cy="22853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848CDB-002D-44AC-AB86-6B14A18DCE51}"/>
              </a:ext>
            </a:extLst>
          </p:cNvPr>
          <p:cNvSpPr txBox="1"/>
          <p:nvPr/>
        </p:nvSpPr>
        <p:spPr>
          <a:xfrm>
            <a:off x="564253" y="4721677"/>
            <a:ext cx="7769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Clustering and verifying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DEA78-94E8-4C76-B903-0E7529088695}"/>
              </a:ext>
            </a:extLst>
          </p:cNvPr>
          <p:cNvSpPr txBox="1"/>
          <p:nvPr/>
        </p:nvSpPr>
        <p:spPr>
          <a:xfrm>
            <a:off x="663880" y="5407256"/>
            <a:ext cx="39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Using Affine transform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9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>
                <a:latin typeface="Times New Roman" pitchFamily="18" charset="0"/>
                <a:ea typeface="맑은 고딕" charset="0"/>
                <a:cs typeface="Times New Roman" pitchFamily="18" charset="0"/>
              </a:rPr>
              <a:t>SIFT</a:t>
            </a:r>
            <a:endParaRPr lang="ko-KR" altLang="en-US" sz="4400" b="1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19F79-E9B2-423F-8FC6-1FFDEC2A6353}"/>
              </a:ext>
            </a:extLst>
          </p:cNvPr>
          <p:cNvSpPr txBox="1"/>
          <p:nvPr/>
        </p:nvSpPr>
        <p:spPr>
          <a:xfrm>
            <a:off x="537328" y="1443841"/>
            <a:ext cx="9992413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endParaRPr lang="en-US" altLang="ko-KR" sz="2400" b="1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1. Interest point detection</a:t>
            </a: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2. Image</a:t>
            </a:r>
            <a:r>
              <a:rPr lang="ko-KR" altLang="en-US" sz="2400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descriptor</a:t>
            </a:r>
          </a:p>
          <a:p>
            <a:endParaRPr lang="en-US" altLang="ko-KR" sz="2400" b="1" dirty="0">
              <a:latin typeface="Times New Roman"/>
              <a:ea typeface="맑은 고딕"/>
              <a:cs typeface="Times New Roman"/>
            </a:endParaRPr>
          </a:p>
          <a:p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3. </a:t>
            </a:r>
            <a:r>
              <a:rPr lang="en-US" altLang="ko-KR" sz="2400" b="1" dirty="0">
                <a:ea typeface="맑은 고딕"/>
                <a:cs typeface="Times New Roman"/>
              </a:rPr>
              <a:t>Matching of local image </a:t>
            </a:r>
            <a:r>
              <a:rPr lang="en-US" altLang="ko-KR" sz="2400" b="1" dirty="0" err="1">
                <a:ea typeface="맑은 고딕"/>
                <a:cs typeface="Times New Roman"/>
              </a:rPr>
              <a:t>descritor</a:t>
            </a:r>
            <a:endParaRPr lang="en-US" altLang="ko-KR" sz="2400" b="1" dirty="0">
              <a:ea typeface="맑은 고딕"/>
              <a:cs typeface="Times New Roman"/>
            </a:endParaRPr>
          </a:p>
          <a:p>
            <a:endParaRPr lang="en-US" altLang="ko-KR" sz="2400" b="1" dirty="0">
              <a:latin typeface="Times New Roman"/>
              <a:ea typeface="맑은 고딕"/>
              <a:cs typeface="Times New Roman"/>
            </a:endParaRPr>
          </a:p>
          <a:p>
            <a:endParaRPr lang="en-US" altLang="ko-KR" sz="2400" b="1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6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>
                <a:latin typeface="Times New Roman" pitchFamily="18" charset="0"/>
                <a:ea typeface="맑은 고딕" charset="0"/>
                <a:cs typeface="Times New Roman" pitchFamily="18" charset="0"/>
              </a:rPr>
              <a:t>SIFT</a:t>
            </a:r>
            <a:endParaRPr lang="en-US" altLang="ko-KR" b="1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B6A8BD-FCCC-44C4-B8BA-44A8561EEC00}"/>
              </a:ext>
            </a:extLst>
          </p:cNvPr>
          <p:cNvSpPr txBox="1"/>
          <p:nvPr/>
        </p:nvSpPr>
        <p:spPr>
          <a:xfrm>
            <a:off x="497910" y="1168145"/>
            <a:ext cx="6131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ea typeface="맑은 고딕"/>
                <a:cs typeface="Times New Roman"/>
              </a:rPr>
              <a:t>Interest point detection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36780E-6983-464E-BEC9-654A0573DD31}"/>
              </a:ext>
            </a:extLst>
          </p:cNvPr>
          <p:cNvSpPr txBox="1"/>
          <p:nvPr/>
        </p:nvSpPr>
        <p:spPr>
          <a:xfrm>
            <a:off x="497910" y="1750284"/>
            <a:ext cx="7769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cs typeface="Times New Roman" panose="02020603050405020304" pitchFamily="18" charset="0"/>
              </a:rPr>
              <a:t>Scale-invariant</a:t>
            </a:r>
            <a:r>
              <a:rPr lang="ko-KR" altLang="en-US" sz="2000" b="1" dirty="0">
                <a:cs typeface="Times New Roman" panose="02020603050405020304" pitchFamily="18" charset="0"/>
              </a:rPr>
              <a:t> </a:t>
            </a:r>
            <a:r>
              <a:rPr lang="ko-KR" altLang="en-US" sz="2000" b="1" dirty="0" err="1">
                <a:cs typeface="Times New Roman" panose="02020603050405020304" pitchFamily="18" charset="0"/>
              </a:rPr>
              <a:t>interest</a:t>
            </a:r>
            <a:r>
              <a:rPr lang="ko-KR" altLang="en-US" sz="2000" b="1" dirty="0">
                <a:cs typeface="Times New Roman" panose="02020603050405020304" pitchFamily="18" charset="0"/>
              </a:rPr>
              <a:t> </a:t>
            </a:r>
            <a:r>
              <a:rPr lang="ko-KR" altLang="en-US" sz="2000" b="1" dirty="0" err="1">
                <a:cs typeface="Times New Roman" panose="02020603050405020304" pitchFamily="18" charset="0"/>
              </a:rPr>
              <a:t>points</a:t>
            </a:r>
            <a:r>
              <a:rPr lang="ko-KR" altLang="en-US" sz="2000" b="1" dirty="0">
                <a:cs typeface="Times New Roman" panose="02020603050405020304" pitchFamily="18" charset="0"/>
              </a:rPr>
              <a:t> </a:t>
            </a:r>
            <a:r>
              <a:rPr lang="ko-KR" altLang="en-US" sz="2000" b="1" dirty="0" err="1">
                <a:cs typeface="Times New Roman" panose="02020603050405020304" pitchFamily="18" charset="0"/>
              </a:rPr>
              <a:t>from</a:t>
            </a:r>
            <a:r>
              <a:rPr lang="ko-KR" altLang="en-US" sz="2000" b="1" dirty="0">
                <a:cs typeface="Times New Roman" panose="02020603050405020304" pitchFamily="18" charset="0"/>
              </a:rPr>
              <a:t> </a:t>
            </a:r>
            <a:r>
              <a:rPr lang="ko-KR" altLang="en-US" sz="2000" b="1" dirty="0" err="1">
                <a:cs typeface="Times New Roman" panose="02020603050405020304" pitchFamily="18" charset="0"/>
              </a:rPr>
              <a:t>scale-space</a:t>
            </a:r>
            <a:r>
              <a:rPr lang="ko-KR" altLang="en-US" sz="2000" b="1" dirty="0">
                <a:cs typeface="Times New Roman" panose="02020603050405020304" pitchFamily="18" charset="0"/>
              </a:rPr>
              <a:t> </a:t>
            </a:r>
            <a:r>
              <a:rPr lang="ko-KR" altLang="en-US" sz="2000" b="1" dirty="0" err="1">
                <a:cs typeface="Times New Roman" panose="02020603050405020304" pitchFamily="18" charset="0"/>
              </a:rPr>
              <a:t>extrema</a:t>
            </a:r>
            <a:r>
              <a:rPr lang="ko-KR" altLang="en-US" sz="20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0193-0186-4A25-AF2D-D86AC971D811}"/>
              </a:ext>
            </a:extLst>
          </p:cNvPr>
          <p:cNvSpPr txBox="1"/>
          <p:nvPr/>
        </p:nvSpPr>
        <p:spPr>
          <a:xfrm>
            <a:off x="497910" y="2209313"/>
            <a:ext cx="7506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cs typeface="Times New Roman" panose="02020603050405020304" pitchFamily="18" charset="0"/>
              </a:rPr>
              <a:t>The scale-normalized Laplacian </a:t>
            </a:r>
            <a:r>
              <a:rPr lang="ko-KR" altLang="en-US" dirty="0" err="1">
                <a:cs typeface="Times New Roman" panose="02020603050405020304" pitchFamily="18" charset="0"/>
              </a:rPr>
              <a:t>for</a:t>
            </a:r>
            <a:r>
              <a:rPr lang="ko-KR" altLang="en-US" dirty="0"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cs typeface="Times New Roman" panose="02020603050405020304" pitchFamily="18" charset="0"/>
              </a:rPr>
              <a:t>detecting</a:t>
            </a:r>
            <a:r>
              <a:rPr lang="ko-KR" altLang="en-US" dirty="0"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cs typeface="Times New Roman" panose="02020603050405020304" pitchFamily="18" charset="0"/>
              </a:rPr>
              <a:t>interest</a:t>
            </a:r>
            <a:r>
              <a:rPr lang="ko-KR" altLang="en-US" dirty="0"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cs typeface="Times New Roman" panose="02020603050405020304" pitchFamily="18" charset="0"/>
              </a:rPr>
              <a:t>points</a:t>
            </a:r>
            <a:r>
              <a:rPr lang="ko-KR" altLang="en-US" dirty="0"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cs typeface="Times New Roman" panose="02020603050405020304" pitchFamily="18" charset="0"/>
              </a:rPr>
              <a:t>in</a:t>
            </a:r>
            <a:r>
              <a:rPr lang="ko-KR" altLang="en-US" dirty="0"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cs typeface="Times New Roman" panose="02020603050405020304" pitchFamily="18" charset="0"/>
              </a:rPr>
              <a:t>the</a:t>
            </a:r>
            <a:r>
              <a:rPr lang="ko-KR" altLang="en-US" dirty="0">
                <a:cs typeface="Times New Roman" panose="02020603050405020304" pitchFamily="18" charset="0"/>
              </a:rPr>
              <a:t> SIFT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E18955-1F80-4A8D-9F91-89AB306BA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10" y="2688529"/>
            <a:ext cx="8860551" cy="7404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2D844E4-E220-4140-8776-4166B9565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10" y="3414884"/>
            <a:ext cx="3307378" cy="54503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CBBEDFB-3940-4084-B153-925EB8608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88" y="4155355"/>
            <a:ext cx="32766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>
                <a:latin typeface="Times New Roman" pitchFamily="18" charset="0"/>
                <a:ea typeface="맑은 고딕" charset="0"/>
                <a:cs typeface="Times New Roman" pitchFamily="18" charset="0"/>
              </a:rPr>
              <a:t>SIFT</a:t>
            </a:r>
            <a:endParaRPr lang="en-US" altLang="ko-KR" b="1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5B9E1F9-D98C-422E-B0C4-CB8027D0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702456"/>
            <a:ext cx="3870542" cy="46607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042F2D-E671-40CD-B122-473C4795036D}"/>
              </a:ext>
            </a:extLst>
          </p:cNvPr>
          <p:cNvSpPr txBox="1"/>
          <p:nvPr/>
        </p:nvSpPr>
        <p:spPr>
          <a:xfrm>
            <a:off x="393064" y="1051898"/>
            <a:ext cx="6131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ea typeface="맑은 고딕"/>
                <a:cs typeface="Times New Roman"/>
              </a:rPr>
              <a:t>Scale Space</a:t>
            </a:r>
          </a:p>
        </p:txBody>
      </p:sp>
    </p:spTree>
    <p:extLst>
      <p:ext uri="{BB962C8B-B14F-4D97-AF65-F5344CB8AC3E}">
        <p14:creationId xmlns:p14="http://schemas.microsoft.com/office/powerpoint/2010/main" val="109903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>
                <a:latin typeface="Times New Roman" pitchFamily="18" charset="0"/>
                <a:ea typeface="맑은 고딕" charset="0"/>
                <a:cs typeface="Times New Roman" pitchFamily="18" charset="0"/>
              </a:rPr>
              <a:t>SIFT</a:t>
            </a:r>
            <a:endParaRPr lang="en-US" altLang="ko-KR" b="1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099716-FF0B-41DA-8048-3266FAA25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2" y="1314723"/>
            <a:ext cx="7562880" cy="854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3D0D58-0792-4DD6-A221-108475A05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1" y="1973329"/>
            <a:ext cx="4510210" cy="6144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E55D86-7316-42B0-B027-F5CD4D0E7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51" y="2605774"/>
            <a:ext cx="5161905" cy="34666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F06E59D-D737-4B49-8102-47B337EB3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833" y="2169432"/>
            <a:ext cx="4764066" cy="41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>
                <a:latin typeface="Times New Roman" pitchFamily="18" charset="0"/>
                <a:ea typeface="맑은 고딕" charset="0"/>
                <a:cs typeface="Times New Roman" pitchFamily="18" charset="0"/>
              </a:rPr>
              <a:t>SIFT</a:t>
            </a:r>
            <a:endParaRPr lang="en-US" altLang="ko-KR" b="1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226204-FC1E-4973-AF19-7260E175E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574925"/>
            <a:ext cx="5201207" cy="42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>
                <a:latin typeface="Times New Roman" pitchFamily="18" charset="0"/>
                <a:ea typeface="맑은 고딕" charset="0"/>
                <a:cs typeface="Times New Roman" pitchFamily="18" charset="0"/>
              </a:rPr>
              <a:t>SIFT</a:t>
            </a:r>
            <a:endParaRPr lang="en-US" altLang="ko-KR" b="1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D100C9-E950-485D-8149-DAC759E7C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36" y="3930040"/>
            <a:ext cx="6935837" cy="14387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C71C8C-17C0-48D9-9238-625B951A4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4" y="5239550"/>
            <a:ext cx="3738484" cy="11187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549B63-4BB3-4618-B86A-04E1220C4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64" y="1489215"/>
            <a:ext cx="2738443" cy="24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1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>
                <a:latin typeface="Times New Roman" pitchFamily="18" charset="0"/>
                <a:ea typeface="맑은 고딕" charset="0"/>
                <a:cs typeface="Times New Roman" pitchFamily="18" charset="0"/>
              </a:rPr>
              <a:t>SIFT</a:t>
            </a:r>
            <a:endParaRPr lang="en-US" altLang="ko-KR" b="1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1F9E2-01FB-45D6-8E6D-FCB66E7BBA4C}"/>
              </a:ext>
            </a:extLst>
          </p:cNvPr>
          <p:cNvSpPr txBox="1"/>
          <p:nvPr/>
        </p:nvSpPr>
        <p:spPr>
          <a:xfrm>
            <a:off x="393064" y="1061352"/>
            <a:ext cx="7769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Suppression of interest point responses along edges </a:t>
            </a:r>
            <a:endParaRPr lang="ko-KR" altLang="en-US" sz="20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754FC9B-9ED3-4994-AB47-415BE4429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934945"/>
            <a:ext cx="1876425" cy="7334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F713055-D63C-424D-A0DF-633FDC826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586" y="1834932"/>
            <a:ext cx="3571875" cy="9334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A946F0F-3929-4EA8-A224-A9D3A92DA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64" y="3141852"/>
            <a:ext cx="5265825" cy="30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9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>
                <a:latin typeface="Times New Roman" pitchFamily="18" charset="0"/>
                <a:ea typeface="맑은 고딕" charset="0"/>
                <a:cs typeface="Times New Roman" pitchFamily="18" charset="0"/>
              </a:rPr>
              <a:t>SIFT</a:t>
            </a:r>
            <a:endParaRPr lang="en-US" altLang="ko-KR" b="1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FD5781-0C3B-4E62-9B42-06709814B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3" y="2024648"/>
            <a:ext cx="5531747" cy="4125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1526F3-33B5-4D86-B1CE-D960C2FCE383}"/>
              </a:ext>
            </a:extLst>
          </p:cNvPr>
          <p:cNvSpPr txBox="1"/>
          <p:nvPr/>
        </p:nvSpPr>
        <p:spPr>
          <a:xfrm>
            <a:off x="564253" y="1212994"/>
            <a:ext cx="6131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ea typeface="맑은 고딕"/>
                <a:cs typeface="Times New Roman"/>
              </a:rPr>
              <a:t>Image descriptor</a:t>
            </a:r>
          </a:p>
        </p:txBody>
      </p:sp>
    </p:spTree>
    <p:extLst>
      <p:ext uri="{BB962C8B-B14F-4D97-AF65-F5344CB8AC3E}">
        <p14:creationId xmlns:p14="http://schemas.microsoft.com/office/powerpoint/2010/main" val="96172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07D696037194B48B7B23BF622D7652D" ma:contentTypeVersion="4" ma:contentTypeDescription="새 문서를 만듭니다." ma:contentTypeScope="" ma:versionID="746c33617835c1e9cc25cc6723456c0c">
  <xsd:schema xmlns:xsd="http://www.w3.org/2001/XMLSchema" xmlns:xs="http://www.w3.org/2001/XMLSchema" xmlns:p="http://schemas.microsoft.com/office/2006/metadata/properties" xmlns:ns3="928a32df-66f8-4915-9214-fb107b327f7e" targetNamespace="http://schemas.microsoft.com/office/2006/metadata/properties" ma:root="true" ma:fieldsID="68a54ca8d7ac03a535da733a5385b979" ns3:_="">
    <xsd:import namespace="928a32df-66f8-4915-9214-fb107b327f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a32df-66f8-4915-9214-fb107b327f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FA46B4-F1B1-4621-9C44-7987745EBA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ABCC41-8B9B-4C0F-92DE-0F7A6E3AC69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928a32df-66f8-4915-9214-fb107b327f7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6A1C75-69C6-43E8-9E3F-2529D3A8FE50}">
  <ds:schemaRefs>
    <ds:schemaRef ds:uri="928a32df-66f8-4915-9214-fb107b327f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</TotalTime>
  <Words>650</Words>
  <Application>Microsoft Office PowerPoint</Application>
  <PresentationFormat>와이드스크린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SIFT</vt:lpstr>
      <vt:lpstr>SIFT</vt:lpstr>
      <vt:lpstr>SIFT</vt:lpstr>
      <vt:lpstr>SIFT</vt:lpstr>
      <vt:lpstr>SIFT</vt:lpstr>
      <vt:lpstr>SIFT</vt:lpstr>
      <vt:lpstr>SIFT</vt:lpstr>
      <vt:lpstr>SIFT</vt:lpstr>
      <vt:lpstr>SIFT</vt:lpstr>
      <vt:lpstr>SIFT</vt:lpstr>
      <vt:lpstr>SIFT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권형준</cp:lastModifiedBy>
  <cp:revision>2</cp:revision>
  <cp:lastPrinted>2020-10-15T08:00:34Z</cp:lastPrinted>
  <dcterms:created xsi:type="dcterms:W3CDTF">1601-01-01T00:00:00Z</dcterms:created>
  <dcterms:modified xsi:type="dcterms:W3CDTF">2020-11-03T03:23:57Z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0x010100307D696037194B48B7B23BF622D7652D</vt:lpwstr>
  </property>
</Properties>
</file>