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2" r:id="rId4"/>
  </p:sldMasterIdLst>
  <p:notesMasterIdLst>
    <p:notesMasterId r:id="rId8"/>
  </p:notesMasterIdLst>
  <p:handoutMasterIdLst>
    <p:handoutMasterId r:id="rId9"/>
  </p:handoutMasterIdLst>
  <p:sldIdLst>
    <p:sldId id="292" r:id="rId5"/>
    <p:sldId id="304" r:id="rId6"/>
    <p:sldId id="385" r:id="rId7"/>
  </p:sldIdLst>
  <p:sldSz cx="12192000" cy="6858000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A9D18E"/>
    <a:srgbClr val="B4C7E7"/>
    <a:srgbClr val="B8183E"/>
    <a:srgbClr val="002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BAF96D-759C-41BF-8E3D-871240721077}" v="159" dt="2020-08-25T02:28:08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48"/>
      </p:cViewPr>
      <p:guideLst>
        <p:guide orient="horz" pos="215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613FF-C206-4E01-9037-CA9B262D0E8C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98A27-5D49-4139-8153-E515D3B6E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69394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3B265-62B9-4D54-9D87-47BAC8FBBDE9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A1B35-BD52-496F-9C0A-552B128C5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5248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71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51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DIN</a:t>
            </a:r>
            <a:r>
              <a:rPr lang="ko-KR" altLang="en-US" dirty="0"/>
              <a:t> 내부에 </a:t>
            </a:r>
            <a:r>
              <a:rPr lang="en-US" altLang="ko-KR" dirty="0"/>
              <a:t>deformable convolution</a:t>
            </a:r>
            <a:r>
              <a:rPr lang="ko-KR" altLang="en-US" dirty="0"/>
              <a:t>을 통해 </a:t>
            </a:r>
            <a:r>
              <a:rPr lang="en-US" altLang="ko-KR" dirty="0"/>
              <a:t>geometric transformation</a:t>
            </a:r>
            <a:r>
              <a:rPr lang="ko-KR" altLang="en-US" dirty="0"/>
              <a:t>을 적용하는 것을 도와주고 더욱 </a:t>
            </a:r>
            <a:r>
              <a:rPr lang="en-US" altLang="ko-KR" dirty="0"/>
              <a:t>offset regression property</a:t>
            </a:r>
            <a:r>
              <a:rPr lang="ko-KR" altLang="en-US" dirty="0"/>
              <a:t>는 </a:t>
            </a:r>
            <a:r>
              <a:rPr lang="en-US" altLang="ko-KR" dirty="0"/>
              <a:t>kernel </a:t>
            </a:r>
            <a:r>
              <a:rPr lang="ko-KR" altLang="en-US" dirty="0"/>
              <a:t>외부의 </a:t>
            </a:r>
            <a:r>
              <a:rPr lang="en-US" altLang="ko-KR" dirty="0"/>
              <a:t>object</a:t>
            </a:r>
            <a:r>
              <a:rPr lang="ko-KR" altLang="en-US" dirty="0"/>
              <a:t>를 </a:t>
            </a:r>
            <a:r>
              <a:rPr lang="en-US" altLang="ko-KR" dirty="0"/>
              <a:t>localization</a:t>
            </a:r>
            <a:r>
              <a:rPr lang="ko-KR" altLang="en-US" dirty="0"/>
              <a:t>하는 것을 도움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99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7118-6B9C-4DC6-9A40-FB96E3A154F6}" type="datetime1">
              <a:rPr lang="en-US" altLang="ko-KR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Seminar, Jungin Park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0" y="0"/>
            <a:ext cx="2157273" cy="6858000"/>
            <a:chOff x="0" y="0"/>
            <a:chExt cx="215727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D9E60A-169F-456D-950A-B319EFD3C496}"/>
                </a:ext>
              </a:extLst>
            </p:cNvPr>
            <p:cNvSpPr/>
            <p:nvPr/>
          </p:nvSpPr>
          <p:spPr>
            <a:xfrm>
              <a:off x="0" y="0"/>
              <a:ext cx="2157274" cy="6858000"/>
            </a:xfrm>
            <a:prstGeom prst="rect">
              <a:avLst/>
            </a:prstGeom>
            <a:solidFill>
              <a:srgbClr val="002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12859" r="3957" b="11165"/>
            <a:stretch>
              <a:fillRect/>
            </a:stretch>
          </p:blipFill>
          <p:spPr bwMode="auto">
            <a:xfrm>
              <a:off x="0" y="6330949"/>
              <a:ext cx="1808162" cy="527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그림 10" descr="DIML_logo_3.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92212" cy="509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265CBB-4E25-4F0E-BF5A-C2203F24FFE9}"/>
              </a:ext>
            </a:extLst>
          </p:cNvPr>
          <p:cNvCxnSpPr/>
          <p:nvPr userDrawn="1"/>
        </p:nvCxnSpPr>
        <p:spPr>
          <a:xfrm>
            <a:off x="3540620" y="2288566"/>
            <a:ext cx="7284461" cy="0"/>
          </a:xfrm>
          <a:prstGeom prst="line">
            <a:avLst/>
          </a:prstGeom>
          <a:ln w="15875">
            <a:gradFill flip="none" rotWithShape="1">
              <a:gsLst>
                <a:gs pos="0">
                  <a:srgbClr val="002060"/>
                </a:gs>
                <a:gs pos="3000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2157273" y="6524061"/>
            <a:ext cx="10036800" cy="333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4476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3003-B5FA-4961-990D-C19C3DF0AE68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3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BCC6-2738-4B93-81EF-5BD543377BA5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9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0"/>
            <a:ext cx="2876365" cy="6858000"/>
            <a:chOff x="0" y="0"/>
            <a:chExt cx="215727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D9E60A-169F-456D-950A-B319EFD3C496}"/>
                </a:ext>
              </a:extLst>
            </p:cNvPr>
            <p:cNvSpPr/>
            <p:nvPr/>
          </p:nvSpPr>
          <p:spPr>
            <a:xfrm>
              <a:off x="0" y="0"/>
              <a:ext cx="2157274" cy="6858000"/>
            </a:xfrm>
            <a:prstGeom prst="rect">
              <a:avLst/>
            </a:prstGeom>
            <a:solidFill>
              <a:srgbClr val="002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12859" r="3957" b="11165"/>
            <a:stretch>
              <a:fillRect/>
            </a:stretch>
          </p:blipFill>
          <p:spPr bwMode="auto">
            <a:xfrm>
              <a:off x="0" y="6330949"/>
              <a:ext cx="1808162" cy="527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그림 10" descr="DIML_logo_3.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92212" cy="509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265CBB-4E25-4F0E-BF5A-C2203F24FFE9}"/>
              </a:ext>
            </a:extLst>
          </p:cNvPr>
          <p:cNvCxnSpPr/>
          <p:nvPr userDrawn="1"/>
        </p:nvCxnSpPr>
        <p:spPr>
          <a:xfrm>
            <a:off x="3912095" y="2450491"/>
            <a:ext cx="7284461" cy="0"/>
          </a:xfrm>
          <a:prstGeom prst="line">
            <a:avLst/>
          </a:prstGeom>
          <a:ln w="15875">
            <a:solidFill>
              <a:srgbClr val="002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2886528" y="6524060"/>
            <a:ext cx="9305061" cy="333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5100393" y="1750844"/>
            <a:ext cx="4862384" cy="666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507269" y="3061300"/>
            <a:ext cx="6048632" cy="250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" y="69850"/>
            <a:ext cx="11991975" cy="85407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066800"/>
            <a:ext cx="11991975" cy="5343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6325" y="6508750"/>
            <a:ext cx="139065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B643D364-4B57-4126-B1AF-BB8C44C6E61F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6975" y="6508750"/>
            <a:ext cx="6950710" cy="365125"/>
          </a:xfrm>
        </p:spPr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17685" y="6524625"/>
            <a:ext cx="2743835" cy="365760"/>
          </a:xfrm>
        </p:spPr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265CBB-4E25-4F0E-BF5A-C2203F24FFE9}"/>
              </a:ext>
            </a:extLst>
          </p:cNvPr>
          <p:cNvCxnSpPr/>
          <p:nvPr userDrawn="1"/>
        </p:nvCxnSpPr>
        <p:spPr>
          <a:xfrm>
            <a:off x="342900" y="938530"/>
            <a:ext cx="11468100" cy="0"/>
          </a:xfrm>
          <a:prstGeom prst="line">
            <a:avLst/>
          </a:prstGeom>
          <a:ln w="15875">
            <a:gradFill flip="none" rotWithShape="1">
              <a:gsLst>
                <a:gs pos="0">
                  <a:srgbClr val="002060"/>
                </a:gs>
                <a:gs pos="28000">
                  <a:schemeClr val="accent5">
                    <a:lumMod val="75000"/>
                  </a:schemeClr>
                </a:gs>
                <a:gs pos="59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4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D2D0-0B09-4BC5-8CF3-F225C63047ED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9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137A-F85B-49D1-9930-7C1AC889A788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48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77F-C545-47FC-AA7F-8EBBB58C3FE9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06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A5C6-F54B-4036-80D9-64038FEB7F74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87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1ED-3DAC-4C15-A6CA-8357D44E30EC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5C31-0912-42AA-9CBE-3132FD1A2F5B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0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B3C4-3E65-4F8C-A0A8-9C50C72F1134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7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250" y="69850"/>
            <a:ext cx="1199197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" y="1443355"/>
            <a:ext cx="11991975" cy="496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gray">
          <a:xfrm>
            <a:off x="-2540" y="6524625"/>
            <a:ext cx="12194540" cy="333375"/>
          </a:xfrm>
          <a:prstGeom prst="rect">
            <a:avLst/>
          </a:prstGeom>
          <a:gradFill flip="none" rotWithShape="1">
            <a:gsLst>
              <a:gs pos="0">
                <a:srgbClr val="002060">
                  <a:lumMod val="50000"/>
                </a:srgbClr>
              </a:gs>
              <a:gs pos="63000">
                <a:srgbClr val="002060"/>
              </a:gs>
              <a:gs pos="30000">
                <a:srgbClr val="002060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9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6572885"/>
            <a:ext cx="821055" cy="26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18275"/>
            <a:ext cx="1390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i="1">
                <a:solidFill>
                  <a:schemeClr val="bg1"/>
                </a:solidFill>
                <a:latin typeface="+mn-lt"/>
              </a:defRPr>
            </a:lvl1pPr>
          </a:lstStyle>
          <a:p>
            <a:fld id="{13E21013-98BD-4D6C-BD3D-057ACBC2F782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8850" y="6508750"/>
            <a:ext cx="7188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Paper Seminar, </a:t>
            </a:r>
            <a:r>
              <a:rPr lang="en-US" altLang="ko-KR" err="1"/>
              <a:t>Jungin</a:t>
            </a:r>
            <a:r>
              <a:rPr lang="en-US" altLang="ko-KR"/>
              <a:t>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17685" y="65246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D06AB59-F1B0-4ACC-B184-31409BD945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7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3243579" y="1088969"/>
            <a:ext cx="7939405" cy="6463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/>
            <a:r>
              <a:rPr lang="en-US" altLang="ko-KR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맑은 고딕" charset="0"/>
                <a:cs typeface="Times New Roman" pitchFamily="18" charset="0"/>
              </a:rPr>
              <a:t>Aerial Object Detection</a:t>
            </a:r>
            <a:endParaRPr lang="da-DK" altLang="ko-KR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4685347" y="3193041"/>
            <a:ext cx="5055870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err="1">
                <a:latin typeface="Times New Roman" pitchFamily="18" charset="0"/>
                <a:ea typeface="Calibri" charset="0"/>
                <a:cs typeface="Times New Roman" pitchFamily="18" charset="0"/>
              </a:rPr>
              <a:t>HyeongJun</a:t>
            </a:r>
            <a:r>
              <a:rPr lang="en-US" altLang="ko-KR" sz="2000">
                <a:latin typeface="Times New Roman" pitchFamily="18" charset="0"/>
                <a:ea typeface="Calibri" charset="0"/>
                <a:cs typeface="Times New Roman" pitchFamily="18" charset="0"/>
              </a:rPr>
              <a:t> Kwon</a:t>
            </a:r>
            <a:endParaRPr lang="ko-KR" altLang="en-US" sz="2000">
              <a:latin typeface="Times New Roman" pitchFamily="18" charset="0"/>
              <a:ea typeface="Calibri" charset="0"/>
              <a:cs typeface="Times New Roman" pitchFamily="18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11266170" y="6480847"/>
            <a:ext cx="92583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>
                <a:latin typeface="Calibri" charset="0"/>
                <a:ea typeface="Calibri" charset="0"/>
              </a:rPr>
              <a:t>2019-2</a:t>
            </a:r>
            <a:endParaRPr lang="ko-KR" altLang="en-US" sz="1800">
              <a:latin typeface="Calibri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2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 dirty="0">
                <a:latin typeface="Times New Roman" pitchFamily="18" charset="0"/>
                <a:ea typeface="맑은 고딕" charset="0"/>
                <a:cs typeface="Times New Roman" pitchFamily="18" charset="0"/>
              </a:rPr>
              <a:t>C</a:t>
            </a:r>
            <a:r>
              <a:rPr lang="en-US" altLang="ko-KR" b="1" dirty="0">
                <a:latin typeface="Times New Roman" pitchFamily="18" charset="0"/>
                <a:ea typeface="맑은 고딕" charset="0"/>
                <a:cs typeface="Times New Roman" pitchFamily="18" charset="0"/>
              </a:rPr>
              <a:t>ontents</a:t>
            </a:r>
            <a:endParaRPr lang="ko-KR" altLang="en-US" sz="44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2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19F79-E9B2-423F-8FC6-1FFDEC2A6353}"/>
              </a:ext>
            </a:extLst>
          </p:cNvPr>
          <p:cNvSpPr txBox="1"/>
          <p:nvPr/>
        </p:nvSpPr>
        <p:spPr>
          <a:xfrm>
            <a:off x="537328" y="1443841"/>
            <a:ext cx="9992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EAST: An Efficient and Accurate Scene Text Detector </a:t>
            </a:r>
          </a:p>
          <a:p>
            <a:pPr marL="514350" indent="-514350">
              <a:buAutoNum type="arabicPeriod"/>
            </a:pPr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Multi-class Object Detection in Unconstrained Remote Sensing Imagery </a:t>
            </a:r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7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ko-KR" altLang="en-US" sz="28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3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08015F-DC88-428D-BA19-680E77150CFD}"/>
              </a:ext>
            </a:extLst>
          </p:cNvPr>
          <p:cNvSpPr txBox="1"/>
          <p:nvPr/>
        </p:nvSpPr>
        <p:spPr>
          <a:xfrm>
            <a:off x="393064" y="1334530"/>
            <a:ext cx="1104694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EAST:</a:t>
            </a:r>
          </a:p>
          <a:p>
            <a:pPr algn="l"/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PVANET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Deep but lightweight neural networks for real-time object detection.</a:t>
            </a:r>
          </a:p>
          <a:p>
            <a:pPr algn="l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Balanced-cross entropy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Holistically-nested edge detection</a:t>
            </a:r>
          </a:p>
          <a:p>
            <a:pPr algn="l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Scene text detection via holistic, multi-channel prediction. </a:t>
            </a:r>
          </a:p>
          <a:p>
            <a:pPr algn="l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U-shape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U-net: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Convolu-tional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 for biomedical image segmentation.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89202D-444C-4546-B140-E2564CE0F3A9}"/>
              </a:ext>
            </a:extLst>
          </p:cNvPr>
          <p:cNvSpPr txBox="1"/>
          <p:nvPr/>
        </p:nvSpPr>
        <p:spPr>
          <a:xfrm>
            <a:off x="393064" y="3963101"/>
            <a:ext cx="11046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Multi-class Object Detection in Unconstrained Remote Sensing Imagery:</a:t>
            </a:r>
          </a:p>
          <a:p>
            <a:pPr algn="l"/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Soft-NMS: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object detection with one line of code.</a:t>
            </a:r>
          </a:p>
          <a:p>
            <a:pPr algn="l"/>
            <a:r>
              <a:rPr lang="en-US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distance: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Yolo9000: Better, faster, stronger.</a:t>
            </a:r>
          </a:p>
          <a:p>
            <a:pPr algn="l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DIN: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deformable convolutional networks</a:t>
            </a:r>
          </a:p>
        </p:txBody>
      </p:sp>
    </p:spTree>
    <p:extLst>
      <p:ext uri="{BB962C8B-B14F-4D97-AF65-F5344CB8AC3E}">
        <p14:creationId xmlns:p14="http://schemas.microsoft.com/office/powerpoint/2010/main" val="333649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07D696037194B48B7B23BF622D7652D" ma:contentTypeVersion="4" ma:contentTypeDescription="새 문서를 만듭니다." ma:contentTypeScope="" ma:versionID="746c33617835c1e9cc25cc6723456c0c">
  <xsd:schema xmlns:xsd="http://www.w3.org/2001/XMLSchema" xmlns:xs="http://www.w3.org/2001/XMLSchema" xmlns:p="http://schemas.microsoft.com/office/2006/metadata/properties" xmlns:ns3="928a32df-66f8-4915-9214-fb107b327f7e" targetNamespace="http://schemas.microsoft.com/office/2006/metadata/properties" ma:root="true" ma:fieldsID="68a54ca8d7ac03a535da733a5385b979" ns3:_="">
    <xsd:import namespace="928a32df-66f8-4915-9214-fb107b327f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8a32df-66f8-4915-9214-fb107b327f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6A1C75-69C6-43E8-9E3F-2529D3A8FE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8a32df-66f8-4915-9214-fb107b327f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ABCC41-8B9B-4C0F-92DE-0F7A6E3AC69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FA46B4-F1B1-4621-9C44-7987745EBA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8985</TotalTime>
  <Words>159</Words>
  <Application>Microsoft Office PowerPoint</Application>
  <PresentationFormat>와이드스크린</PresentationFormat>
  <Paragraphs>32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Contents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kwonjunn01@gmail.com</cp:lastModifiedBy>
  <cp:revision>277</cp:revision>
  <dcterms:modified xsi:type="dcterms:W3CDTF">2020-09-21T06:11:52Z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0x010100307D696037194B48B7B23BF622D7652D</vt:lpwstr>
  </property>
</Properties>
</file>