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40" r:id="rId2"/>
    <p:sldId id="942" r:id="rId3"/>
    <p:sldId id="932" r:id="rId4"/>
    <p:sldId id="937" r:id="rId5"/>
    <p:sldId id="935" r:id="rId6"/>
    <p:sldId id="944" r:id="rId7"/>
    <p:sldId id="8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kh0424@gmail.com" initials="k" lastIdx="1" clrIdx="0">
    <p:extLst>
      <p:ext uri="{19B8F6BF-5375-455C-9EA6-DF929625EA0E}">
        <p15:presenceInfo xmlns:p15="http://schemas.microsoft.com/office/powerpoint/2012/main" userId="241cd59b3028f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40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4995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2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5137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725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109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616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1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7859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7795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25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2020/12/2</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153075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0/folders/1NPSkiwb1ziiFcy5HjZ5sZsId_OS80afR" TargetMode="External"/><Relationship Id="rId2" Type="http://schemas.openxmlformats.org/officeDocument/2006/relationships/hyperlink" Target="https://drive.google.com/drive/u/0/folders/17t1t-3ZnBNgrNZT52B-YcUNgsFnwVqP0"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schemeClr val="bg1"/>
                </a:solidFill>
                <a:effectLst>
                  <a:outerShdw blurRad="38100" dist="38100" dir="2700000" algn="tl">
                    <a:srgbClr val="000000">
                      <a:alpha val="43137"/>
                    </a:srgbClr>
                  </a:outerShdw>
                </a:effectLst>
                <a:latin typeface="+mn-lt"/>
              </a:rPr>
              <a:t>Case Study Three: Geographical Concentration of Manufacturing Industries</a:t>
            </a:r>
            <a:endParaRPr lang="zh-CN" altLang="en-US" sz="3000" b="1" dirty="0">
              <a:solidFill>
                <a:schemeClr val="bg1"/>
              </a:solidFill>
              <a:effectLst>
                <a:outerShdw blurRad="38100" dist="38100" dir="2700000" algn="tl">
                  <a:srgbClr val="000000">
                    <a:alpha val="43137"/>
                  </a:srgbClr>
                </a:outerShdw>
              </a:effectLst>
              <a:latin typeface="+mn-lt"/>
            </a:endParaRPr>
          </a:p>
        </p:txBody>
      </p:sp>
      <p:sp>
        <p:nvSpPr>
          <p:cNvPr id="6" name="Subtitle 2">
            <a:extLst>
              <a:ext uri="{FF2B5EF4-FFF2-40B4-BE49-F238E27FC236}">
                <a16:creationId xmlns:a16="http://schemas.microsoft.com/office/drawing/2014/main" id="{E6795F10-7CBB-4220-A0EE-549ECB1BD107}"/>
              </a:ext>
            </a:extLst>
          </p:cNvPr>
          <p:cNvSpPr txBox="1">
            <a:spLocks/>
          </p:cNvSpPr>
          <p:nvPr/>
        </p:nvSpPr>
        <p:spPr>
          <a:xfrm>
            <a:off x="114864" y="1706893"/>
            <a:ext cx="8231812" cy="1500037"/>
          </a:xfrm>
          <a:prstGeom prst="rect">
            <a:avLst/>
          </a:prstGeom>
        </p:spPr>
        <p:txBody>
          <a:bodyPr/>
          <a:lstStyle>
            <a:lvl1pPr marL="266700" indent="-266700" algn="l" defTabSz="289322" rtl="0" eaLnBrk="1" latinLnBrk="0" hangingPunct="1">
              <a:lnSpc>
                <a:spcPct val="90000"/>
              </a:lnSpc>
              <a:spcBef>
                <a:spcPts val="900"/>
              </a:spcBef>
              <a:buClr>
                <a:schemeClr val="accent1"/>
              </a:buClr>
              <a:buSzPct val="60000"/>
              <a:buFont typeface="Wingdings 2" panose="05020102010507070707" pitchFamily="18" charset="2"/>
              <a:buChar char=""/>
              <a:defRPr sz="2800" kern="1200">
                <a:solidFill>
                  <a:schemeClr val="tx1"/>
                </a:solidFill>
                <a:latin typeface="+mn-lt"/>
                <a:ea typeface="+mn-ea"/>
                <a:cs typeface="+mn-cs"/>
              </a:defRPr>
            </a:lvl1pPr>
            <a:lvl2pPr marL="266700" indent="-266700" algn="l" defTabSz="289322" rtl="0" eaLnBrk="1" latinLnBrk="0" hangingPunct="1">
              <a:lnSpc>
                <a:spcPct val="130000"/>
              </a:lnSpc>
              <a:spcBef>
                <a:spcPts val="0"/>
              </a:spcBef>
              <a:buFont typeface="Calibri" panose="020F0502020204030204" pitchFamily="34" charset="0"/>
              <a:buChar char=" "/>
              <a:defRPr lang="zh-CN" altLang="en-US" sz="2400" kern="1200" dirty="0" smtClean="0">
                <a:solidFill>
                  <a:srgbClr val="000000"/>
                </a:solidFill>
                <a:latin typeface="+mn-lt"/>
                <a:ea typeface="+mj-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bg1">
                    <a:lumMod val="50000"/>
                  </a:schemeClr>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a:lstStyle>
          <a:p>
            <a:pPr marL="0" indent="0">
              <a:lnSpc>
                <a:spcPct val="100000"/>
              </a:lnSpc>
              <a:spcBef>
                <a:spcPts val="0"/>
              </a:spcBef>
              <a:spcAft>
                <a:spcPts val="600"/>
              </a:spcAft>
              <a:buSzPct val="80000"/>
              <a:buNone/>
            </a:pPr>
            <a:r>
              <a:rPr lang="en-US" sz="2200" b="1" dirty="0">
                <a:solidFill>
                  <a:srgbClr val="C00000"/>
                </a:solidFill>
              </a:rPr>
              <a:t>Objectives</a:t>
            </a:r>
            <a:r>
              <a:rPr lang="en-US" sz="2200" b="1" dirty="0">
                <a:solidFill>
                  <a:srgbClr val="020202"/>
                </a:solidFill>
              </a:rPr>
              <a:t>: </a:t>
            </a:r>
            <a:r>
              <a:rPr lang="en-US" sz="2200" dirty="0">
                <a:solidFill>
                  <a:srgbClr val="020202"/>
                </a:solidFill>
              </a:rPr>
              <a:t>To evaluate spatial distribution of different industries of China</a:t>
            </a: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 Sources</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hlinkClick r:id="rId2"/>
              </a:rPr>
              <a:t>China Data Online</a:t>
            </a:r>
            <a:endParaRPr lang="en-US" altLang="zh-CN" sz="1700" dirty="0">
              <a:solidFill>
                <a:srgbClr val="020202"/>
              </a:solidFill>
            </a:endParaRP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rPr>
              <a:t>2004 Main Industry Performance (2014)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City Employment Data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Employment Numbers (Province) (</a:t>
            </a:r>
            <a:r>
              <a:rPr lang="en-US" sz="1700" dirty="0">
                <a:solidFill>
                  <a:srgbClr val="020202"/>
                </a:solidFill>
                <a:hlinkClick r:id="rId2"/>
              </a:rPr>
              <a:t>China Data Online</a:t>
            </a:r>
            <a:r>
              <a:rPr lang="en-US" sz="1700" dirty="0">
                <a:solidFill>
                  <a:srgbClr val="020202"/>
                </a:solidFill>
              </a:rPr>
              <a:t>)</a:t>
            </a:r>
          </a:p>
        </p:txBody>
      </p:sp>
      <p:sp>
        <p:nvSpPr>
          <p:cNvPr id="7" name="Rectangle 2">
            <a:extLst>
              <a:ext uri="{FF2B5EF4-FFF2-40B4-BE49-F238E27FC236}">
                <a16:creationId xmlns:a16="http://schemas.microsoft.com/office/drawing/2014/main" id="{618C3A0D-EAF1-4634-AC0C-F08ED2626D6D}"/>
              </a:ext>
            </a:extLst>
          </p:cNvPr>
          <p:cNvSpPr/>
          <p:nvPr/>
        </p:nvSpPr>
        <p:spPr>
          <a:xfrm>
            <a:off x="114864" y="989950"/>
            <a:ext cx="8499908" cy="738664"/>
          </a:xfrm>
          <a:prstGeom prst="rect">
            <a:avLst/>
          </a:prstGeom>
        </p:spPr>
        <p:txBody>
          <a:bodyPr wrap="square">
            <a:spAutoFit/>
          </a:bodyPr>
          <a:lstStyle/>
          <a:p>
            <a:r>
              <a:rPr lang="en-US" altLang="zh-CN" sz="1400" dirty="0" err="1"/>
              <a:t>Canfei</a:t>
            </a:r>
            <a:r>
              <a:rPr lang="en-US" altLang="zh-CN" sz="1400" dirty="0"/>
              <a:t> He , Y. H. Dennis Wei &amp; </a:t>
            </a:r>
            <a:r>
              <a:rPr lang="en-US" altLang="zh-CN" sz="1400" dirty="0" err="1"/>
              <a:t>Fenghua</a:t>
            </a:r>
            <a:r>
              <a:rPr lang="en-US" altLang="zh-CN" sz="1400" dirty="0"/>
              <a:t> Pan (2007) Geographical Concentration of Manufacturing</a:t>
            </a:r>
          </a:p>
          <a:p>
            <a:r>
              <a:rPr lang="en-US" altLang="zh-CN" sz="1400" dirty="0"/>
              <a:t>Industries in China: The Importance of Spatial and Industrial Scales, Eurasian Geography and Economics, 48:5, 603-625</a:t>
            </a:r>
            <a:endParaRPr lang="zh-CN" altLang="en-US" sz="1400" dirty="0"/>
          </a:p>
        </p:txBody>
      </p:sp>
      <p:pic>
        <p:nvPicPr>
          <p:cNvPr id="4" name="Picture 3">
            <a:extLst>
              <a:ext uri="{FF2B5EF4-FFF2-40B4-BE49-F238E27FC236}">
                <a16:creationId xmlns:a16="http://schemas.microsoft.com/office/drawing/2014/main" id="{23EAC644-D811-4FE7-B3EF-6A26E44EE44C}"/>
              </a:ext>
            </a:extLst>
          </p:cNvPr>
          <p:cNvPicPr>
            <a:picLocks noChangeAspect="1"/>
          </p:cNvPicPr>
          <p:nvPr/>
        </p:nvPicPr>
        <p:blipFill>
          <a:blip r:embed="rId3"/>
          <a:stretch>
            <a:fillRect/>
          </a:stretch>
        </p:blipFill>
        <p:spPr>
          <a:xfrm>
            <a:off x="8882377" y="1129439"/>
            <a:ext cx="2828194" cy="2875918"/>
          </a:xfrm>
          <a:prstGeom prst="rect">
            <a:avLst/>
          </a:prstGeom>
        </p:spPr>
      </p:pic>
      <p:pic>
        <p:nvPicPr>
          <p:cNvPr id="3" name="Picture 2">
            <a:extLst>
              <a:ext uri="{FF2B5EF4-FFF2-40B4-BE49-F238E27FC236}">
                <a16:creationId xmlns:a16="http://schemas.microsoft.com/office/drawing/2014/main" id="{957500CA-399C-4391-B28B-1F4B46C6C68F}"/>
              </a:ext>
            </a:extLst>
          </p:cNvPr>
          <p:cNvPicPr>
            <a:picLocks noChangeAspect="1"/>
          </p:cNvPicPr>
          <p:nvPr/>
        </p:nvPicPr>
        <p:blipFill>
          <a:blip r:embed="rId4"/>
          <a:stretch>
            <a:fillRect/>
          </a:stretch>
        </p:blipFill>
        <p:spPr>
          <a:xfrm>
            <a:off x="7510900" y="4240645"/>
            <a:ext cx="2742954" cy="1841269"/>
          </a:xfrm>
          <a:prstGeom prst="rect">
            <a:avLst/>
          </a:prstGeom>
        </p:spPr>
      </p:pic>
      <p:pic>
        <p:nvPicPr>
          <p:cNvPr id="10" name="Picture 9">
            <a:extLst>
              <a:ext uri="{FF2B5EF4-FFF2-40B4-BE49-F238E27FC236}">
                <a16:creationId xmlns:a16="http://schemas.microsoft.com/office/drawing/2014/main" id="{AB5F3C2D-96AD-4CD2-A0AF-496FA48658A6}"/>
              </a:ext>
            </a:extLst>
          </p:cNvPr>
          <p:cNvPicPr>
            <a:picLocks noChangeAspect="1"/>
          </p:cNvPicPr>
          <p:nvPr/>
        </p:nvPicPr>
        <p:blipFill>
          <a:blip r:embed="rId5"/>
          <a:stretch>
            <a:fillRect/>
          </a:stretch>
        </p:blipFill>
        <p:spPr>
          <a:xfrm>
            <a:off x="9993429" y="4096544"/>
            <a:ext cx="2211071" cy="2186247"/>
          </a:xfrm>
          <a:prstGeom prst="rect">
            <a:avLst/>
          </a:prstGeom>
        </p:spPr>
      </p:pic>
    </p:spTree>
    <p:extLst>
      <p:ext uri="{BB962C8B-B14F-4D97-AF65-F5344CB8AC3E}">
        <p14:creationId xmlns:p14="http://schemas.microsoft.com/office/powerpoint/2010/main" val="30784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12" name="文本框 5">
            <a:extLst>
              <a:ext uri="{FF2B5EF4-FFF2-40B4-BE49-F238E27FC236}">
                <a16:creationId xmlns:a16="http://schemas.microsoft.com/office/drawing/2014/main" id="{E3FEB322-7493-4357-A492-267CBFEB1062}"/>
              </a:ext>
            </a:extLst>
          </p:cNvPr>
          <p:cNvSpPr txBox="1"/>
          <p:nvPr/>
        </p:nvSpPr>
        <p:spPr>
          <a:xfrm>
            <a:off x="1124769" y="3781587"/>
            <a:ext cx="1660645"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rgbClr val="020202"/>
                </a:solidFill>
              </a:rPr>
              <a:t>Performance of Industries by Region (2004)</a:t>
            </a:r>
            <a:endParaRPr lang="en-US" dirty="0"/>
          </a:p>
        </p:txBody>
      </p:sp>
      <p:sp>
        <p:nvSpPr>
          <p:cNvPr id="13" name="文本框 6">
            <a:extLst>
              <a:ext uri="{FF2B5EF4-FFF2-40B4-BE49-F238E27FC236}">
                <a16:creationId xmlns:a16="http://schemas.microsoft.com/office/drawing/2014/main" id="{894EA5C3-F95C-4194-B68E-42A89C8AFC6D}"/>
              </a:ext>
            </a:extLst>
          </p:cNvPr>
          <p:cNvSpPr txBox="1"/>
          <p:nvPr/>
        </p:nvSpPr>
        <p:spPr>
          <a:xfrm>
            <a:off x="1145104" y="5021977"/>
            <a:ext cx="163786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Employment Distribution Data (2004)</a:t>
            </a:r>
          </a:p>
        </p:txBody>
      </p:sp>
      <p:sp>
        <p:nvSpPr>
          <p:cNvPr id="14" name="文本框 8">
            <a:extLst>
              <a:ext uri="{FF2B5EF4-FFF2-40B4-BE49-F238E27FC236}">
                <a16:creationId xmlns:a16="http://schemas.microsoft.com/office/drawing/2014/main" id="{A6D89119-B826-414F-976F-2425D1843458}"/>
              </a:ext>
            </a:extLst>
          </p:cNvPr>
          <p:cNvSpPr txBox="1"/>
          <p:nvPr/>
        </p:nvSpPr>
        <p:spPr>
          <a:xfrm>
            <a:off x="8370699" y="474985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Map Based Plot</a:t>
            </a:r>
          </a:p>
        </p:txBody>
      </p:sp>
      <p:sp>
        <p:nvSpPr>
          <p:cNvPr id="15" name="文本框 9">
            <a:extLst>
              <a:ext uri="{FF2B5EF4-FFF2-40B4-BE49-F238E27FC236}">
                <a16:creationId xmlns:a16="http://schemas.microsoft.com/office/drawing/2014/main" id="{A6F686D8-1E10-4D46-8D5A-099B8FCF1A18}"/>
              </a:ext>
            </a:extLst>
          </p:cNvPr>
          <p:cNvSpPr txBox="1"/>
          <p:nvPr/>
        </p:nvSpPr>
        <p:spPr>
          <a:xfrm>
            <a:off x="8370699" y="5410486"/>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Bar Charts</a:t>
            </a:r>
          </a:p>
        </p:txBody>
      </p:sp>
      <p:sp>
        <p:nvSpPr>
          <p:cNvPr id="16" name="文本框 12">
            <a:extLst>
              <a:ext uri="{FF2B5EF4-FFF2-40B4-BE49-F238E27FC236}">
                <a16:creationId xmlns:a16="http://schemas.microsoft.com/office/drawing/2014/main" id="{D98E0CDC-B1D0-4408-988C-F6DE19DD96C2}"/>
              </a:ext>
            </a:extLst>
          </p:cNvPr>
          <p:cNvSpPr txBox="1"/>
          <p:nvPr/>
        </p:nvSpPr>
        <p:spPr>
          <a:xfrm>
            <a:off x="4552142" y="4577534"/>
            <a:ext cx="188669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Spatial </a:t>
            </a:r>
            <a:r>
              <a:rPr lang="en-US" dirty="0" err="1"/>
              <a:t>Anaylsis</a:t>
            </a:r>
            <a:endParaRPr lang="en-US" dirty="0"/>
          </a:p>
        </p:txBody>
      </p:sp>
      <p:cxnSp>
        <p:nvCxnSpPr>
          <p:cNvPr id="17" name="直接箭头连接符 14">
            <a:extLst>
              <a:ext uri="{FF2B5EF4-FFF2-40B4-BE49-F238E27FC236}">
                <a16:creationId xmlns:a16="http://schemas.microsoft.com/office/drawing/2014/main" id="{AE7D95DB-3BC0-494F-ADC1-672CA3265E4C}"/>
              </a:ext>
            </a:extLst>
          </p:cNvPr>
          <p:cNvCxnSpPr>
            <a:cxnSpLocks/>
            <a:stCxn id="12" idx="3"/>
          </p:cNvCxnSpPr>
          <p:nvPr/>
        </p:nvCxnSpPr>
        <p:spPr>
          <a:xfrm>
            <a:off x="2785414" y="4243252"/>
            <a:ext cx="1629271" cy="38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a:extLst>
              <a:ext uri="{FF2B5EF4-FFF2-40B4-BE49-F238E27FC236}">
                <a16:creationId xmlns:a16="http://schemas.microsoft.com/office/drawing/2014/main" id="{B8BD9B77-3304-445F-9106-462CD75C71C8}"/>
              </a:ext>
            </a:extLst>
          </p:cNvPr>
          <p:cNvCxnSpPr>
            <a:cxnSpLocks/>
            <a:stCxn id="13" idx="3"/>
          </p:cNvCxnSpPr>
          <p:nvPr/>
        </p:nvCxnSpPr>
        <p:spPr>
          <a:xfrm flipV="1">
            <a:off x="2782965" y="5236231"/>
            <a:ext cx="1508378" cy="24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0">
            <a:extLst>
              <a:ext uri="{FF2B5EF4-FFF2-40B4-BE49-F238E27FC236}">
                <a16:creationId xmlns:a16="http://schemas.microsoft.com/office/drawing/2014/main" id="{B8D26E0C-0727-45BD-A226-298F7196DACF}"/>
              </a:ext>
            </a:extLst>
          </p:cNvPr>
          <p:cNvCxnSpPr>
            <a:cxnSpLocks/>
            <a:endCxn id="14" idx="1"/>
          </p:cNvCxnSpPr>
          <p:nvPr/>
        </p:nvCxnSpPr>
        <p:spPr>
          <a:xfrm flipV="1">
            <a:off x="6949742" y="4934521"/>
            <a:ext cx="1420957" cy="14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3">
            <a:extLst>
              <a:ext uri="{FF2B5EF4-FFF2-40B4-BE49-F238E27FC236}">
                <a16:creationId xmlns:a16="http://schemas.microsoft.com/office/drawing/2014/main" id="{890B4A85-EB07-4EC0-8FA4-46538D9096A9}"/>
              </a:ext>
            </a:extLst>
          </p:cNvPr>
          <p:cNvCxnSpPr>
            <a:cxnSpLocks/>
            <a:endCxn id="15" idx="1"/>
          </p:cNvCxnSpPr>
          <p:nvPr/>
        </p:nvCxnSpPr>
        <p:spPr>
          <a:xfrm>
            <a:off x="7053873" y="5460549"/>
            <a:ext cx="1316826" cy="13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49">
            <a:extLst>
              <a:ext uri="{FF2B5EF4-FFF2-40B4-BE49-F238E27FC236}">
                <a16:creationId xmlns:a16="http://schemas.microsoft.com/office/drawing/2014/main" id="{62637FBB-50E2-4968-888B-E6499A42204C}"/>
              </a:ext>
            </a:extLst>
          </p:cNvPr>
          <p:cNvSpPr/>
          <p:nvPr/>
        </p:nvSpPr>
        <p:spPr>
          <a:xfrm>
            <a:off x="984733" y="3429000"/>
            <a:ext cx="1926029" cy="33008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50">
            <a:extLst>
              <a:ext uri="{FF2B5EF4-FFF2-40B4-BE49-F238E27FC236}">
                <a16:creationId xmlns:a16="http://schemas.microsoft.com/office/drawing/2014/main" id="{4159FC4A-7225-4D0F-8F8E-4B0EAAA37A32}"/>
              </a:ext>
            </a:extLst>
          </p:cNvPr>
          <p:cNvSpPr/>
          <p:nvPr/>
        </p:nvSpPr>
        <p:spPr>
          <a:xfrm>
            <a:off x="3503712" y="4155978"/>
            <a:ext cx="3919682" cy="26091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51">
            <a:extLst>
              <a:ext uri="{FF2B5EF4-FFF2-40B4-BE49-F238E27FC236}">
                <a16:creationId xmlns:a16="http://schemas.microsoft.com/office/drawing/2014/main" id="{BD844BE4-72DF-49C4-857A-8009C21D4F3A}"/>
              </a:ext>
            </a:extLst>
          </p:cNvPr>
          <p:cNvSpPr/>
          <p:nvPr/>
        </p:nvSpPr>
        <p:spPr>
          <a:xfrm>
            <a:off x="8038428" y="4145697"/>
            <a:ext cx="2212967" cy="26048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2">
            <a:extLst>
              <a:ext uri="{FF2B5EF4-FFF2-40B4-BE49-F238E27FC236}">
                <a16:creationId xmlns:a16="http://schemas.microsoft.com/office/drawing/2014/main" id="{FAA2CD49-41CF-49CA-9E83-2AE3623245A7}"/>
              </a:ext>
            </a:extLst>
          </p:cNvPr>
          <p:cNvSpPr txBox="1"/>
          <p:nvPr/>
        </p:nvSpPr>
        <p:spPr>
          <a:xfrm>
            <a:off x="1216744" y="3429000"/>
            <a:ext cx="1409694" cy="369332"/>
          </a:xfrm>
          <a:prstGeom prst="rect">
            <a:avLst/>
          </a:prstGeom>
          <a:noFill/>
        </p:spPr>
        <p:txBody>
          <a:bodyPr wrap="square" rtlCol="0">
            <a:spAutoFit/>
          </a:bodyPr>
          <a:lstStyle/>
          <a:p>
            <a:r>
              <a:rPr lang="en-US" b="1" dirty="0"/>
              <a:t>Data Inputs</a:t>
            </a:r>
          </a:p>
        </p:txBody>
      </p:sp>
      <p:sp>
        <p:nvSpPr>
          <p:cNvPr id="25" name="文本框 54">
            <a:extLst>
              <a:ext uri="{FF2B5EF4-FFF2-40B4-BE49-F238E27FC236}">
                <a16:creationId xmlns:a16="http://schemas.microsoft.com/office/drawing/2014/main" id="{D39BAB13-9051-4AA9-8D49-B0522038F336}"/>
              </a:ext>
            </a:extLst>
          </p:cNvPr>
          <p:cNvSpPr txBox="1"/>
          <p:nvPr/>
        </p:nvSpPr>
        <p:spPr>
          <a:xfrm>
            <a:off x="8727104" y="4194404"/>
            <a:ext cx="996926" cy="369332"/>
          </a:xfrm>
          <a:prstGeom prst="rect">
            <a:avLst/>
          </a:prstGeom>
          <a:noFill/>
        </p:spPr>
        <p:txBody>
          <a:bodyPr wrap="square" rtlCol="0">
            <a:spAutoFit/>
          </a:bodyPr>
          <a:lstStyle/>
          <a:p>
            <a:r>
              <a:rPr lang="en-US" b="1" dirty="0"/>
              <a:t>Outputs</a:t>
            </a:r>
          </a:p>
        </p:txBody>
      </p:sp>
      <p:sp>
        <p:nvSpPr>
          <p:cNvPr id="26" name="文本框 9">
            <a:extLst>
              <a:ext uri="{FF2B5EF4-FFF2-40B4-BE49-F238E27FC236}">
                <a16:creationId xmlns:a16="http://schemas.microsoft.com/office/drawing/2014/main" id="{978D225D-622D-4C3E-B410-A8EA156F51A6}"/>
              </a:ext>
            </a:extLst>
          </p:cNvPr>
          <p:cNvSpPr txBox="1"/>
          <p:nvPr/>
        </p:nvSpPr>
        <p:spPr>
          <a:xfrm>
            <a:off x="8370699" y="597071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Tables</a:t>
            </a:r>
          </a:p>
        </p:txBody>
      </p:sp>
      <p:cxnSp>
        <p:nvCxnSpPr>
          <p:cNvPr id="27" name="直接箭头连接符 33">
            <a:extLst>
              <a:ext uri="{FF2B5EF4-FFF2-40B4-BE49-F238E27FC236}">
                <a16:creationId xmlns:a16="http://schemas.microsoft.com/office/drawing/2014/main" id="{A0151A3A-51C4-4986-84C1-068BF406F0AA}"/>
              </a:ext>
            </a:extLst>
          </p:cNvPr>
          <p:cNvCxnSpPr>
            <a:cxnSpLocks/>
            <a:endCxn id="26" idx="1"/>
          </p:cNvCxnSpPr>
          <p:nvPr/>
        </p:nvCxnSpPr>
        <p:spPr>
          <a:xfrm>
            <a:off x="6949742" y="5970715"/>
            <a:ext cx="1420957"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52">
            <a:extLst>
              <a:ext uri="{FF2B5EF4-FFF2-40B4-BE49-F238E27FC236}">
                <a16:creationId xmlns:a16="http://schemas.microsoft.com/office/drawing/2014/main" id="{58A6160B-4F1C-4027-A940-B40C0376E2F8}"/>
              </a:ext>
            </a:extLst>
          </p:cNvPr>
          <p:cNvSpPr txBox="1"/>
          <p:nvPr/>
        </p:nvSpPr>
        <p:spPr>
          <a:xfrm>
            <a:off x="4556807" y="4204686"/>
            <a:ext cx="1813491" cy="369332"/>
          </a:xfrm>
          <a:prstGeom prst="rect">
            <a:avLst/>
          </a:prstGeom>
          <a:noFill/>
        </p:spPr>
        <p:txBody>
          <a:bodyPr wrap="square" rtlCol="0">
            <a:spAutoFit/>
          </a:bodyPr>
          <a:lstStyle/>
          <a:p>
            <a:pPr algn="ctr"/>
            <a:r>
              <a:rPr lang="en-US" b="1" dirty="0"/>
              <a:t>Data Analysis</a:t>
            </a:r>
          </a:p>
        </p:txBody>
      </p:sp>
      <p:sp>
        <p:nvSpPr>
          <p:cNvPr id="3" name="Content Placeholder 2">
            <a:extLst>
              <a:ext uri="{FF2B5EF4-FFF2-40B4-BE49-F238E27FC236}">
                <a16:creationId xmlns:a16="http://schemas.microsoft.com/office/drawing/2014/main" id="{D37F8245-F1CE-487E-AD11-5E427FC448A5}"/>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Methodology</a:t>
            </a:r>
          </a:p>
        </p:txBody>
      </p:sp>
      <p:sp>
        <p:nvSpPr>
          <p:cNvPr id="4" name="Content Placeholder 2">
            <a:extLst>
              <a:ext uri="{FF2B5EF4-FFF2-40B4-BE49-F238E27FC236}">
                <a16:creationId xmlns:a16="http://schemas.microsoft.com/office/drawing/2014/main" id="{59461B28-7553-49A0-8715-D895BCBA90E8}"/>
              </a:ext>
            </a:extLst>
          </p:cNvPr>
          <p:cNvSpPr txBox="1">
            <a:spLocks/>
          </p:cNvSpPr>
          <p:nvPr/>
        </p:nvSpPr>
        <p:spPr>
          <a:xfrm>
            <a:off x="340592" y="3016940"/>
            <a:ext cx="1070400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Flowchart</a:t>
            </a:r>
          </a:p>
        </p:txBody>
      </p:sp>
      <p:sp>
        <p:nvSpPr>
          <p:cNvPr id="33" name="Rectangle 2">
            <a:extLst>
              <a:ext uri="{FF2B5EF4-FFF2-40B4-BE49-F238E27FC236}">
                <a16:creationId xmlns:a16="http://schemas.microsoft.com/office/drawing/2014/main" id="{7539E30E-C1C2-4CF0-842F-AA6ADED0FAB0}"/>
              </a:ext>
            </a:extLst>
          </p:cNvPr>
          <p:cNvSpPr/>
          <p:nvPr/>
        </p:nvSpPr>
        <p:spPr>
          <a:xfrm>
            <a:off x="1260751" y="1334191"/>
            <a:ext cx="9670498" cy="784830"/>
          </a:xfrm>
          <a:prstGeom prst="rect">
            <a:avLst/>
          </a:prstGeom>
        </p:spPr>
        <p:txBody>
          <a:bodyPr wrap="square">
            <a:spAutoFit/>
          </a:bodyPr>
          <a:lstStyle/>
          <a:p>
            <a:r>
              <a:rPr lang="en-US" altLang="zh-CN" sz="1500" dirty="0">
                <a:solidFill>
                  <a:srgbClr val="333333"/>
                </a:solidFill>
              </a:rPr>
              <a:t>The author refers to Wen’s “Relocation and Agglomeration of Chinese Industry” (2004) paper and uses industry-based Gini coefficient from the paper. And then the author applies the coefficient calculation for selected industries of China. The author evaluates and compares Gini's coefficient for both province and city level industry performance.</a:t>
            </a:r>
          </a:p>
        </p:txBody>
      </p:sp>
      <p:sp>
        <p:nvSpPr>
          <p:cNvPr id="5" name="Rectangle 4">
            <a:extLst>
              <a:ext uri="{FF2B5EF4-FFF2-40B4-BE49-F238E27FC236}">
                <a16:creationId xmlns:a16="http://schemas.microsoft.com/office/drawing/2014/main" id="{3893E3B1-0673-444A-83BD-E56160649F7E}"/>
              </a:ext>
            </a:extLst>
          </p:cNvPr>
          <p:cNvSpPr/>
          <p:nvPr/>
        </p:nvSpPr>
        <p:spPr>
          <a:xfrm>
            <a:off x="922480" y="2890468"/>
            <a:ext cx="184731" cy="369332"/>
          </a:xfrm>
          <a:prstGeom prst="rect">
            <a:avLst/>
          </a:prstGeom>
        </p:spPr>
        <p:txBody>
          <a:bodyPr wrap="none">
            <a:spAutoFit/>
          </a:bodyPr>
          <a:lstStyle/>
          <a:p>
            <a:endParaRPr lang="en-US" dirty="0"/>
          </a:p>
        </p:txBody>
      </p:sp>
      <p:sp>
        <p:nvSpPr>
          <p:cNvPr id="44" name="文本框 12">
            <a:extLst>
              <a:ext uri="{FF2B5EF4-FFF2-40B4-BE49-F238E27FC236}">
                <a16:creationId xmlns:a16="http://schemas.microsoft.com/office/drawing/2014/main" id="{F3D8C2A6-0CA6-4099-BD73-28DAA6E361E7}"/>
              </a:ext>
            </a:extLst>
          </p:cNvPr>
          <p:cNvSpPr txBox="1"/>
          <p:nvPr/>
        </p:nvSpPr>
        <p:spPr>
          <a:xfrm>
            <a:off x="4525849" y="5334170"/>
            <a:ext cx="208985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Industrial Gini-Coefficient Calculation</a:t>
            </a:r>
          </a:p>
        </p:txBody>
      </p:sp>
      <p:sp>
        <p:nvSpPr>
          <p:cNvPr id="50" name="文本框 6">
            <a:extLst>
              <a:ext uri="{FF2B5EF4-FFF2-40B4-BE49-F238E27FC236}">
                <a16:creationId xmlns:a16="http://schemas.microsoft.com/office/drawing/2014/main" id="{7D5D3D77-DD6C-42C1-8E73-781DDF907BBF}"/>
              </a:ext>
            </a:extLst>
          </p:cNvPr>
          <p:cNvSpPr txBox="1"/>
          <p:nvPr/>
        </p:nvSpPr>
        <p:spPr>
          <a:xfrm>
            <a:off x="1145104" y="5991179"/>
            <a:ext cx="163786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Province Level Shapefile</a:t>
            </a:r>
          </a:p>
        </p:txBody>
      </p:sp>
      <p:cxnSp>
        <p:nvCxnSpPr>
          <p:cNvPr id="51" name="直接箭头连接符 15">
            <a:extLst>
              <a:ext uri="{FF2B5EF4-FFF2-40B4-BE49-F238E27FC236}">
                <a16:creationId xmlns:a16="http://schemas.microsoft.com/office/drawing/2014/main" id="{219D35D2-FB4B-454B-A5F9-19EF1721DD36}"/>
              </a:ext>
            </a:extLst>
          </p:cNvPr>
          <p:cNvCxnSpPr>
            <a:cxnSpLocks/>
          </p:cNvCxnSpPr>
          <p:nvPr/>
        </p:nvCxnSpPr>
        <p:spPr>
          <a:xfrm flipV="1">
            <a:off x="2773546" y="5742327"/>
            <a:ext cx="1631720" cy="56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FCE2FC6-6BF0-46F0-B26F-90FCB498DEDC}"/>
              </a:ext>
            </a:extLst>
          </p:cNvPr>
          <p:cNvPicPr>
            <a:picLocks noChangeAspect="1"/>
          </p:cNvPicPr>
          <p:nvPr/>
        </p:nvPicPr>
        <p:blipFill>
          <a:blip r:embed="rId2"/>
          <a:stretch>
            <a:fillRect/>
          </a:stretch>
        </p:blipFill>
        <p:spPr>
          <a:xfrm>
            <a:off x="3848444" y="2063861"/>
            <a:ext cx="3294091" cy="1089355"/>
          </a:xfrm>
          <a:prstGeom prst="rect">
            <a:avLst/>
          </a:prstGeom>
        </p:spPr>
      </p:pic>
    </p:spTree>
    <p:extLst>
      <p:ext uri="{BB962C8B-B14F-4D97-AF65-F5344CB8AC3E}">
        <p14:creationId xmlns:p14="http://schemas.microsoft.com/office/powerpoint/2010/main" val="28460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34" name="Content Placeholder 2">
            <a:extLst>
              <a:ext uri="{FF2B5EF4-FFF2-40B4-BE49-F238E27FC236}">
                <a16:creationId xmlns:a16="http://schemas.microsoft.com/office/drawing/2014/main" id="{E8B7B902-918C-42B1-90B5-797D5EBEF01C}"/>
              </a:ext>
            </a:extLst>
          </p:cNvPr>
          <p:cNvSpPr txBox="1">
            <a:spLocks/>
          </p:cNvSpPr>
          <p:nvPr/>
        </p:nvSpPr>
        <p:spPr>
          <a:xfrm>
            <a:off x="479376" y="1037390"/>
            <a:ext cx="10704002" cy="393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Outputs from the Workflow</a:t>
            </a:r>
            <a:endParaRPr lang="en-US" sz="2000" b="1" dirty="0"/>
          </a:p>
        </p:txBody>
      </p:sp>
      <p:sp>
        <p:nvSpPr>
          <p:cNvPr id="9" name="Rectangle 8">
            <a:extLst>
              <a:ext uri="{FF2B5EF4-FFF2-40B4-BE49-F238E27FC236}">
                <a16:creationId xmlns:a16="http://schemas.microsoft.com/office/drawing/2014/main" id="{452F9103-C80E-4DD0-A25F-AEF3190D9A10}"/>
              </a:ext>
            </a:extLst>
          </p:cNvPr>
          <p:cNvSpPr/>
          <p:nvPr/>
        </p:nvSpPr>
        <p:spPr>
          <a:xfrm>
            <a:off x="479376" y="4834134"/>
            <a:ext cx="3397902" cy="923330"/>
          </a:xfrm>
          <a:prstGeom prst="rect">
            <a:avLst/>
          </a:prstGeom>
        </p:spPr>
        <p:txBody>
          <a:bodyPr wrap="square">
            <a:spAutoFit/>
          </a:bodyPr>
          <a:lstStyle/>
          <a:p>
            <a:r>
              <a:rPr lang="en-US" dirty="0">
                <a:solidFill>
                  <a:srgbClr val="333333"/>
                </a:solidFill>
              </a:rPr>
              <a:t>Spatial Distribution of Second Digit Industries in Chinese Provinces</a:t>
            </a:r>
          </a:p>
        </p:txBody>
      </p:sp>
      <p:sp>
        <p:nvSpPr>
          <p:cNvPr id="21" name="Rectangle 20">
            <a:extLst>
              <a:ext uri="{FF2B5EF4-FFF2-40B4-BE49-F238E27FC236}">
                <a16:creationId xmlns:a16="http://schemas.microsoft.com/office/drawing/2014/main" id="{63D6F966-78C6-41BA-87C6-C7D9B8489674}"/>
              </a:ext>
            </a:extLst>
          </p:cNvPr>
          <p:cNvSpPr/>
          <p:nvPr/>
        </p:nvSpPr>
        <p:spPr>
          <a:xfrm>
            <a:off x="4126866" y="4649468"/>
            <a:ext cx="3938268" cy="646331"/>
          </a:xfrm>
          <a:prstGeom prst="rect">
            <a:avLst/>
          </a:prstGeom>
        </p:spPr>
        <p:txBody>
          <a:bodyPr wrap="square">
            <a:spAutoFit/>
          </a:bodyPr>
          <a:lstStyle/>
          <a:p>
            <a:r>
              <a:rPr lang="en-US" dirty="0"/>
              <a:t>Industrial Gini Coefficient By Employment</a:t>
            </a:r>
          </a:p>
        </p:txBody>
      </p:sp>
      <p:sp>
        <p:nvSpPr>
          <p:cNvPr id="18" name="Rectangle 17">
            <a:extLst>
              <a:ext uri="{FF2B5EF4-FFF2-40B4-BE49-F238E27FC236}">
                <a16:creationId xmlns:a16="http://schemas.microsoft.com/office/drawing/2014/main" id="{38C4805C-75ED-4D6F-9454-E8A4C461DA7C}"/>
              </a:ext>
            </a:extLst>
          </p:cNvPr>
          <p:cNvSpPr/>
          <p:nvPr/>
        </p:nvSpPr>
        <p:spPr>
          <a:xfrm>
            <a:off x="8314722" y="4444195"/>
            <a:ext cx="3965224" cy="646331"/>
          </a:xfrm>
          <a:prstGeom prst="rect">
            <a:avLst/>
          </a:prstGeom>
        </p:spPr>
        <p:txBody>
          <a:bodyPr wrap="square">
            <a:spAutoFit/>
          </a:bodyPr>
          <a:lstStyle/>
          <a:p>
            <a:r>
              <a:rPr lang="en-US" dirty="0"/>
              <a:t>Gini Distribution of Second-Level Industries in China</a:t>
            </a:r>
          </a:p>
        </p:txBody>
      </p:sp>
      <p:pic>
        <p:nvPicPr>
          <p:cNvPr id="4" name="Picture 3" descr="Map&#10;&#10;Description automatically generated">
            <a:extLst>
              <a:ext uri="{FF2B5EF4-FFF2-40B4-BE49-F238E27FC236}">
                <a16:creationId xmlns:a16="http://schemas.microsoft.com/office/drawing/2014/main" id="{3591AD87-73CE-4F66-8684-579766FE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26" y="1862372"/>
            <a:ext cx="3659652" cy="2787096"/>
          </a:xfrm>
          <a:prstGeom prst="rect">
            <a:avLst/>
          </a:prstGeom>
        </p:spPr>
      </p:pic>
      <p:pic>
        <p:nvPicPr>
          <p:cNvPr id="6" name="Graphic 5">
            <a:extLst>
              <a:ext uri="{FF2B5EF4-FFF2-40B4-BE49-F238E27FC236}">
                <a16:creationId xmlns:a16="http://schemas.microsoft.com/office/drawing/2014/main" id="{5EC06BD3-D9C6-4FA4-8439-6262B2AEA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4852" y="1660626"/>
            <a:ext cx="3985122" cy="2988842"/>
          </a:xfrm>
          <a:prstGeom prst="rect">
            <a:avLst/>
          </a:prstGeom>
        </p:spPr>
      </p:pic>
      <p:pic>
        <p:nvPicPr>
          <p:cNvPr id="7" name="Picture 6">
            <a:extLst>
              <a:ext uri="{FF2B5EF4-FFF2-40B4-BE49-F238E27FC236}">
                <a16:creationId xmlns:a16="http://schemas.microsoft.com/office/drawing/2014/main" id="{6C11E55C-CC74-4299-9D4B-27EF027D45A8}"/>
              </a:ext>
            </a:extLst>
          </p:cNvPr>
          <p:cNvPicPr>
            <a:picLocks noChangeAspect="1"/>
          </p:cNvPicPr>
          <p:nvPr/>
        </p:nvPicPr>
        <p:blipFill>
          <a:blip r:embed="rId5"/>
          <a:stretch>
            <a:fillRect/>
          </a:stretch>
        </p:blipFill>
        <p:spPr>
          <a:xfrm>
            <a:off x="8594659" y="2014572"/>
            <a:ext cx="2797717" cy="2098288"/>
          </a:xfrm>
          <a:prstGeom prst="rect">
            <a:avLst/>
          </a:prstGeom>
        </p:spPr>
      </p:pic>
    </p:spTree>
    <p:extLst>
      <p:ext uri="{BB962C8B-B14F-4D97-AF65-F5344CB8AC3E}">
        <p14:creationId xmlns:p14="http://schemas.microsoft.com/office/powerpoint/2010/main" val="2394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274320"/>
            <a:ext cx="11937077" cy="457915"/>
          </a:xfrm>
        </p:spPr>
        <p:txBody>
          <a:bodyPr>
            <a:noAutofit/>
          </a:bodyPr>
          <a:lstStyle/>
          <a:p>
            <a:pPr algn="ctr"/>
            <a:r>
              <a:rPr lang="en-US" altLang="zh-CN" sz="26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2600" b="1" dirty="0">
              <a:solidFill>
                <a:schemeClr val="bg1"/>
              </a:solidFill>
              <a:latin typeface="+mn-lt"/>
            </a:endParaRPr>
          </a:p>
        </p:txBody>
      </p:sp>
      <p:sp>
        <p:nvSpPr>
          <p:cNvPr id="11" name="TextBox 10">
            <a:extLst>
              <a:ext uri="{FF2B5EF4-FFF2-40B4-BE49-F238E27FC236}">
                <a16:creationId xmlns:a16="http://schemas.microsoft.com/office/drawing/2014/main" id="{AA8428CF-DDC4-43E8-8202-9D5DB5C2CE6F}"/>
              </a:ext>
            </a:extLst>
          </p:cNvPr>
          <p:cNvSpPr txBox="1"/>
          <p:nvPr/>
        </p:nvSpPr>
        <p:spPr>
          <a:xfrm>
            <a:off x="689144" y="1377997"/>
            <a:ext cx="1976951" cy="646331"/>
          </a:xfrm>
          <a:prstGeom prst="rect">
            <a:avLst/>
          </a:prstGeom>
          <a:noFill/>
        </p:spPr>
        <p:txBody>
          <a:bodyPr wrap="none" rtlCol="0">
            <a:spAutoFit/>
          </a:bodyPr>
          <a:lstStyle/>
          <a:p>
            <a:r>
              <a:rPr lang="en-US" dirty="0"/>
              <a:t>Spatial Distribution</a:t>
            </a:r>
          </a:p>
          <a:p>
            <a:r>
              <a:rPr lang="en-US" dirty="0"/>
              <a:t>Analysis (Province)</a:t>
            </a:r>
          </a:p>
        </p:txBody>
      </p:sp>
      <p:pic>
        <p:nvPicPr>
          <p:cNvPr id="5" name="Picture 4">
            <a:extLst>
              <a:ext uri="{FF2B5EF4-FFF2-40B4-BE49-F238E27FC236}">
                <a16:creationId xmlns:a16="http://schemas.microsoft.com/office/drawing/2014/main" id="{EA89A3FA-B98A-49F9-A85E-31B817BDC975}"/>
              </a:ext>
            </a:extLst>
          </p:cNvPr>
          <p:cNvPicPr>
            <a:picLocks noChangeAspect="1"/>
          </p:cNvPicPr>
          <p:nvPr/>
        </p:nvPicPr>
        <p:blipFill>
          <a:blip r:embed="rId2"/>
          <a:stretch>
            <a:fillRect/>
          </a:stretch>
        </p:blipFill>
        <p:spPr>
          <a:xfrm>
            <a:off x="3183901" y="1007706"/>
            <a:ext cx="5366070" cy="5747657"/>
          </a:xfrm>
          <a:prstGeom prst="rect">
            <a:avLst/>
          </a:prstGeom>
        </p:spPr>
      </p:pic>
      <p:sp>
        <p:nvSpPr>
          <p:cNvPr id="10" name="TextBox 9">
            <a:extLst>
              <a:ext uri="{FF2B5EF4-FFF2-40B4-BE49-F238E27FC236}">
                <a16:creationId xmlns:a16="http://schemas.microsoft.com/office/drawing/2014/main" id="{045F3C7F-7395-41BD-B601-2A71B7829C96}"/>
              </a:ext>
            </a:extLst>
          </p:cNvPr>
          <p:cNvSpPr txBox="1"/>
          <p:nvPr/>
        </p:nvSpPr>
        <p:spPr>
          <a:xfrm>
            <a:off x="689143" y="2782669"/>
            <a:ext cx="2041841" cy="646331"/>
          </a:xfrm>
          <a:prstGeom prst="rect">
            <a:avLst/>
          </a:prstGeom>
          <a:noFill/>
        </p:spPr>
        <p:txBody>
          <a:bodyPr wrap="none" rtlCol="0">
            <a:spAutoFit/>
          </a:bodyPr>
          <a:lstStyle/>
          <a:p>
            <a:r>
              <a:rPr lang="en-US" dirty="0"/>
              <a:t>Spatial Distribution</a:t>
            </a:r>
          </a:p>
          <a:p>
            <a:r>
              <a:rPr lang="en-US" dirty="0"/>
              <a:t>Analysis (City-Level)</a:t>
            </a:r>
          </a:p>
        </p:txBody>
      </p:sp>
      <p:sp>
        <p:nvSpPr>
          <p:cNvPr id="12" name="TextBox 11">
            <a:extLst>
              <a:ext uri="{FF2B5EF4-FFF2-40B4-BE49-F238E27FC236}">
                <a16:creationId xmlns:a16="http://schemas.microsoft.com/office/drawing/2014/main" id="{65B27EEA-8ECB-4B8B-BAFF-8DB0A9ACE0A4}"/>
              </a:ext>
            </a:extLst>
          </p:cNvPr>
          <p:cNvSpPr txBox="1"/>
          <p:nvPr/>
        </p:nvSpPr>
        <p:spPr>
          <a:xfrm>
            <a:off x="572802" y="4618499"/>
            <a:ext cx="2611099" cy="1477328"/>
          </a:xfrm>
          <a:prstGeom prst="rect">
            <a:avLst/>
          </a:prstGeom>
          <a:noFill/>
        </p:spPr>
        <p:txBody>
          <a:bodyPr wrap="none" rtlCol="0">
            <a:spAutoFit/>
          </a:bodyPr>
          <a:lstStyle/>
          <a:p>
            <a:r>
              <a:rPr lang="en-US" dirty="0"/>
              <a:t>Industrial Gini</a:t>
            </a:r>
          </a:p>
          <a:p>
            <a:r>
              <a:rPr lang="en-US" dirty="0"/>
              <a:t>Coefficient Calculation</a:t>
            </a:r>
          </a:p>
          <a:p>
            <a:r>
              <a:rPr lang="en-US" dirty="0"/>
              <a:t>By Employment, GDP, and</a:t>
            </a:r>
          </a:p>
          <a:p>
            <a:r>
              <a:rPr lang="en-US" dirty="0"/>
              <a:t>Enterprise Distribution</a:t>
            </a:r>
          </a:p>
          <a:p>
            <a:r>
              <a:rPr lang="en-US" dirty="0"/>
              <a:t>(Province-Level)</a:t>
            </a:r>
          </a:p>
        </p:txBody>
      </p:sp>
    </p:spTree>
    <p:extLst>
      <p:ext uri="{BB962C8B-B14F-4D97-AF65-F5344CB8AC3E}">
        <p14:creationId xmlns:p14="http://schemas.microsoft.com/office/powerpoint/2010/main" val="191716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4" name="TextBox 1">
            <a:extLst>
              <a:ext uri="{FF2B5EF4-FFF2-40B4-BE49-F238E27FC236}">
                <a16:creationId xmlns:a16="http://schemas.microsoft.com/office/drawing/2014/main" id="{24B24C06-429E-40F0-BF32-EA351A1A780E}"/>
              </a:ext>
            </a:extLst>
          </p:cNvPr>
          <p:cNvSpPr txBox="1"/>
          <p:nvPr/>
        </p:nvSpPr>
        <p:spPr>
          <a:xfrm>
            <a:off x="551384" y="1596651"/>
            <a:ext cx="11640616" cy="4708981"/>
          </a:xfrm>
          <a:prstGeom prst="rect">
            <a:avLst/>
          </a:prstGeom>
          <a:noFill/>
        </p:spPr>
        <p:txBody>
          <a:bodyPr wrap="square" rtlCol="0">
            <a:spAutoFit/>
          </a:bodyPr>
          <a:lstStyle/>
          <a:p>
            <a:r>
              <a:rPr lang="en-US" sz="2000" b="1" dirty="0"/>
              <a:t>Step 1</a:t>
            </a:r>
            <a:r>
              <a:rPr lang="en-US" sz="2000" dirty="0"/>
              <a:t>: </a:t>
            </a:r>
            <a:r>
              <a:rPr lang="en-US" sz="2000" b="1" dirty="0"/>
              <a:t>Download data and unzip </a:t>
            </a:r>
            <a:r>
              <a:rPr lang="en-US" sz="2000" dirty="0"/>
              <a:t>from </a:t>
            </a:r>
            <a:r>
              <a:rPr lang="en-US" sz="1200" dirty="0">
                <a:hlinkClick r:id="rId2"/>
              </a:rPr>
              <a:t>https://drive.google.com/drive/u/0/folders/17t1t-3ZnBNgrNZT52B-YcUNgsFnwVqP0</a:t>
            </a:r>
            <a:r>
              <a:rPr lang="en-US" sz="1200" dirty="0"/>
              <a:t>  </a:t>
            </a:r>
          </a:p>
          <a:p>
            <a:r>
              <a:rPr lang="en-US" sz="2000" b="1" dirty="0"/>
              <a:t>Step 2</a:t>
            </a:r>
            <a:r>
              <a:rPr lang="en-US" sz="2000" dirty="0"/>
              <a:t>: </a:t>
            </a:r>
            <a:r>
              <a:rPr lang="en-US" sz="2000" b="1" dirty="0"/>
              <a:t>Download workflow</a:t>
            </a:r>
            <a:r>
              <a:rPr lang="en-US" sz="2000" dirty="0"/>
              <a:t> from </a:t>
            </a:r>
            <a:r>
              <a:rPr lang="en-US" sz="1500" dirty="0">
                <a:hlinkClick r:id="rId3"/>
              </a:rPr>
              <a:t>https://drive.google.com/drive/u/0/folders/1NPSkiwb1ziiFcy5HjZ5sZsId_OS80afR</a:t>
            </a:r>
            <a:r>
              <a:rPr lang="en-US" sz="1500" dirty="0"/>
              <a:t>  </a:t>
            </a:r>
          </a:p>
          <a:p>
            <a:r>
              <a:rPr lang="en-US" altLang="zh-CN" sz="2000" b="1" dirty="0"/>
              <a:t>Step 3</a:t>
            </a:r>
            <a:r>
              <a:rPr lang="en-US" altLang="zh-CN" sz="2000" dirty="0"/>
              <a:t>: </a:t>
            </a:r>
            <a:r>
              <a:rPr lang="en-US" altLang="zh-CN" sz="2000" b="1" dirty="0"/>
              <a:t>Open KNIME </a:t>
            </a:r>
            <a:r>
              <a:rPr lang="en-US" altLang="zh-CN" sz="2000" dirty="0"/>
              <a:t>from local PC or China Data Lab Cloud Platform (in building)</a:t>
            </a:r>
          </a:p>
          <a:p>
            <a:r>
              <a:rPr lang="en-US" altLang="zh-CN" sz="2000" b="1" dirty="0"/>
              <a:t>Step 4</a:t>
            </a:r>
            <a:r>
              <a:rPr lang="en-US" altLang="zh-CN" sz="2000" dirty="0"/>
              <a:t>: </a:t>
            </a:r>
            <a:r>
              <a:rPr lang="en-US" altLang="zh-CN" sz="2000" b="1" dirty="0"/>
              <a:t>Import KNIME workflow </a:t>
            </a:r>
            <a:r>
              <a:rPr lang="en-US" altLang="zh-CN" sz="2000" dirty="0"/>
              <a:t>file (Growth and development in prefecture-level cities in </a:t>
            </a:r>
            <a:r>
              <a:rPr lang="en-US" altLang="zh-CN" sz="2000" dirty="0" err="1"/>
              <a:t>China.knwf</a:t>
            </a:r>
            <a:r>
              <a:rPr lang="en-US" altLang="zh-CN" sz="2000" dirty="0"/>
              <a:t>)</a:t>
            </a:r>
            <a:endParaRPr lang="en-US" altLang="zh-CN" sz="2000" dirty="0">
              <a:solidFill>
                <a:schemeClr val="tx1">
                  <a:lumMod val="95000"/>
                  <a:lumOff val="5000"/>
                </a:schemeClr>
              </a:solidFill>
            </a:endParaRPr>
          </a:p>
          <a:p>
            <a:r>
              <a:rPr lang="en-US" altLang="zh-CN" sz="2000" b="1" dirty="0"/>
              <a:t>Step 5</a:t>
            </a:r>
            <a:r>
              <a:rPr lang="en-US" altLang="zh-CN" sz="2000" dirty="0"/>
              <a:t>: </a:t>
            </a:r>
            <a:r>
              <a:rPr lang="en-US" altLang="zh-CN" sz="2000" b="1" dirty="0"/>
              <a:t>Configure all nodes in “data collection”</a:t>
            </a:r>
            <a:endParaRPr lang="en-US" altLang="zh-CN" sz="2000" dirty="0"/>
          </a:p>
          <a:p>
            <a:r>
              <a:rPr lang="en-US" altLang="zh-CN" sz="2000" dirty="0"/>
              <a:t>Step 6: </a:t>
            </a:r>
            <a:r>
              <a:rPr lang="en-US" altLang="zh-CN" sz="2000" b="1" dirty="0"/>
              <a:t>Configure all nodes in “exporting output”</a:t>
            </a:r>
            <a:endParaRPr lang="en-US" altLang="zh-CN" sz="2000" dirty="0"/>
          </a:p>
          <a:p>
            <a:r>
              <a:rPr lang="en-US" altLang="zh-CN" sz="2000" dirty="0"/>
              <a:t>Step 6: Click </a:t>
            </a:r>
            <a:r>
              <a:rPr lang="en-US" altLang="zh-CN" sz="2000" b="1" dirty="0"/>
              <a:t>Run</a:t>
            </a:r>
            <a:r>
              <a:rPr lang="en-US" altLang="zh-CN" sz="2000" dirty="0"/>
              <a:t>       function from the top menu </a:t>
            </a:r>
          </a:p>
          <a:p>
            <a:r>
              <a:rPr lang="en-US" altLang="zh-CN" sz="2000" b="1" dirty="0"/>
              <a:t>Step 7</a:t>
            </a:r>
            <a:r>
              <a:rPr lang="en-US" altLang="zh-CN" sz="2000" dirty="0"/>
              <a:t>: </a:t>
            </a:r>
            <a:r>
              <a:rPr lang="en-US" altLang="zh-CN" sz="2000" b="1" dirty="0"/>
              <a:t>Display</a:t>
            </a:r>
            <a:r>
              <a:rPr lang="en-US" altLang="zh-CN" sz="2000" dirty="0"/>
              <a:t> </a:t>
            </a:r>
            <a:r>
              <a:rPr lang="en-US" altLang="zh-CN" sz="2000" b="1" dirty="0"/>
              <a:t>the outputs</a:t>
            </a:r>
            <a:r>
              <a:rPr lang="en-US" altLang="zh-CN" sz="2000" dirty="0"/>
              <a:t>:</a:t>
            </a:r>
          </a:p>
          <a:p>
            <a:pPr marL="742950" lvl="1" indent="-285750">
              <a:buFont typeface="Courier New" panose="02070309020205020404" pitchFamily="49" charset="0"/>
              <a:buChar char="o"/>
            </a:pPr>
            <a:r>
              <a:rPr lang="en-US" altLang="zh-CN" sz="2000" dirty="0"/>
              <a:t>Employment Distribution (Province)</a:t>
            </a:r>
          </a:p>
          <a:p>
            <a:pPr marL="742950" lvl="1" indent="-285750">
              <a:buFont typeface="Courier New" panose="02070309020205020404" pitchFamily="49" charset="0"/>
              <a:buChar char="o"/>
            </a:pPr>
            <a:r>
              <a:rPr lang="en-US" altLang="zh-CN" sz="2000" dirty="0"/>
              <a:t>Gini Calculation of Province Employment Distribution</a:t>
            </a:r>
          </a:p>
          <a:p>
            <a:pPr marL="742950" lvl="1" indent="-285750">
              <a:buFont typeface="Courier New" panose="02070309020205020404" pitchFamily="49" charset="0"/>
              <a:buChar char="o"/>
            </a:pPr>
            <a:r>
              <a:rPr lang="en-US" altLang="zh-CN" sz="2000" dirty="0"/>
              <a:t>Gini Calculation of City Employment Distribution</a:t>
            </a:r>
          </a:p>
          <a:p>
            <a:pPr marL="742950" lvl="1" indent="-285750">
              <a:buFont typeface="Courier New" panose="02070309020205020404" pitchFamily="49" charset="0"/>
              <a:buChar char="o"/>
            </a:pPr>
            <a:r>
              <a:rPr lang="en-US" altLang="zh-CN" sz="2000" dirty="0"/>
              <a:t>Gini Score of Industries (Number of Enterprise)</a:t>
            </a:r>
          </a:p>
          <a:p>
            <a:pPr marL="742950" lvl="1" indent="-285750">
              <a:buFont typeface="Courier New" panose="02070309020205020404" pitchFamily="49" charset="0"/>
              <a:buChar char="o"/>
            </a:pPr>
            <a:r>
              <a:rPr lang="en-US" altLang="zh-CN" sz="2000" dirty="0"/>
              <a:t>Gini Score of Industries (Employment)</a:t>
            </a:r>
          </a:p>
          <a:p>
            <a:pPr marL="742950" lvl="1" indent="-285750">
              <a:buFont typeface="Courier New" panose="02070309020205020404" pitchFamily="49" charset="0"/>
              <a:buChar char="o"/>
            </a:pPr>
            <a:r>
              <a:rPr lang="en-US" altLang="zh-CN" sz="2000" dirty="0"/>
              <a:t>Gini Score of Industries (GDP Output)</a:t>
            </a:r>
          </a:p>
          <a:p>
            <a:pPr marL="742950" lvl="1" indent="-285750">
              <a:buFont typeface="Courier New" panose="02070309020205020404" pitchFamily="49" charset="0"/>
              <a:buChar char="o"/>
            </a:pPr>
            <a:r>
              <a:rPr lang="en-US" altLang="zh-CN" sz="2000" dirty="0"/>
              <a:t>Industrial Gini Coefficient Statistical Summary Table</a:t>
            </a:r>
          </a:p>
        </p:txBody>
      </p:sp>
      <p:pic>
        <p:nvPicPr>
          <p:cNvPr id="5" name="Picture 2">
            <a:extLst>
              <a:ext uri="{FF2B5EF4-FFF2-40B4-BE49-F238E27FC236}">
                <a16:creationId xmlns:a16="http://schemas.microsoft.com/office/drawing/2014/main" id="{E77D5926-3512-4F57-953B-1144869DEFE7}"/>
              </a:ext>
            </a:extLst>
          </p:cNvPr>
          <p:cNvPicPr>
            <a:picLocks noChangeAspect="1"/>
          </p:cNvPicPr>
          <p:nvPr/>
        </p:nvPicPr>
        <p:blipFill>
          <a:blip r:embed="rId4"/>
          <a:stretch>
            <a:fillRect/>
          </a:stretch>
        </p:blipFill>
        <p:spPr>
          <a:xfrm>
            <a:off x="2428142" y="3526875"/>
            <a:ext cx="304800" cy="243840"/>
          </a:xfrm>
          <a:prstGeom prst="rect">
            <a:avLst/>
          </a:prstGeom>
        </p:spPr>
      </p:pic>
      <p:sp>
        <p:nvSpPr>
          <p:cNvPr id="3" name="Content Placeholder 2">
            <a:extLst>
              <a:ext uri="{FF2B5EF4-FFF2-40B4-BE49-F238E27FC236}">
                <a16:creationId xmlns:a16="http://schemas.microsoft.com/office/drawing/2014/main" id="{85102495-6A70-402E-93AD-C72C2F942BBB}"/>
              </a:ext>
            </a:extLst>
          </p:cNvPr>
          <p:cNvSpPr txBox="1">
            <a:spLocks/>
          </p:cNvSpPr>
          <p:nvPr/>
        </p:nvSpPr>
        <p:spPr>
          <a:xfrm>
            <a:off x="340592" y="1000764"/>
            <a:ext cx="5683400"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Steps for Running the Workflow</a:t>
            </a:r>
            <a:endParaRPr lang="en-US" sz="2000" b="1" dirty="0"/>
          </a:p>
        </p:txBody>
      </p:sp>
    </p:spTree>
    <p:extLst>
      <p:ext uri="{BB962C8B-B14F-4D97-AF65-F5344CB8AC3E}">
        <p14:creationId xmlns:p14="http://schemas.microsoft.com/office/powerpoint/2010/main" val="36305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69C-DE0A-4642-B70B-281E2C51CEF7}"/>
              </a:ext>
            </a:extLst>
          </p:cNvPr>
          <p:cNvSpPr>
            <a:spLocks noGrp="1"/>
          </p:cNvSpPr>
          <p:nvPr>
            <p:ph type="title"/>
          </p:nvPr>
        </p:nvSpPr>
        <p:spPr>
          <a:xfrm>
            <a:off x="12500" y="129447"/>
            <a:ext cx="12192000" cy="764704"/>
          </a:xfrm>
        </p:spPr>
        <p:txBody>
          <a:bodyPr>
            <a:normAutofit/>
          </a:bodyPr>
          <a:lstStyle/>
          <a:p>
            <a:pPr algn="ctr"/>
            <a:r>
              <a:rPr lang="en-US" altLang="zh-CN" sz="2900" b="1" dirty="0">
                <a:solidFill>
                  <a:schemeClr val="bg1"/>
                </a:solidFill>
                <a:effectLst>
                  <a:outerShdw blurRad="38100" dist="38100" dir="2700000" algn="tl">
                    <a:srgbClr val="000000">
                      <a:alpha val="43137"/>
                    </a:srgbClr>
                  </a:outerShdw>
                </a:effectLst>
                <a:latin typeface="+mn-lt"/>
              </a:rPr>
              <a:t>Case Study Four: Geographical Concentration of Manufacturing Industries</a:t>
            </a:r>
            <a:endParaRPr lang="zh-CN" altLang="en-US" sz="29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id="{D5C031C1-6D27-4B88-BBEF-3098E0AA8B79}"/>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Summary</a:t>
            </a:r>
          </a:p>
        </p:txBody>
      </p:sp>
      <p:sp>
        <p:nvSpPr>
          <p:cNvPr id="7" name="Content Placeholder 2">
            <a:extLst>
              <a:ext uri="{FF2B5EF4-FFF2-40B4-BE49-F238E27FC236}">
                <a16:creationId xmlns:a16="http://schemas.microsoft.com/office/drawing/2014/main" id="{B92E12F7-708B-40C7-B354-BC2A123B64BE}"/>
              </a:ext>
            </a:extLst>
          </p:cNvPr>
          <p:cNvSpPr txBox="1">
            <a:spLocks/>
          </p:cNvSpPr>
          <p:nvPr/>
        </p:nvSpPr>
        <p:spPr>
          <a:xfrm>
            <a:off x="340592" y="4411338"/>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Limitation</a:t>
            </a:r>
          </a:p>
        </p:txBody>
      </p:sp>
      <p:sp>
        <p:nvSpPr>
          <p:cNvPr id="9" name="文本框 8">
            <a:extLst>
              <a:ext uri="{FF2B5EF4-FFF2-40B4-BE49-F238E27FC236}">
                <a16:creationId xmlns:a16="http://schemas.microsoft.com/office/drawing/2014/main" id="{99F89AB8-B3F9-4651-8018-774A921BB655}"/>
              </a:ext>
            </a:extLst>
          </p:cNvPr>
          <p:cNvSpPr txBox="1"/>
          <p:nvPr/>
        </p:nvSpPr>
        <p:spPr>
          <a:xfrm>
            <a:off x="735435" y="4867256"/>
            <a:ext cx="10153128" cy="1631216"/>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data that this KNIME workflow uses differ from the research paper. The paper does not specify which industrial performance metric they used to calculate some Gini coefficients.  Additionally, some data like third-level industrial performance data and county-level employment distribution data were not accessible. Due to the differences of the data, the outputs of the workflow slightly differ from that of the paper.</a:t>
            </a:r>
          </a:p>
        </p:txBody>
      </p:sp>
      <p:sp>
        <p:nvSpPr>
          <p:cNvPr id="10" name="文本框 9">
            <a:extLst>
              <a:ext uri="{FF2B5EF4-FFF2-40B4-BE49-F238E27FC236}">
                <a16:creationId xmlns:a16="http://schemas.microsoft.com/office/drawing/2014/main" id="{ACC1163F-5DAB-4E47-9A9C-3E004AE2FF97}"/>
              </a:ext>
            </a:extLst>
          </p:cNvPr>
          <p:cNvSpPr txBox="1"/>
          <p:nvPr/>
        </p:nvSpPr>
        <p:spPr>
          <a:xfrm>
            <a:off x="767408" y="1511098"/>
            <a:ext cx="10729192" cy="2708434"/>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workflow replicates the paper’s main parts and visualize the results in forms of tables, charts, and a map.</a:t>
            </a:r>
          </a:p>
          <a:p>
            <a:pPr marL="285750" indent="-285750">
              <a:lnSpc>
                <a:spcPct val="100000"/>
              </a:lnSpc>
              <a:spcBef>
                <a:spcPts val="0"/>
              </a:spcBef>
              <a:spcAft>
                <a:spcPts val="600"/>
              </a:spcAft>
              <a:buSzPct val="80000"/>
              <a:buFont typeface="Courier New" panose="02070309020205020404" pitchFamily="49" charset="0"/>
              <a:buChar char="o"/>
            </a:pPr>
            <a:r>
              <a:rPr lang="en-US" sz="2000" dirty="0">
                <a:solidFill>
                  <a:srgbClr val="020202"/>
                </a:solidFill>
                <a:latin typeface="AdvOT46dcae81"/>
              </a:rPr>
              <a:t>As expected, industries are much more concentrated at the city level, which has higher Gini coefficients, suggesting that industrial agglomeration may extend beyond city boundaries. The most diversely distributed industries were “culture, education, and sport goods”, “ fur, feather, and leather” industries. The most concentrated industries were medical, mineral, electronic machinery, and transport equipment. </a:t>
            </a:r>
          </a:p>
          <a:p>
            <a:pPr marL="285750" indent="-285750">
              <a:lnSpc>
                <a:spcPct val="100000"/>
              </a:lnSpc>
              <a:spcBef>
                <a:spcPts val="0"/>
              </a:spcBef>
              <a:spcAft>
                <a:spcPts val="600"/>
              </a:spcAft>
              <a:buSzPct val="80000"/>
              <a:buFont typeface="Courier New" panose="02070309020205020404" pitchFamily="49" charset="0"/>
              <a:buChar char="o"/>
            </a:pPr>
            <a:endParaRPr lang="en-US" sz="2000" dirty="0">
              <a:solidFill>
                <a:srgbClr val="020202"/>
              </a:solidFill>
              <a:latin typeface="AdvOT46dcae81"/>
            </a:endParaRPr>
          </a:p>
        </p:txBody>
      </p:sp>
    </p:spTree>
    <p:extLst>
      <p:ext uri="{BB962C8B-B14F-4D97-AF65-F5344CB8AC3E}">
        <p14:creationId xmlns:p14="http://schemas.microsoft.com/office/powerpoint/2010/main" val="3623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22" y="1"/>
            <a:ext cx="10515600" cy="908720"/>
          </a:xfrm>
        </p:spPr>
        <p:txBody>
          <a:bodyPr>
            <a:normAutofit/>
          </a:bodyPr>
          <a:lstStyle/>
          <a:p>
            <a:pPr algn="ctr"/>
            <a:r>
              <a:rPr lang="en-US" altLang="zh-CN" sz="4000" b="1" dirty="0">
                <a:solidFill>
                  <a:schemeClr val="bg1"/>
                </a:solidFill>
                <a:latin typeface="+mn-lt"/>
              </a:rPr>
              <a:t>References</a:t>
            </a:r>
            <a:endParaRPr lang="zh-CN" altLang="en-US" sz="4000" b="1" dirty="0">
              <a:solidFill>
                <a:schemeClr val="bg1"/>
              </a:solidFill>
              <a:latin typeface="+mn-lt"/>
            </a:endParaRPr>
          </a:p>
        </p:txBody>
      </p:sp>
      <p:sp>
        <p:nvSpPr>
          <p:cNvPr id="3" name="Content Placeholder 2"/>
          <p:cNvSpPr>
            <a:spLocks noGrp="1"/>
          </p:cNvSpPr>
          <p:nvPr>
            <p:ph idx="1"/>
          </p:nvPr>
        </p:nvSpPr>
        <p:spPr>
          <a:xfrm>
            <a:off x="424394" y="1052736"/>
            <a:ext cx="11576262" cy="3024336"/>
          </a:xfrm>
        </p:spPr>
        <p:txBody>
          <a:bodyPr>
            <a:noAutofit/>
          </a:bodyPr>
          <a:lstStyle/>
          <a:p>
            <a:r>
              <a:rPr lang="en-US" altLang="zh-CN" sz="1800" dirty="0" err="1"/>
              <a:t>Canfei</a:t>
            </a:r>
            <a:r>
              <a:rPr lang="en-US" altLang="zh-CN" sz="1800" dirty="0"/>
              <a:t> He , Y. H. Dennis Wei &amp; </a:t>
            </a:r>
            <a:r>
              <a:rPr lang="en-US" altLang="zh-CN" sz="1800" dirty="0" err="1"/>
              <a:t>Fenghua</a:t>
            </a:r>
            <a:r>
              <a:rPr lang="en-US" altLang="zh-CN" sz="1800" dirty="0"/>
              <a:t> Pan (2007) Geographical Concentration of Manufacturing Industries in China: The Importance of Spatial and Industrial Scales, Eurasian Geography and Economics, 48:5, 603-625</a:t>
            </a:r>
            <a:endParaRPr lang="zh-CN" altLang="en-US" sz="1800" dirty="0"/>
          </a:p>
          <a:p>
            <a:r>
              <a:rPr lang="en-US" altLang="zh-CN" sz="1800" dirty="0">
                <a:latin typeface="Calibri" panose="020F0502020204030204" pitchFamily="34" charset="0"/>
                <a:cs typeface="Calibri" panose="020F0502020204030204" pitchFamily="34" charset="0"/>
              </a:rPr>
              <a:t>China Data Online </a:t>
            </a:r>
            <a:r>
              <a:rPr lang="en-US" altLang="zh-CN" sz="1800" dirty="0">
                <a:latin typeface="Calibri" panose="020F0502020204030204" pitchFamily="34" charset="0"/>
                <a:cs typeface="Calibri" panose="020F0502020204030204" pitchFamily="34" charset="0"/>
                <a:hlinkClick r:id="rId2"/>
              </a:rPr>
              <a:t>https://www.china-data-online.com/</a:t>
            </a:r>
            <a:r>
              <a:rPr lang="en-US" altLang="zh-CN" sz="1800" dirty="0">
                <a:latin typeface="Calibri" panose="020F0502020204030204" pitchFamily="34" charset="0"/>
                <a:cs typeface="Calibri" panose="020F0502020204030204" pitchFamily="34" charset="0"/>
              </a:rPr>
              <a:t> </a:t>
            </a:r>
          </a:p>
          <a:p>
            <a:endParaRPr lang="en-US" altLang="zh-CN" sz="1800" dirty="0">
              <a:solidFill>
                <a:srgbClr val="020202"/>
              </a:solidFill>
            </a:endParaRPr>
          </a:p>
          <a:p>
            <a:endParaRPr lang="en-US" altLang="zh-CN" sz="1800" dirty="0">
              <a:solidFill>
                <a:srgbClr val="020202"/>
              </a:solidFill>
            </a:endParaRPr>
          </a:p>
          <a:p>
            <a:endParaRPr lang="en-US" altLang="zh-C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2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3265</TotalTime>
  <Words>680</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AdvOT46dcae81</vt:lpstr>
      <vt:lpstr>Arial</vt:lpstr>
      <vt:lpstr>Calibri</vt:lpstr>
      <vt:lpstr>Calibri Light</vt:lpstr>
      <vt:lpstr>Courier New</vt:lpstr>
      <vt:lpstr>Wingdings</vt:lpstr>
      <vt:lpstr>Wingdings 2</vt:lpstr>
      <vt:lpstr>A000120141119A01PPBG</vt:lpstr>
      <vt:lpstr>Case Study Three: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the Workflow</dc:title>
  <dc:creator>kwonkh0424@gmail.com</dc:creator>
  <cp:lastModifiedBy>kwonkh0424@gmail.com</cp:lastModifiedBy>
  <cp:revision>52</cp:revision>
  <dcterms:created xsi:type="dcterms:W3CDTF">2020-09-30T14:24:31Z</dcterms:created>
  <dcterms:modified xsi:type="dcterms:W3CDTF">2020-12-02T23:04:48Z</dcterms:modified>
</cp:coreProperties>
</file>