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763" r:id="rId2"/>
    <p:sldId id="764" r:id="rId3"/>
    <p:sldId id="765" r:id="rId4"/>
    <p:sldId id="766" r:id="rId5"/>
    <p:sldId id="762" r:id="rId6"/>
    <p:sldId id="761" r:id="rId7"/>
    <p:sldId id="757" r:id="rId8"/>
    <p:sldId id="758" r:id="rId9"/>
    <p:sldId id="759" r:id="rId10"/>
    <p:sldId id="760" r:id="rId11"/>
    <p:sldId id="940" r:id="rId12"/>
    <p:sldId id="942" r:id="rId13"/>
    <p:sldId id="932" r:id="rId14"/>
    <p:sldId id="945" r:id="rId15"/>
    <p:sldId id="937" r:id="rId16"/>
    <p:sldId id="943" r:id="rId17"/>
    <p:sldId id="944" r:id="rId18"/>
    <p:sldId id="93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84" d="100"/>
          <a:sy n="84" d="100"/>
        </p:scale>
        <p:origin x="643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40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95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518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37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26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56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9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16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02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59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95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58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7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/>
        </p:blipFill>
        <p:spPr>
          <a:xfrm>
            <a:off x="1" y="1"/>
            <a:ext cx="12192001" cy="924603"/>
          </a:xfrm>
          <a:prstGeom prst="rect">
            <a:avLst/>
          </a:prstGeom>
        </p:spPr>
      </p:pic>
      <p:sp>
        <p:nvSpPr>
          <p:cNvPr id="8" name="矩形 6"/>
          <p:cNvSpPr/>
          <p:nvPr userDrawn="1"/>
        </p:nvSpPr>
        <p:spPr>
          <a:xfrm>
            <a:off x="0" y="-2497"/>
            <a:ext cx="12192000" cy="927100"/>
          </a:xfrm>
          <a:prstGeom prst="rect">
            <a:avLst/>
          </a:prstGeom>
          <a:solidFill>
            <a:srgbClr val="2A5CA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542612" y="1130302"/>
            <a:ext cx="11053187" cy="5330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ac</a:t>
            </a:r>
            <a:endParaRPr lang="zh-CN" altLang="en-US" dirty="0"/>
          </a:p>
          <a:p>
            <a:pPr lvl="1"/>
            <a:r>
              <a:rPr lang="en-US" altLang="zh-CN" dirty="0"/>
              <a:t>ac</a:t>
            </a:r>
            <a:endParaRPr lang="zh-CN" alt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2020/9/30</a:t>
            </a:fld>
            <a:endParaRPr lang="zh-CN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569407" y="90476"/>
            <a:ext cx="11053187" cy="756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zh-CN" dirty="0"/>
              <a:t>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75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rive.google.com/drive/folders/1OX-G2w6nSDVuVKEkrQ4EwZ5UhhNkmCLB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99"/>
            <a:ext cx="12192000" cy="897822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The Workflow for Data Analysis</a:t>
            </a:r>
            <a:endParaRPr lang="zh-CN" alt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0988" y="6179269"/>
            <a:ext cx="9851012" cy="4652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For our convenience, the workflow is divided into group 1 and group 2.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E0729C-58B5-4D2D-B4C8-EB8B722C1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85" y="1136247"/>
            <a:ext cx="9507517" cy="481549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5A6045-67BC-4AFF-B008-F8976B6C5BAB}"/>
              </a:ext>
            </a:extLst>
          </p:cNvPr>
          <p:cNvSpPr txBox="1">
            <a:spLocks/>
          </p:cNvSpPr>
          <p:nvPr/>
        </p:nvSpPr>
        <p:spPr>
          <a:xfrm>
            <a:off x="442475" y="1905786"/>
            <a:ext cx="1867092" cy="630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Group 1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CC7F563-ADAA-4982-A8B6-4C1B90F17D5A}"/>
              </a:ext>
            </a:extLst>
          </p:cNvPr>
          <p:cNvSpPr txBox="1">
            <a:spLocks/>
          </p:cNvSpPr>
          <p:nvPr/>
        </p:nvSpPr>
        <p:spPr>
          <a:xfrm>
            <a:off x="442475" y="4237169"/>
            <a:ext cx="1867092" cy="630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702880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99"/>
            <a:ext cx="12192000" cy="897822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</a:rPr>
              <a:t>Output of the Workflow</a:t>
            </a:r>
            <a:endParaRPr lang="zh-CN" alt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8294" y="5246017"/>
            <a:ext cx="7824246" cy="486292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Figure 1</a:t>
            </a:r>
            <a:r>
              <a:rPr lang="en-US" sz="2400" dirty="0"/>
              <a:t>: Net Winners and Losers of “Greenest” Transition</a:t>
            </a:r>
          </a:p>
          <a:p>
            <a:pPr marL="457200" lvl="1" indent="0">
              <a:buNone/>
            </a:pPr>
            <a:r>
              <a:rPr lang="en-US" altLang="zh-CN" sz="1600" b="1" dirty="0"/>
              <a:t>Red: </a:t>
            </a:r>
            <a:r>
              <a:rPr lang="en-US" altLang="zh-CN" sz="1600" dirty="0"/>
              <a:t>Provinces with a significant employment distribution loss</a:t>
            </a:r>
          </a:p>
          <a:p>
            <a:pPr marL="457200" lvl="1" indent="0">
              <a:buNone/>
            </a:pPr>
            <a:r>
              <a:rPr lang="en-US" altLang="zh-CN" sz="1600" b="1" dirty="0"/>
              <a:t>Gray</a:t>
            </a:r>
            <a:r>
              <a:rPr lang="en-US" altLang="zh-CN" sz="1600" dirty="0"/>
              <a:t>: Provinces with small or no change in employment distribution</a:t>
            </a:r>
          </a:p>
          <a:p>
            <a:pPr marL="457200" lvl="1" indent="0">
              <a:buNone/>
            </a:pPr>
            <a:r>
              <a:rPr lang="en-US" altLang="zh-CN" sz="1600" b="1" dirty="0"/>
              <a:t>Green</a:t>
            </a:r>
            <a:r>
              <a:rPr lang="en-US" altLang="zh-CN" sz="1600" dirty="0"/>
              <a:t>: Provinces with a significant employment distribution gain  </a:t>
            </a:r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AA43D6C7-FD8F-4485-A4C2-F85DA5AA62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6" t="9828" r="4964" b="11752"/>
          <a:stretch/>
        </p:blipFill>
        <p:spPr>
          <a:xfrm>
            <a:off x="3140696" y="1028589"/>
            <a:ext cx="5910607" cy="407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85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0" y="129447"/>
            <a:ext cx="121920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Case Study Three: Employment Change From Green Transition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6795F10-7CBB-4220-A0EE-549ECB1BD107}"/>
              </a:ext>
            </a:extLst>
          </p:cNvPr>
          <p:cNvSpPr txBox="1">
            <a:spLocks/>
          </p:cNvSpPr>
          <p:nvPr/>
        </p:nvSpPr>
        <p:spPr>
          <a:xfrm>
            <a:off x="114864" y="1706893"/>
            <a:ext cx="8231812" cy="1500037"/>
          </a:xfrm>
          <a:prstGeom prst="rect">
            <a:avLst/>
          </a:prstGeom>
        </p:spPr>
        <p:txBody>
          <a:bodyPr/>
          <a:lstStyle>
            <a:lvl1pPr marL="266700" indent="-266700" algn="l" defTabSz="289322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289322" rtl="0" eaLnBrk="1" latinLnBrk="0" hangingPunct="1">
              <a:lnSpc>
                <a:spcPct val="13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lang="zh-CN" altLang="en-US" sz="2400" kern="1200" dirty="0" smtClean="0">
                <a:solidFill>
                  <a:srgbClr val="000000"/>
                </a:solidFill>
                <a:latin typeface="+mn-lt"/>
                <a:ea typeface="+mj-ea"/>
                <a:cs typeface="+mn-cs"/>
              </a:defRPr>
            </a:lvl2pPr>
            <a:lvl3pPr marL="361653" indent="-72331" algn="l" defTabSz="289322" rtl="0" eaLnBrk="1" latinLnBrk="0" hangingPunct="1">
              <a:lnSpc>
                <a:spcPct val="90000"/>
              </a:lnSpc>
              <a:spcBef>
                <a:spcPts val="158"/>
              </a:spcBef>
              <a:buFont typeface="Arial" panose="020B0604020202020204" pitchFamily="34" charset="0"/>
              <a:buChar char="•"/>
              <a:defRPr sz="633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06314" indent="-72331" algn="l" defTabSz="289322" rtl="0" eaLnBrk="1" latinLnBrk="0" hangingPunct="1">
              <a:lnSpc>
                <a:spcPct val="90000"/>
              </a:lnSpc>
              <a:spcBef>
                <a:spcPts val="158"/>
              </a:spcBef>
              <a:buFont typeface="Arial" panose="020B0604020202020204" pitchFamily="34" charset="0"/>
              <a:buChar char="•"/>
              <a:defRPr sz="57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50975" indent="-72331" algn="l" defTabSz="289322" rtl="0" eaLnBrk="1" latinLnBrk="0" hangingPunct="1">
              <a:lnSpc>
                <a:spcPct val="90000"/>
              </a:lnSpc>
              <a:spcBef>
                <a:spcPts val="158"/>
              </a:spcBef>
              <a:buFont typeface="Arial" panose="020B0604020202020204" pitchFamily="34" charset="0"/>
              <a:buChar char="•"/>
              <a:defRPr sz="57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95635" indent="-72331" algn="l" defTabSz="289322" rtl="0" eaLnBrk="1" latinLnBrk="0" hangingPunct="1">
              <a:lnSpc>
                <a:spcPct val="90000"/>
              </a:lnSpc>
              <a:spcBef>
                <a:spcPts val="158"/>
              </a:spcBef>
              <a:buFont typeface="Arial" panose="020B0604020202020204" pitchFamily="34" charset="0"/>
              <a:buChar char="•"/>
              <a:defRPr sz="5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297" indent="-72331" algn="l" defTabSz="289322" rtl="0" eaLnBrk="1" latinLnBrk="0" hangingPunct="1">
              <a:lnSpc>
                <a:spcPct val="90000"/>
              </a:lnSpc>
              <a:spcBef>
                <a:spcPts val="158"/>
              </a:spcBef>
              <a:buFont typeface="Arial" panose="020B0604020202020204" pitchFamily="34" charset="0"/>
              <a:buChar char="•"/>
              <a:defRPr sz="5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4958" indent="-72331" algn="l" defTabSz="289322" rtl="0" eaLnBrk="1" latinLnBrk="0" hangingPunct="1">
              <a:lnSpc>
                <a:spcPct val="90000"/>
              </a:lnSpc>
              <a:spcBef>
                <a:spcPts val="158"/>
              </a:spcBef>
              <a:buFont typeface="Arial" panose="020B0604020202020204" pitchFamily="34" charset="0"/>
              <a:buChar char="•"/>
              <a:defRPr sz="5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29618" indent="-72331" algn="l" defTabSz="289322" rtl="0" eaLnBrk="1" latinLnBrk="0" hangingPunct="1">
              <a:lnSpc>
                <a:spcPct val="90000"/>
              </a:lnSpc>
              <a:spcBef>
                <a:spcPts val="158"/>
              </a:spcBef>
              <a:buFont typeface="Arial" panose="020B0604020202020204" pitchFamily="34" charset="0"/>
              <a:buChar char="•"/>
              <a:defRPr sz="5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2200" b="1" dirty="0">
                <a:solidFill>
                  <a:srgbClr val="C00000"/>
                </a:solidFill>
              </a:rPr>
              <a:t>Objectives</a:t>
            </a:r>
            <a:r>
              <a:rPr lang="en-US" sz="2200" b="1" dirty="0">
                <a:solidFill>
                  <a:srgbClr val="020202"/>
                </a:solidFill>
              </a:rPr>
              <a:t>: </a:t>
            </a:r>
            <a:r>
              <a:rPr lang="en-US" sz="2200" dirty="0">
                <a:solidFill>
                  <a:srgbClr val="020202"/>
                </a:solidFill>
              </a:rPr>
              <a:t>To predict change in employments due to China’s transition into greener energy sources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2200" b="1" dirty="0">
                <a:solidFill>
                  <a:srgbClr val="C00000"/>
                </a:solidFill>
              </a:rPr>
              <a:t>Data Sources</a:t>
            </a:r>
            <a:endParaRPr lang="en-US" sz="2200" b="1" dirty="0">
              <a:solidFill>
                <a:srgbClr val="02020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</a:pPr>
            <a:r>
              <a:rPr lang="en-US" altLang="zh-CN" sz="2200" dirty="0">
                <a:solidFill>
                  <a:srgbClr val="020202"/>
                </a:solidFill>
              </a:rPr>
              <a:t>China Data Online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</a:pPr>
            <a:r>
              <a:rPr lang="en-US" altLang="zh-CN" sz="2200" dirty="0">
                <a:solidFill>
                  <a:srgbClr val="020202"/>
                </a:solidFill>
              </a:rPr>
              <a:t>China Industrial Yearbook</a:t>
            </a:r>
            <a:endParaRPr lang="en-US" sz="2200" dirty="0">
              <a:solidFill>
                <a:srgbClr val="02020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2200" b="1" dirty="0">
                <a:solidFill>
                  <a:srgbClr val="C00000"/>
                </a:solidFill>
              </a:rPr>
              <a:t>Data</a:t>
            </a:r>
            <a:endParaRPr lang="en-US" sz="2200" b="1" dirty="0">
              <a:solidFill>
                <a:srgbClr val="02020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</a:pPr>
            <a:r>
              <a:rPr lang="en-US" sz="2200" dirty="0">
                <a:solidFill>
                  <a:srgbClr val="020202"/>
                </a:solidFill>
              </a:rPr>
              <a:t>Mean and Coefficient of Variation Within Regional/Sectoral Employment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</a:pPr>
            <a:r>
              <a:rPr lang="en-US" sz="2200" dirty="0">
                <a:solidFill>
                  <a:srgbClr val="020202"/>
                </a:solidFill>
              </a:rPr>
              <a:t>Regional Energy Employment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</a:pPr>
            <a:r>
              <a:rPr lang="en-US" sz="2200" dirty="0">
                <a:solidFill>
                  <a:srgbClr val="020202"/>
                </a:solidFill>
              </a:rPr>
              <a:t>Energy Production (1995-2006)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</a:pPr>
            <a:r>
              <a:rPr lang="en-US" altLang="zh-CN" sz="2200" dirty="0">
                <a:solidFill>
                  <a:srgbClr val="020202"/>
                </a:solidFill>
              </a:rPr>
              <a:t>Energy Production Distribution According to Four Scenarios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</a:pPr>
            <a:r>
              <a:rPr lang="en-US" sz="2200" dirty="0">
                <a:solidFill>
                  <a:srgbClr val="020202"/>
                </a:solidFill>
              </a:rPr>
              <a:t>Multiple energy employment data for each energy sectors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18C3A0D-EAF1-4634-AC0C-F08ED2626D6D}"/>
              </a:ext>
            </a:extLst>
          </p:cNvPr>
          <p:cNvSpPr/>
          <p:nvPr/>
        </p:nvSpPr>
        <p:spPr>
          <a:xfrm>
            <a:off x="114864" y="989950"/>
            <a:ext cx="8499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</a:rPr>
              <a:t>Sara Hsu &amp; Shelley </a:t>
            </a:r>
            <a:r>
              <a:rPr lang="en-US" altLang="zh-CN" dirty="0" err="1">
                <a:solidFill>
                  <a:srgbClr val="333333"/>
                </a:solidFill>
              </a:rPr>
              <a:t>Nauss</a:t>
            </a:r>
            <a:r>
              <a:rPr lang="en-US" altLang="zh-CN" dirty="0">
                <a:solidFill>
                  <a:srgbClr val="333333"/>
                </a:solidFill>
              </a:rPr>
              <a:t> (2009) Employment impacts of a ‘green’ energy</a:t>
            </a:r>
          </a:p>
          <a:p>
            <a:r>
              <a:rPr lang="en-US" altLang="zh-CN" dirty="0">
                <a:solidFill>
                  <a:srgbClr val="333333"/>
                </a:solidFill>
              </a:rPr>
              <a:t>transition in China, China Economic Journal, 2:2, 219-237, </a:t>
            </a:r>
            <a:r>
              <a:rPr lang="en-US" altLang="zh-CN" sz="1200" dirty="0">
                <a:solidFill>
                  <a:srgbClr val="333333"/>
                </a:solidFill>
              </a:rPr>
              <a:t>DOI: 10.1080/17538960903083533</a:t>
            </a:r>
            <a:r>
              <a:rPr lang="en-US" altLang="zh-CN" dirty="0">
                <a:solidFill>
                  <a:srgbClr val="333333"/>
                </a:solidFill>
              </a:rPr>
              <a:t> </a:t>
            </a:r>
            <a:endParaRPr lang="zh-CN" alt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2B0B0F-7992-44BB-8B09-4D44A14F6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756"/>
          <a:stretch/>
        </p:blipFill>
        <p:spPr>
          <a:xfrm>
            <a:off x="8806686" y="1263694"/>
            <a:ext cx="2946439" cy="30144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FEFDD3-CE44-4375-A904-8750CC131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192" y="4802721"/>
            <a:ext cx="1647825" cy="17923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61D662-3182-4280-BB18-AB62C9DDE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1431" y="4746725"/>
            <a:ext cx="2000727" cy="190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8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0" y="129447"/>
            <a:ext cx="121920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Case Study Three: Employment Change From Green Transition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文本框 5">
            <a:extLst>
              <a:ext uri="{FF2B5EF4-FFF2-40B4-BE49-F238E27FC236}">
                <a16:creationId xmlns:a16="http://schemas.microsoft.com/office/drawing/2014/main" id="{E3FEB322-7493-4357-A492-267CBFEB1062}"/>
              </a:ext>
            </a:extLst>
          </p:cNvPr>
          <p:cNvSpPr txBox="1"/>
          <p:nvPr/>
        </p:nvSpPr>
        <p:spPr>
          <a:xfrm>
            <a:off x="1123193" y="4687102"/>
            <a:ext cx="1660645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Data Extraction from CDI and CIY</a:t>
            </a:r>
          </a:p>
        </p:txBody>
      </p:sp>
      <p:sp>
        <p:nvSpPr>
          <p:cNvPr id="13" name="文本框 6">
            <a:extLst>
              <a:ext uri="{FF2B5EF4-FFF2-40B4-BE49-F238E27FC236}">
                <a16:creationId xmlns:a16="http://schemas.microsoft.com/office/drawing/2014/main" id="{894EA5C3-F95C-4194-B68E-42A89C8AFC6D}"/>
              </a:ext>
            </a:extLst>
          </p:cNvPr>
          <p:cNvSpPr txBox="1"/>
          <p:nvPr/>
        </p:nvSpPr>
        <p:spPr>
          <a:xfrm>
            <a:off x="1145977" y="5678853"/>
            <a:ext cx="1637861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China ESRI </a:t>
            </a:r>
            <a:r>
              <a:rPr lang="en-US" dirty="0" err="1"/>
              <a:t>ShapeFile</a:t>
            </a:r>
            <a:r>
              <a:rPr lang="en-US" dirty="0"/>
              <a:t> </a:t>
            </a:r>
          </a:p>
        </p:txBody>
      </p:sp>
      <p:sp>
        <p:nvSpPr>
          <p:cNvPr id="14" name="文本框 8">
            <a:extLst>
              <a:ext uri="{FF2B5EF4-FFF2-40B4-BE49-F238E27FC236}">
                <a16:creationId xmlns:a16="http://schemas.microsoft.com/office/drawing/2014/main" id="{A6D89119-B826-414F-976F-2425D1843458}"/>
              </a:ext>
            </a:extLst>
          </p:cNvPr>
          <p:cNvSpPr txBox="1"/>
          <p:nvPr/>
        </p:nvSpPr>
        <p:spPr>
          <a:xfrm>
            <a:off x="8370699" y="4749855"/>
            <a:ext cx="170973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Tables</a:t>
            </a:r>
          </a:p>
        </p:txBody>
      </p:sp>
      <p:sp>
        <p:nvSpPr>
          <p:cNvPr id="15" name="文本框 9">
            <a:extLst>
              <a:ext uri="{FF2B5EF4-FFF2-40B4-BE49-F238E27FC236}">
                <a16:creationId xmlns:a16="http://schemas.microsoft.com/office/drawing/2014/main" id="{A6F686D8-1E10-4D46-8D5A-099B8FCF1A18}"/>
              </a:ext>
            </a:extLst>
          </p:cNvPr>
          <p:cNvSpPr txBox="1"/>
          <p:nvPr/>
        </p:nvSpPr>
        <p:spPr>
          <a:xfrm>
            <a:off x="8370699" y="5410486"/>
            <a:ext cx="170973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Bar Chart</a:t>
            </a:r>
          </a:p>
        </p:txBody>
      </p:sp>
      <p:sp>
        <p:nvSpPr>
          <p:cNvPr id="16" name="文本框 12">
            <a:extLst>
              <a:ext uri="{FF2B5EF4-FFF2-40B4-BE49-F238E27FC236}">
                <a16:creationId xmlns:a16="http://schemas.microsoft.com/office/drawing/2014/main" id="{D98E0CDC-B1D0-4408-988C-F6DE19DD96C2}"/>
              </a:ext>
            </a:extLst>
          </p:cNvPr>
          <p:cNvSpPr txBox="1"/>
          <p:nvPr/>
        </p:nvSpPr>
        <p:spPr>
          <a:xfrm>
            <a:off x="3663560" y="4751774"/>
            <a:ext cx="188669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Mean Distribution of Employment</a:t>
            </a:r>
          </a:p>
        </p:txBody>
      </p:sp>
      <p:cxnSp>
        <p:nvCxnSpPr>
          <p:cNvPr id="17" name="直接箭头连接符 14">
            <a:extLst>
              <a:ext uri="{FF2B5EF4-FFF2-40B4-BE49-F238E27FC236}">
                <a16:creationId xmlns:a16="http://schemas.microsoft.com/office/drawing/2014/main" id="{AE7D95DB-3BC0-494F-ADC1-672CA3265E4C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>
            <a:off x="2783838" y="5148767"/>
            <a:ext cx="719874" cy="31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5">
            <a:extLst>
              <a:ext uri="{FF2B5EF4-FFF2-40B4-BE49-F238E27FC236}">
                <a16:creationId xmlns:a16="http://schemas.microsoft.com/office/drawing/2014/main" id="{B8BD9B77-3304-445F-9106-462CD75C71C8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 flipV="1">
            <a:off x="2783838" y="5460550"/>
            <a:ext cx="719874" cy="541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30">
            <a:extLst>
              <a:ext uri="{FF2B5EF4-FFF2-40B4-BE49-F238E27FC236}">
                <a16:creationId xmlns:a16="http://schemas.microsoft.com/office/drawing/2014/main" id="{B8D26E0C-0727-45BD-A226-298F7196DACF}"/>
              </a:ext>
            </a:extLst>
          </p:cNvPr>
          <p:cNvCxnSpPr>
            <a:cxnSpLocks/>
            <a:stCxn id="22" idx="3"/>
            <a:endCxn id="14" idx="1"/>
          </p:cNvCxnSpPr>
          <p:nvPr/>
        </p:nvCxnSpPr>
        <p:spPr>
          <a:xfrm flipV="1">
            <a:off x="7423394" y="4934521"/>
            <a:ext cx="947305" cy="526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33">
            <a:extLst>
              <a:ext uri="{FF2B5EF4-FFF2-40B4-BE49-F238E27FC236}">
                <a16:creationId xmlns:a16="http://schemas.microsoft.com/office/drawing/2014/main" id="{890B4A85-EB07-4EC0-8FA4-46538D9096A9}"/>
              </a:ext>
            </a:extLst>
          </p:cNvPr>
          <p:cNvCxnSpPr>
            <a:cxnSpLocks/>
            <a:stCxn id="22" idx="3"/>
            <a:endCxn id="15" idx="1"/>
          </p:cNvCxnSpPr>
          <p:nvPr/>
        </p:nvCxnSpPr>
        <p:spPr>
          <a:xfrm>
            <a:off x="7423394" y="5460550"/>
            <a:ext cx="947305" cy="13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49">
            <a:extLst>
              <a:ext uri="{FF2B5EF4-FFF2-40B4-BE49-F238E27FC236}">
                <a16:creationId xmlns:a16="http://schemas.microsoft.com/office/drawing/2014/main" id="{62637FBB-50E2-4968-888B-E6499A42204C}"/>
              </a:ext>
            </a:extLst>
          </p:cNvPr>
          <p:cNvSpPr/>
          <p:nvPr/>
        </p:nvSpPr>
        <p:spPr>
          <a:xfrm>
            <a:off x="984733" y="4155978"/>
            <a:ext cx="1926029" cy="257386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50">
            <a:extLst>
              <a:ext uri="{FF2B5EF4-FFF2-40B4-BE49-F238E27FC236}">
                <a16:creationId xmlns:a16="http://schemas.microsoft.com/office/drawing/2014/main" id="{4159FC4A-7225-4D0F-8F8E-4B0EAAA37A32}"/>
              </a:ext>
            </a:extLst>
          </p:cNvPr>
          <p:cNvSpPr/>
          <p:nvPr/>
        </p:nvSpPr>
        <p:spPr>
          <a:xfrm>
            <a:off x="3503712" y="4155978"/>
            <a:ext cx="3919682" cy="2609143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 51">
            <a:extLst>
              <a:ext uri="{FF2B5EF4-FFF2-40B4-BE49-F238E27FC236}">
                <a16:creationId xmlns:a16="http://schemas.microsoft.com/office/drawing/2014/main" id="{BD844BE4-72DF-49C4-857A-8009C21D4F3A}"/>
              </a:ext>
            </a:extLst>
          </p:cNvPr>
          <p:cNvSpPr/>
          <p:nvPr/>
        </p:nvSpPr>
        <p:spPr>
          <a:xfrm>
            <a:off x="8038428" y="4145697"/>
            <a:ext cx="2212967" cy="2604836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文本框 52">
            <a:extLst>
              <a:ext uri="{FF2B5EF4-FFF2-40B4-BE49-F238E27FC236}">
                <a16:creationId xmlns:a16="http://schemas.microsoft.com/office/drawing/2014/main" id="{FAA2CD49-41CF-49CA-9E83-2AE3623245A7}"/>
              </a:ext>
            </a:extLst>
          </p:cNvPr>
          <p:cNvSpPr txBox="1"/>
          <p:nvPr/>
        </p:nvSpPr>
        <p:spPr>
          <a:xfrm>
            <a:off x="1260060" y="4204686"/>
            <a:ext cx="140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Inputs</a:t>
            </a:r>
          </a:p>
        </p:txBody>
      </p:sp>
      <p:sp>
        <p:nvSpPr>
          <p:cNvPr id="25" name="文本框 54">
            <a:extLst>
              <a:ext uri="{FF2B5EF4-FFF2-40B4-BE49-F238E27FC236}">
                <a16:creationId xmlns:a16="http://schemas.microsoft.com/office/drawing/2014/main" id="{D39BAB13-9051-4AA9-8D49-B0522038F336}"/>
              </a:ext>
            </a:extLst>
          </p:cNvPr>
          <p:cNvSpPr txBox="1"/>
          <p:nvPr/>
        </p:nvSpPr>
        <p:spPr>
          <a:xfrm>
            <a:off x="8727104" y="4194404"/>
            <a:ext cx="99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Outputs</a:t>
            </a:r>
          </a:p>
        </p:txBody>
      </p:sp>
      <p:sp>
        <p:nvSpPr>
          <p:cNvPr id="26" name="文本框 9">
            <a:extLst>
              <a:ext uri="{FF2B5EF4-FFF2-40B4-BE49-F238E27FC236}">
                <a16:creationId xmlns:a16="http://schemas.microsoft.com/office/drawing/2014/main" id="{978D225D-622D-4C3E-B410-A8EA156F51A6}"/>
              </a:ext>
            </a:extLst>
          </p:cNvPr>
          <p:cNvSpPr txBox="1"/>
          <p:nvPr/>
        </p:nvSpPr>
        <p:spPr>
          <a:xfrm>
            <a:off x="8370698" y="6149168"/>
            <a:ext cx="170973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Map</a:t>
            </a:r>
          </a:p>
        </p:txBody>
      </p:sp>
      <p:cxnSp>
        <p:nvCxnSpPr>
          <p:cNvPr id="27" name="直接箭头连接符 33">
            <a:extLst>
              <a:ext uri="{FF2B5EF4-FFF2-40B4-BE49-F238E27FC236}">
                <a16:creationId xmlns:a16="http://schemas.microsoft.com/office/drawing/2014/main" id="{A0151A3A-51C4-4986-84C1-068BF406F0AA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>
            <a:off x="7423394" y="5460550"/>
            <a:ext cx="947304" cy="87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12">
            <a:extLst>
              <a:ext uri="{FF2B5EF4-FFF2-40B4-BE49-F238E27FC236}">
                <a16:creationId xmlns:a16="http://schemas.microsoft.com/office/drawing/2014/main" id="{9D4A6554-3699-400F-8E14-5A59BA90660D}"/>
              </a:ext>
            </a:extLst>
          </p:cNvPr>
          <p:cNvSpPr txBox="1"/>
          <p:nvPr/>
        </p:nvSpPr>
        <p:spPr>
          <a:xfrm>
            <a:off x="3879848" y="5573222"/>
            <a:ext cx="1594747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Regional Energy Employment</a:t>
            </a:r>
          </a:p>
        </p:txBody>
      </p:sp>
      <p:sp>
        <p:nvSpPr>
          <p:cNvPr id="30" name="文本框 12">
            <a:extLst>
              <a:ext uri="{FF2B5EF4-FFF2-40B4-BE49-F238E27FC236}">
                <a16:creationId xmlns:a16="http://schemas.microsoft.com/office/drawing/2014/main" id="{B57BDF7B-D47C-4F14-AFBD-C72F18B50136}"/>
              </a:ext>
            </a:extLst>
          </p:cNvPr>
          <p:cNvSpPr txBox="1"/>
          <p:nvPr/>
        </p:nvSpPr>
        <p:spPr>
          <a:xfrm>
            <a:off x="5796265" y="4751773"/>
            <a:ext cx="1400867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Distribution of Employment in Four Scenarios</a:t>
            </a:r>
          </a:p>
        </p:txBody>
      </p:sp>
      <p:sp>
        <p:nvSpPr>
          <p:cNvPr id="32" name="文本框 52">
            <a:extLst>
              <a:ext uri="{FF2B5EF4-FFF2-40B4-BE49-F238E27FC236}">
                <a16:creationId xmlns:a16="http://schemas.microsoft.com/office/drawing/2014/main" id="{58A6160B-4F1C-4027-A940-B40C0376E2F8}"/>
              </a:ext>
            </a:extLst>
          </p:cNvPr>
          <p:cNvSpPr txBox="1"/>
          <p:nvPr/>
        </p:nvSpPr>
        <p:spPr>
          <a:xfrm>
            <a:off x="4556807" y="4204686"/>
            <a:ext cx="181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F8245-F1CE-487E-AD11-5E427FC448A5}"/>
              </a:ext>
            </a:extLst>
          </p:cNvPr>
          <p:cNvSpPr txBox="1">
            <a:spLocks/>
          </p:cNvSpPr>
          <p:nvPr/>
        </p:nvSpPr>
        <p:spPr>
          <a:xfrm>
            <a:off x="340592" y="1000764"/>
            <a:ext cx="2444822" cy="510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 Methodology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461B28-7553-49A0-8715-D895BCBA90E8}"/>
              </a:ext>
            </a:extLst>
          </p:cNvPr>
          <p:cNvSpPr txBox="1">
            <a:spLocks/>
          </p:cNvSpPr>
          <p:nvPr/>
        </p:nvSpPr>
        <p:spPr>
          <a:xfrm>
            <a:off x="340592" y="3501008"/>
            <a:ext cx="10704002" cy="510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 Flowchart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7539E30E-C1C2-4CF0-842F-AA6ADED0FAB0}"/>
              </a:ext>
            </a:extLst>
          </p:cNvPr>
          <p:cNvSpPr/>
          <p:nvPr/>
        </p:nvSpPr>
        <p:spPr>
          <a:xfrm>
            <a:off x="1123193" y="1645453"/>
            <a:ext cx="96704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</a:rPr>
              <a:t>From the distribution of jobs and energy production each energy from historical data, the distribution of jobs in 2020 under the 11</a:t>
            </a:r>
            <a:r>
              <a:rPr lang="en-US" altLang="zh-CN" baseline="30000" dirty="0">
                <a:solidFill>
                  <a:srgbClr val="333333"/>
                </a:solidFill>
              </a:rPr>
              <a:t>th</a:t>
            </a:r>
            <a:r>
              <a:rPr lang="en-US" altLang="zh-CN" dirty="0">
                <a:solidFill>
                  <a:srgbClr val="333333"/>
                </a:solidFill>
              </a:rPr>
              <a:t> year plan is calculated. Then, from ‘greener’ and ‘greenest’ scenarios, the effects of a hypothetical energy industry transformation on job creation and destruction is estimated.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460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0" y="129447"/>
            <a:ext cx="121920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Case Study Three: Employment Change From Green Transition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8B7B902-918C-42B1-90B5-797D5EBEF01C}"/>
              </a:ext>
            </a:extLst>
          </p:cNvPr>
          <p:cNvSpPr txBox="1">
            <a:spLocks/>
          </p:cNvSpPr>
          <p:nvPr/>
        </p:nvSpPr>
        <p:spPr>
          <a:xfrm>
            <a:off x="479376" y="1037390"/>
            <a:ext cx="10704002" cy="393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Outputs from the Workflow</a:t>
            </a:r>
            <a:endParaRPr lang="en-US" sz="20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0BBE30-1A57-48E6-877A-554789B66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48" y="1644976"/>
            <a:ext cx="6037618" cy="162875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52F9103-C80E-4DD0-A25F-AEF3190D9A10}"/>
              </a:ext>
            </a:extLst>
          </p:cNvPr>
          <p:cNvSpPr/>
          <p:nvPr/>
        </p:nvSpPr>
        <p:spPr>
          <a:xfrm>
            <a:off x="674457" y="3338602"/>
            <a:ext cx="5240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Mean Per Regional/Sectoral Employment (1999-2007)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7A36195-E93E-457E-B2C9-5634AB20B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" y="4029924"/>
            <a:ext cx="6474393" cy="167255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4A6126B-7F65-4CCA-A0DB-D5C49CFB769D}"/>
              </a:ext>
            </a:extLst>
          </p:cNvPr>
          <p:cNvSpPr/>
          <p:nvPr/>
        </p:nvSpPr>
        <p:spPr>
          <a:xfrm>
            <a:off x="719008" y="5777947"/>
            <a:ext cx="5681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Regional percentage of total employment in four scenarios</a:t>
            </a:r>
          </a:p>
        </p:txBody>
      </p:sp>
      <p:pic>
        <p:nvPicPr>
          <p:cNvPr id="24" name="Picture 23" descr="Map&#10;&#10;Description automatically generated">
            <a:extLst>
              <a:ext uri="{FF2B5EF4-FFF2-40B4-BE49-F238E27FC236}">
                <a16:creationId xmlns:a16="http://schemas.microsoft.com/office/drawing/2014/main" id="{F78DA6B9-7951-4D8E-8597-8DAF37909C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6" t="9828" r="4964" b="11752"/>
          <a:stretch/>
        </p:blipFill>
        <p:spPr>
          <a:xfrm>
            <a:off x="7008828" y="1834379"/>
            <a:ext cx="4444704" cy="306614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3D6F966-78C6-41BA-87C6-C7D9B8489674}"/>
              </a:ext>
            </a:extLst>
          </p:cNvPr>
          <p:cNvSpPr/>
          <p:nvPr/>
        </p:nvSpPr>
        <p:spPr>
          <a:xfrm>
            <a:off x="6957009" y="4961692"/>
            <a:ext cx="4785584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Net Winners and Losers of “Greenest” Transition</a:t>
            </a:r>
          </a:p>
          <a:p>
            <a:r>
              <a:rPr lang="en-US" sz="1300" dirty="0"/>
              <a:t>Red: Provinces with a significant employment distribution loss</a:t>
            </a:r>
          </a:p>
          <a:p>
            <a:r>
              <a:rPr lang="en-US" sz="1300" dirty="0"/>
              <a:t>Gray: Provinces with small or no change in employment distribution</a:t>
            </a:r>
          </a:p>
          <a:p>
            <a:r>
              <a:rPr lang="en-US" sz="1300" dirty="0"/>
              <a:t>Green: Provinces with a significant employment distribution gain </a:t>
            </a:r>
          </a:p>
        </p:txBody>
      </p:sp>
    </p:spTree>
    <p:extLst>
      <p:ext uri="{BB962C8B-B14F-4D97-AF65-F5344CB8AC3E}">
        <p14:creationId xmlns:p14="http://schemas.microsoft.com/office/powerpoint/2010/main" val="239498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12144672" cy="54359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Online Demonstration</a:t>
            </a:r>
            <a:endParaRPr lang="zh-CN" altLang="en-US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452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12144672" cy="543595"/>
          </a:xfrm>
        </p:spPr>
        <p:txBody>
          <a:bodyPr>
            <a:noAutofit/>
          </a:bodyPr>
          <a:lstStyle/>
          <a:p>
            <a:pPr algn="ctr"/>
            <a:r>
              <a:rPr lang="en-US" altLang="zh-CN" sz="3500" b="1" dirty="0">
                <a:solidFill>
                  <a:schemeClr val="bg1"/>
                </a:solidFill>
                <a:latin typeface="+mn-lt"/>
              </a:rPr>
              <a:t>Case Study Three: Employment Change From Green Transition</a:t>
            </a:r>
            <a:endParaRPr lang="zh-CN" altLang="en-US" sz="35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D631E-0FF0-4988-A339-AC138A750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723" y="1424724"/>
            <a:ext cx="98012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6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12144672" cy="543595"/>
          </a:xfrm>
        </p:spPr>
        <p:txBody>
          <a:bodyPr>
            <a:noAutofit/>
          </a:bodyPr>
          <a:lstStyle/>
          <a:p>
            <a:pPr algn="ctr"/>
            <a:r>
              <a:rPr lang="en-US" altLang="zh-CN" sz="3500" b="1" dirty="0">
                <a:solidFill>
                  <a:schemeClr val="bg1"/>
                </a:solidFill>
                <a:latin typeface="+mn-lt"/>
              </a:rPr>
              <a:t>Case Study Three: Employment Change From Green Transition</a:t>
            </a:r>
            <a:endParaRPr lang="zh-CN" altLang="en-US" sz="35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B361C4-91A4-4F87-A430-EFE352CD9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86" y="1250376"/>
            <a:ext cx="104013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9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12144672" cy="54359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500" b="1" dirty="0">
                <a:solidFill>
                  <a:prstClr val="white"/>
                </a:solidFill>
                <a:latin typeface="Calibri" panose="020F0502020204030204"/>
              </a:rPr>
              <a:t>Case Study Three: Employment Change From Green Transition</a:t>
            </a:r>
            <a:endParaRPr lang="zh-CN" altLang="en-US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A0CF7A-5530-4B61-B182-5477E5E88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890" y="1329179"/>
            <a:ext cx="5457018" cy="482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5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0" y="129447"/>
            <a:ext cx="12192000" cy="764704"/>
          </a:xfrm>
        </p:spPr>
        <p:txBody>
          <a:bodyPr>
            <a:normAutofit/>
          </a:bodyPr>
          <a:lstStyle/>
          <a:p>
            <a:pPr algn="ctr"/>
            <a:r>
              <a:rPr lang="en-US" altLang="zh-CN" sz="3500" b="1" dirty="0">
                <a:solidFill>
                  <a:prstClr val="white"/>
                </a:solidFill>
                <a:latin typeface="Calibri" panose="020F0502020204030204"/>
              </a:rPr>
              <a:t>Case Study Three: Employment Change From Green Transition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24B24C06-429E-40F0-BF32-EA351A1A780E}"/>
              </a:ext>
            </a:extLst>
          </p:cNvPr>
          <p:cNvSpPr txBox="1"/>
          <p:nvPr/>
        </p:nvSpPr>
        <p:spPr>
          <a:xfrm>
            <a:off x="551384" y="1596651"/>
            <a:ext cx="1164061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1</a:t>
            </a:r>
            <a:r>
              <a:rPr lang="en-US" sz="2000" dirty="0"/>
              <a:t>: </a:t>
            </a:r>
            <a:r>
              <a:rPr lang="en-US" sz="2000" b="1" dirty="0"/>
              <a:t>Download data and unzip </a:t>
            </a:r>
            <a:r>
              <a:rPr lang="en-US" sz="2000" dirty="0"/>
              <a:t>from </a:t>
            </a:r>
            <a:r>
              <a:rPr lang="en-US" sz="1200" dirty="0">
                <a:hlinkClick r:id="rId2"/>
              </a:rPr>
              <a:t>https://drive.google.com/drive/folders/1OX-G2w6nSDVuVKEkrQ4EwZ5UhhNkmCLB?usp=sharing</a:t>
            </a:r>
            <a:r>
              <a:rPr lang="en-US" sz="1200" dirty="0"/>
              <a:t> </a:t>
            </a:r>
          </a:p>
          <a:p>
            <a:r>
              <a:rPr lang="en-US" sz="2000" b="1" dirty="0"/>
              <a:t>Step 2</a:t>
            </a:r>
            <a:r>
              <a:rPr lang="en-US" sz="2000" dirty="0"/>
              <a:t>: </a:t>
            </a:r>
            <a:r>
              <a:rPr lang="en-US" sz="2000" b="1" dirty="0"/>
              <a:t>Download workflow</a:t>
            </a:r>
            <a:r>
              <a:rPr lang="en-US" sz="2000" dirty="0"/>
              <a:t> from </a:t>
            </a:r>
            <a:r>
              <a:rPr lang="en-US" sz="1300" dirty="0">
                <a:hlinkClick r:id="rId2"/>
              </a:rPr>
              <a:t>https://drive.google.com/drive/folders/1OX-G2w6nSDVuVKEkrQ4EwZ5UhhNkmCLB?usp=sharing</a:t>
            </a:r>
            <a:r>
              <a:rPr lang="en-US" sz="1300" dirty="0"/>
              <a:t> </a:t>
            </a:r>
          </a:p>
          <a:p>
            <a:r>
              <a:rPr lang="en-US" altLang="zh-CN" sz="2000" b="1" dirty="0"/>
              <a:t>Step 3</a:t>
            </a:r>
            <a:r>
              <a:rPr lang="en-US" altLang="zh-CN" sz="2000" dirty="0"/>
              <a:t>: </a:t>
            </a:r>
            <a:r>
              <a:rPr lang="en-US" altLang="zh-CN" sz="2000" b="1" dirty="0"/>
              <a:t>Open KNIME </a:t>
            </a:r>
            <a:r>
              <a:rPr lang="en-US" altLang="zh-CN" sz="2000" dirty="0"/>
              <a:t>from local PC or China Data Lab Cloud Platform (in building)</a:t>
            </a:r>
          </a:p>
          <a:p>
            <a:r>
              <a:rPr lang="en-US" altLang="zh-CN" sz="2000" b="1" dirty="0"/>
              <a:t>Step 4</a:t>
            </a:r>
            <a:r>
              <a:rPr lang="en-US" altLang="zh-CN" sz="2000" dirty="0"/>
              <a:t>: </a:t>
            </a:r>
            <a:r>
              <a:rPr lang="en-US" altLang="zh-CN" sz="2000" b="1" dirty="0"/>
              <a:t>Import KNIME workflow </a:t>
            </a:r>
            <a:r>
              <a:rPr lang="en-US" altLang="zh-CN" sz="2000" dirty="0"/>
              <a:t>file (Employment Impacts of a Energy </a:t>
            </a:r>
            <a:r>
              <a:rPr lang="en-US" altLang="zh-CN" sz="2000" dirty="0" err="1"/>
              <a:t>Transition.knwf</a:t>
            </a:r>
            <a:r>
              <a:rPr lang="en-US" altLang="zh-CN" sz="2000" dirty="0"/>
              <a:t>)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2000" b="1" dirty="0"/>
              <a:t>Step 5</a:t>
            </a:r>
            <a:r>
              <a:rPr lang="en-US" altLang="zh-CN" sz="2000" dirty="0"/>
              <a:t>: </a:t>
            </a:r>
            <a:r>
              <a:rPr lang="en-US" altLang="zh-CN" sz="2000" b="1" dirty="0"/>
              <a:t>Configure “Input Data”</a:t>
            </a:r>
            <a:r>
              <a:rPr lang="en-US" altLang="zh-CN" sz="2000" dirty="0"/>
              <a:t> for each table and figure</a:t>
            </a:r>
          </a:p>
          <a:p>
            <a:r>
              <a:rPr lang="en-US" altLang="zh-CN" sz="2000" dirty="0"/>
              <a:t>Step 6: </a:t>
            </a:r>
            <a:r>
              <a:rPr lang="en-US" altLang="zh-CN" sz="2000" b="1" dirty="0"/>
              <a:t>Configure nodes in “exporting output”</a:t>
            </a:r>
            <a:r>
              <a:rPr lang="en-US" altLang="zh-CN" sz="2000" dirty="0"/>
              <a:t> section on the local computer</a:t>
            </a:r>
          </a:p>
          <a:p>
            <a:r>
              <a:rPr lang="en-US" altLang="zh-CN" sz="2000" dirty="0"/>
              <a:t>Step 6: Click </a:t>
            </a:r>
            <a:r>
              <a:rPr lang="en-US" altLang="zh-CN" sz="2000" b="1" dirty="0"/>
              <a:t>Run</a:t>
            </a:r>
            <a:r>
              <a:rPr lang="en-US" altLang="zh-CN" sz="2000" dirty="0"/>
              <a:t>       function from the top menu </a:t>
            </a:r>
          </a:p>
          <a:p>
            <a:r>
              <a:rPr lang="en-US" altLang="zh-CN" sz="2000" b="1" dirty="0"/>
              <a:t>Step 7</a:t>
            </a:r>
            <a:r>
              <a:rPr lang="en-US" altLang="zh-CN" sz="2000" dirty="0"/>
              <a:t>: </a:t>
            </a:r>
            <a:r>
              <a:rPr lang="en-US" altLang="zh-CN" sz="2000" b="1" dirty="0"/>
              <a:t>Display</a:t>
            </a:r>
            <a:r>
              <a:rPr lang="en-US" altLang="zh-CN" sz="2000" dirty="0"/>
              <a:t> </a:t>
            </a:r>
            <a:r>
              <a:rPr lang="en-US" altLang="zh-CN" sz="2000" b="1" dirty="0"/>
              <a:t>the outputs</a:t>
            </a:r>
            <a:r>
              <a:rPr lang="en-US" altLang="zh-CN" sz="2000" dirty="0"/>
              <a:t>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altLang="zh-CN" sz="2000" b="1" dirty="0"/>
              <a:t>Coefficient of variation (A1).csv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altLang="zh-CN" sz="2000" b="1" dirty="0"/>
              <a:t>Mean Employment (A2).csv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altLang="zh-CN" sz="2000" b="1" dirty="0"/>
              <a:t>Regional percentage of total employment in four scenarios.csv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altLang="zh-CN" sz="2000" b="1" dirty="0"/>
              <a:t>Employment Map.png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altLang="zh-CN" sz="2000" b="1" dirty="0"/>
              <a:t>Regional energy employment (A3).csv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altLang="zh-CN" sz="2000" b="1" dirty="0"/>
              <a:t>Regional Employment Bar Chart.png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altLang="zh-CN" sz="2000" b="1" dirty="0"/>
              <a:t>Energy Production.csv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zh-CN" altLang="en-US" sz="2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77D5926-3512-4F57-953B-1144869DE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142" y="3526875"/>
            <a:ext cx="304800" cy="2438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02495-6A70-402E-93AD-C72C2F942BBB}"/>
              </a:ext>
            </a:extLst>
          </p:cNvPr>
          <p:cNvSpPr txBox="1">
            <a:spLocks/>
          </p:cNvSpPr>
          <p:nvPr/>
        </p:nvSpPr>
        <p:spPr>
          <a:xfrm>
            <a:off x="340592" y="1000764"/>
            <a:ext cx="5683400" cy="510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 Steps for Running the Workflow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3054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99"/>
            <a:ext cx="12192000" cy="897822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The Workflow for Data Analysis (Detailed)</a:t>
            </a:r>
            <a:endParaRPr lang="zh-CN" alt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4553" y="1616697"/>
            <a:ext cx="6594049" cy="2846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/>
              <a:t>Data Collection Stage: </a:t>
            </a:r>
            <a:r>
              <a:rPr lang="en-US" altLang="zh-CN" sz="2000" dirty="0"/>
              <a:t>collection of raw data and initialization of shapefile mapping node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Cleaning Data Stage: </a:t>
            </a:r>
            <a:r>
              <a:rPr lang="en-US" altLang="zh-CN" sz="2000" dirty="0"/>
              <a:t>cleaning 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1700" dirty="0"/>
              <a:t>String Manipulation: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64B3A-6CC8-4075-B013-707D34A03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98" y="1480007"/>
            <a:ext cx="5204363" cy="451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8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99"/>
            <a:ext cx="12192000" cy="897822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The Workflow for Data Analysis (Detailed)</a:t>
            </a:r>
            <a:endParaRPr lang="zh-CN" alt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122" y="1616696"/>
            <a:ext cx="7343480" cy="5293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/>
              <a:t>Merging Data Stage:</a:t>
            </a:r>
          </a:p>
          <a:p>
            <a:pPr>
              <a:buFontTx/>
              <a:buChar char="-"/>
            </a:pPr>
            <a:r>
              <a:rPr lang="en-US" altLang="zh-CN" sz="2000" dirty="0"/>
              <a:t>Joiner: This node joins two tables in a database-like way</a:t>
            </a:r>
          </a:p>
          <a:p>
            <a:pPr>
              <a:buFontTx/>
              <a:buChar char="-"/>
            </a:pPr>
            <a:endParaRPr lang="en-US" altLang="zh-CN" sz="2000" dirty="0"/>
          </a:p>
          <a:p>
            <a:pPr lvl="1">
              <a:buFontTx/>
              <a:buChar char="-"/>
            </a:pPr>
            <a:endParaRPr lang="en-US" altLang="zh-C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66F65-0E85-4CCD-A1AF-503F492A8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78" y="1357952"/>
            <a:ext cx="4168167" cy="474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08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99"/>
            <a:ext cx="12192000" cy="897822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The Workflow for Data Analysis (Detailed)</a:t>
            </a:r>
            <a:endParaRPr lang="zh-CN" alt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519" y="4391866"/>
            <a:ext cx="11354584" cy="5293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/>
              <a:t>Merging Data Stage:</a:t>
            </a:r>
          </a:p>
          <a:p>
            <a:pPr>
              <a:buFontTx/>
              <a:buChar char="-"/>
            </a:pPr>
            <a:r>
              <a:rPr lang="en-US" altLang="zh-CN" sz="2000" dirty="0"/>
              <a:t>Joiner: This node joins two tables in a database-like way</a:t>
            </a:r>
          </a:p>
          <a:p>
            <a:pPr>
              <a:buFontTx/>
              <a:buChar char="-"/>
            </a:pPr>
            <a:endParaRPr lang="en-US" altLang="zh-CN" sz="2000" dirty="0"/>
          </a:p>
          <a:p>
            <a:pPr lvl="1">
              <a:buFontTx/>
              <a:buChar char="-"/>
            </a:pPr>
            <a:endParaRPr lang="en-US" altLang="zh-C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B94D50-C028-42DE-BFFF-A6F8B93AF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5" y="1014608"/>
            <a:ext cx="7089054" cy="327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4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99"/>
            <a:ext cx="12192000" cy="897822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</a:rPr>
              <a:t>Case Study </a:t>
            </a:r>
            <a:endParaRPr lang="zh-CN" alt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6976" y="1253330"/>
            <a:ext cx="5764491" cy="525587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Table A1</a:t>
            </a:r>
            <a:r>
              <a:rPr lang="en-US" dirty="0"/>
              <a:t>: Coefficient of variation within regional/sectoral employment</a:t>
            </a:r>
          </a:p>
          <a:p>
            <a:pPr>
              <a:buFontTx/>
              <a:buChar char="-"/>
            </a:pPr>
            <a:r>
              <a:rPr lang="en-US" altLang="zh-CN" sz="2400" dirty="0"/>
              <a:t>Displays coefficient of variation of employment between coal, oil/gas, thermal power, hydropower by province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57831F-DCED-40EE-933D-C8B70FB8A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47" y="1434192"/>
            <a:ext cx="5893253" cy="465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9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99"/>
            <a:ext cx="12192000" cy="897822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</a:rPr>
              <a:t>Output of the Workflow</a:t>
            </a:r>
            <a:endParaRPr lang="zh-CN" alt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6976" y="1253330"/>
            <a:ext cx="5764491" cy="525587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Table A1</a:t>
            </a:r>
            <a:r>
              <a:rPr lang="en-US" dirty="0"/>
              <a:t>: Coefficient of variation within regional/sectoral employment</a:t>
            </a:r>
          </a:p>
          <a:p>
            <a:pPr>
              <a:buFontTx/>
              <a:buChar char="-"/>
            </a:pPr>
            <a:r>
              <a:rPr lang="en-US" altLang="zh-CN" sz="2400" dirty="0"/>
              <a:t>Displays coefficient of variation of employment between coal, oil/gas, thermal power, hydropower by province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57831F-DCED-40EE-933D-C8B70FB8A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47" y="1434192"/>
            <a:ext cx="5893253" cy="465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9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99"/>
            <a:ext cx="12192000" cy="897822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</a:rPr>
              <a:t>Output of the Workflow</a:t>
            </a:r>
            <a:endParaRPr lang="zh-CN" alt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6976" y="1253330"/>
            <a:ext cx="5764491" cy="525587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Table A1</a:t>
            </a:r>
            <a:r>
              <a:rPr lang="en-US" dirty="0"/>
              <a:t>: Coefficient of variation within regional/sectoral employment</a:t>
            </a:r>
          </a:p>
          <a:p>
            <a:pPr>
              <a:buFontTx/>
              <a:buChar char="-"/>
            </a:pPr>
            <a:r>
              <a:rPr lang="en-US" altLang="zh-CN" sz="2400" dirty="0"/>
              <a:t>Displays coefficient of variation of employment between coal, oil/gas, thermal power, hydropower by province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57831F-DCED-40EE-933D-C8B70FB8A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47" y="1434192"/>
            <a:ext cx="5893253" cy="465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2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99"/>
            <a:ext cx="12192000" cy="897822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</a:rPr>
              <a:t>Output of the Workflow</a:t>
            </a:r>
            <a:endParaRPr lang="zh-CN" alt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51" y="4364175"/>
            <a:ext cx="11481210" cy="525587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Table A1</a:t>
            </a:r>
            <a:r>
              <a:rPr lang="en-US" sz="2400" dirty="0"/>
              <a:t>: Coefficient of variation within regional/sectoral employment</a:t>
            </a:r>
          </a:p>
          <a:p>
            <a:pPr>
              <a:buFontTx/>
              <a:buChar char="-"/>
            </a:pPr>
            <a:r>
              <a:rPr lang="en-US" altLang="zh-CN" sz="2000" dirty="0"/>
              <a:t>Displays coefficient of variation of employment between coal, oil/gas, thermal power, hydropower by province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br>
              <a:rPr lang="en-US" altLang="zh-CN" sz="2000" dirty="0"/>
            </a:br>
            <a:r>
              <a:rPr lang="en-US" altLang="zh-CN" sz="2000" dirty="0"/>
              <a:t>“Percentage of regional total”: Energy Sector Employees In Each Region / Total Energy Sector Employees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1C5AA8-BA2A-4D0D-B19A-2AC0705CA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73" y="1159834"/>
            <a:ext cx="10793053" cy="291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66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99"/>
            <a:ext cx="12192000" cy="897822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</a:rPr>
              <a:t>Output of the Workflow</a:t>
            </a:r>
            <a:endParaRPr lang="zh-CN" alt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400" y="4078928"/>
            <a:ext cx="11481210" cy="525587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Table 1</a:t>
            </a:r>
            <a:r>
              <a:rPr lang="en-US" sz="2400" dirty="0"/>
              <a:t>: Regional percentage of total employment in four scenarios</a:t>
            </a:r>
          </a:p>
          <a:p>
            <a:pPr marL="0" indent="0">
              <a:buNone/>
            </a:pPr>
            <a:r>
              <a:rPr lang="en-US" altLang="zh-CN" sz="2000" b="1" dirty="0"/>
              <a:t>row ID</a:t>
            </a:r>
            <a:r>
              <a:rPr lang="en-US" altLang="zh-CN" sz="2000" dirty="0"/>
              <a:t>: Province Name</a:t>
            </a:r>
            <a:br>
              <a:rPr lang="en-US" altLang="zh-CN" sz="2000" dirty="0"/>
            </a:br>
            <a:r>
              <a:rPr lang="en-US" altLang="zh-CN" sz="2000" b="1" dirty="0"/>
              <a:t>Percentage of total energy … currently (1):</a:t>
            </a:r>
            <a:r>
              <a:rPr lang="en-US" altLang="zh-CN" sz="2000" dirty="0"/>
              <a:t> Historical data of percent employment distribution between 						province (2007)</a:t>
            </a:r>
            <a:br>
              <a:rPr lang="en-US" altLang="zh-CN" sz="2000" dirty="0"/>
            </a:br>
            <a:r>
              <a:rPr lang="en-US" altLang="zh-CN" sz="2000" b="1" dirty="0"/>
              <a:t>% of total energy use 2020 planned (2)</a:t>
            </a:r>
            <a:r>
              <a:rPr lang="en-US" altLang="zh-CN" sz="2000" dirty="0"/>
              <a:t>: Percent employment distribution according to conventional plan</a:t>
            </a:r>
            <a:br>
              <a:rPr lang="en-US" altLang="zh-CN" sz="2000" b="1" dirty="0"/>
            </a:br>
            <a:r>
              <a:rPr lang="en-US" altLang="zh-CN" sz="2000" b="1" dirty="0"/>
              <a:t>% of total energy use in ‘greener’ scenario 2020 (3)</a:t>
            </a:r>
            <a:r>
              <a:rPr lang="en-US" altLang="zh-CN" sz="2000" dirty="0"/>
              <a:t>: Percent employment distribution for greener scenario</a:t>
            </a:r>
            <a:br>
              <a:rPr lang="en-US" altLang="zh-CN" sz="2000" b="1" dirty="0"/>
            </a:br>
            <a:r>
              <a:rPr lang="en-US" altLang="zh-CN" sz="2000" b="1" dirty="0"/>
              <a:t>% of total energy use in ‘greenest’ scenario 2020 (4)</a:t>
            </a:r>
            <a:r>
              <a:rPr lang="en-US" altLang="zh-CN" sz="2000" dirty="0"/>
              <a:t>: Percent employment distribution for greenest scenario</a:t>
            </a:r>
            <a:br>
              <a:rPr lang="en-US" altLang="zh-CN" sz="2000" dirty="0"/>
            </a:br>
            <a:r>
              <a:rPr lang="en-US" altLang="zh-CN" sz="2000" b="1" dirty="0"/>
              <a:t>Net change (1) to (4)</a:t>
            </a:r>
            <a:r>
              <a:rPr lang="en-US" altLang="zh-CN" sz="2000" dirty="0"/>
              <a:t>: Difference in scenario (1) and (4) employment percent distribution</a:t>
            </a:r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D06724-6EDF-401D-976C-1D24705BE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98" y="1090406"/>
            <a:ext cx="10865177" cy="280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49730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1119A01PPBG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908</Words>
  <Application>Microsoft Office PowerPoint</Application>
  <PresentationFormat>Widescreen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Wingdings</vt:lpstr>
      <vt:lpstr>Wingdings 2</vt:lpstr>
      <vt:lpstr>A000120141119A01PPBG</vt:lpstr>
      <vt:lpstr>The Workflow for Data Analysis</vt:lpstr>
      <vt:lpstr>The Workflow for Data Analysis (Detailed)</vt:lpstr>
      <vt:lpstr>The Workflow for Data Analysis (Detailed)</vt:lpstr>
      <vt:lpstr>The Workflow for Data Analysis (Detailed)</vt:lpstr>
      <vt:lpstr>Case Study </vt:lpstr>
      <vt:lpstr>Output of the Workflow</vt:lpstr>
      <vt:lpstr>Output of the Workflow</vt:lpstr>
      <vt:lpstr>Output of the Workflow</vt:lpstr>
      <vt:lpstr>Output of the Workflow</vt:lpstr>
      <vt:lpstr>Output of the Workflow</vt:lpstr>
      <vt:lpstr>Case Study Three: Employment Change From Green Transition</vt:lpstr>
      <vt:lpstr>Case Study Three: Employment Change From Green Transition</vt:lpstr>
      <vt:lpstr>Case Study Three: Employment Change From Green Transition</vt:lpstr>
      <vt:lpstr>Online Demonstration</vt:lpstr>
      <vt:lpstr>Case Study Three: Employment Change From Green Transition</vt:lpstr>
      <vt:lpstr>Case Study Three: Employment Change From Green Transition</vt:lpstr>
      <vt:lpstr>Case Study Three: Employment Change From Green Transition</vt:lpstr>
      <vt:lpstr>Case Study Three: Employment Change From Green Transition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Output of the Workflow</dc:title>
  <dc:creator>kwonkh0424@gmail.com</dc:creator>
  <cp:lastModifiedBy>kwonkh0424@gmail.com</cp:lastModifiedBy>
  <cp:revision>15</cp:revision>
  <dcterms:created xsi:type="dcterms:W3CDTF">2020-09-30T14:24:31Z</dcterms:created>
  <dcterms:modified xsi:type="dcterms:W3CDTF">2020-09-30T17:18:11Z</dcterms:modified>
</cp:coreProperties>
</file>