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40" r:id="rId2"/>
    <p:sldId id="942" r:id="rId3"/>
    <p:sldId id="932" r:id="rId4"/>
    <p:sldId id="937" r:id="rId5"/>
    <p:sldId id="935" r:id="rId6"/>
    <p:sldId id="944" r:id="rId7"/>
    <p:sldId id="8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onkh0424@gmail.com" initials="k" lastIdx="1" clrIdx="0">
    <p:extLst>
      <p:ext uri="{19B8F6BF-5375-455C-9EA6-DF929625EA0E}">
        <p15:presenceInfo xmlns:p15="http://schemas.microsoft.com/office/powerpoint/2012/main" userId="241cd59b3028fb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4" d="100"/>
          <a:sy n="84" d="100"/>
        </p:scale>
        <p:origin x="643"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4640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4995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6251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5137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062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725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9109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0616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310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7859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7795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6258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2020/10/2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图片 7"/>
          <p:cNvPicPr>
            <a:picLocks noChangeAspect="1"/>
          </p:cNvPicPr>
          <p:nvPr userDrawn="1"/>
        </p:nvPicPr>
        <p:blipFill rotWithShape="1">
          <a:blip r:embed="rId14">
            <a:extLst>
              <a:ext uri="{28A0092B-C50C-407E-A947-70E740481C1C}">
                <a14:useLocalDpi xmlns:a14="http://schemas.microsoft.com/office/drawing/2010/main" val="0"/>
              </a:ext>
            </a:extLst>
          </a:blip>
          <a:srcRect t="89116"/>
          <a:stretch/>
        </p:blipFill>
        <p:spPr>
          <a:xfrm>
            <a:off x="1" y="1"/>
            <a:ext cx="12192001" cy="924603"/>
          </a:xfrm>
          <a:prstGeom prst="rect">
            <a:avLst/>
          </a:prstGeom>
        </p:spPr>
      </p:pic>
      <p:sp>
        <p:nvSpPr>
          <p:cNvPr id="8" name="矩形 6"/>
          <p:cNvSpPr/>
          <p:nvPr userDrawn="1"/>
        </p:nvSpPr>
        <p:spPr>
          <a:xfrm>
            <a:off x="0" y="-2497"/>
            <a:ext cx="12192000" cy="927100"/>
          </a:xfrm>
          <a:prstGeom prst="rect">
            <a:avLst/>
          </a:prstGeom>
          <a:solidFill>
            <a:srgbClr val="2A5CA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Text Placeholder 2"/>
          <p:cNvSpPr>
            <a:spLocks noGrp="1"/>
          </p:cNvSpPr>
          <p:nvPr>
            <p:ph type="body" idx="1"/>
          </p:nvPr>
        </p:nvSpPr>
        <p:spPr>
          <a:xfrm>
            <a:off x="542612" y="1130302"/>
            <a:ext cx="11053187" cy="5330825"/>
          </a:xfrm>
          <a:prstGeom prst="rect">
            <a:avLst/>
          </a:prstGeom>
        </p:spPr>
        <p:txBody>
          <a:bodyPr vert="horz" lIns="91440" tIns="45720" rIns="91440" bIns="45720" rtlCol="0">
            <a:normAutofit/>
          </a:bodyPr>
          <a:lstStyle/>
          <a:p>
            <a:pPr lvl="0"/>
            <a:r>
              <a:rPr lang="en-US" altLang="zh-CN" dirty="0"/>
              <a:t>ac</a:t>
            </a:r>
            <a:endParaRPr lang="zh-CN" altLang="en-US" dirty="0"/>
          </a:p>
          <a:p>
            <a:pPr lvl="1"/>
            <a:r>
              <a:rPr lang="en-US" altLang="zh-CN" dirty="0"/>
              <a:t>ac</a:t>
            </a:r>
            <a:endParaRPr lang="zh-CN" altLang="en-US" dirty="0"/>
          </a:p>
        </p:txBody>
      </p:sp>
      <p:sp>
        <p:nvSpPr>
          <p:cNvPr id="10"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380">
                <a:solidFill>
                  <a:schemeClr val="bg1">
                    <a:lumMod val="65000"/>
                  </a:schemeClr>
                </a:solidFill>
              </a:defRPr>
            </a:lvl1pPr>
          </a:lstStyle>
          <a:p>
            <a:fld id="{530820CF-B880-4189-942D-D702A7CBA730}" type="datetimeFigureOut">
              <a:rPr lang="zh-CN" altLang="en-US" smtClean="0"/>
              <a:pPr/>
              <a:t>2020/10/2</a:t>
            </a:fld>
            <a:endParaRPr lang="zh-CN" altLang="en-US"/>
          </a:p>
        </p:txBody>
      </p:sp>
      <p:sp>
        <p:nvSpPr>
          <p:cNvPr id="11"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380">
                <a:solidFill>
                  <a:schemeClr val="bg1">
                    <a:lumMod val="65000"/>
                  </a:schemeClr>
                </a:solidFill>
              </a:defRPr>
            </a:lvl1pPr>
          </a:lstStyle>
          <a:p>
            <a:endParaRPr lang="zh-CN" altLang="en-US"/>
          </a:p>
        </p:txBody>
      </p:sp>
      <p:sp>
        <p:nvSpPr>
          <p:cNvPr id="12"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380">
                <a:solidFill>
                  <a:schemeClr val="bg1">
                    <a:lumMod val="65000"/>
                  </a:schemeClr>
                </a:solidFill>
              </a:defRPr>
            </a:lvl1pPr>
          </a:lstStyle>
          <a:p>
            <a:fld id="{0C913308-F349-4B6D-A68A-DD1791B4A57B}" type="slidenum">
              <a:rPr lang="zh-CN" altLang="en-US" smtClean="0"/>
              <a:pPr/>
              <a:t>‹#›</a:t>
            </a:fld>
            <a:endParaRPr lang="zh-CN" altLang="en-US"/>
          </a:p>
        </p:txBody>
      </p:sp>
      <p:sp>
        <p:nvSpPr>
          <p:cNvPr id="13" name="Title Placeholder 1"/>
          <p:cNvSpPr>
            <a:spLocks noGrp="1"/>
          </p:cNvSpPr>
          <p:nvPr>
            <p:ph type="title"/>
          </p:nvPr>
        </p:nvSpPr>
        <p:spPr>
          <a:xfrm>
            <a:off x="569407" y="90476"/>
            <a:ext cx="11053187" cy="756787"/>
          </a:xfrm>
          <a:prstGeom prst="rect">
            <a:avLst/>
          </a:prstGeom>
        </p:spPr>
        <p:txBody>
          <a:bodyPr vert="horz" lIns="91440" tIns="45720" rIns="91440" bIns="45720" rtlCol="0" anchor="b">
            <a:noAutofit/>
          </a:bodyPr>
          <a:lstStyle/>
          <a:p>
            <a:r>
              <a:rPr lang="en-US" altLang="zh-CN" dirty="0"/>
              <a:t>ac</a:t>
            </a:r>
            <a:endParaRPr lang="en-US" dirty="0"/>
          </a:p>
        </p:txBody>
      </p:sp>
    </p:spTree>
    <p:extLst>
      <p:ext uri="{BB962C8B-B14F-4D97-AF65-F5344CB8AC3E}">
        <p14:creationId xmlns:p14="http://schemas.microsoft.com/office/powerpoint/2010/main" val="153075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chinaenergyportal.org" TargetMode="External"/><Relationship Id="rId7" Type="http://schemas.openxmlformats.org/officeDocument/2006/relationships/image" Target="../media/image4.png"/><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mdpi.com/2071-1050/8/8/7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rive.google.com/drive/folders/1OX-G2w6nSDVuVKEkrQ4EwZ5UhhNkmCLB?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hinaenergyportal.org/en/2018-q12-pv-installations-utility-and-distributed-by-province/" TargetMode="External"/><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schemeClr val="bg1"/>
                </a:solidFill>
                <a:effectLst>
                  <a:outerShdw blurRad="38100" dist="38100" dir="2700000" algn="tl">
                    <a:srgbClr val="000000">
                      <a:alpha val="43137"/>
                    </a:srgbClr>
                  </a:outerShdw>
                </a:effectLst>
                <a:latin typeface="+mn-lt"/>
              </a:rPr>
              <a:t>Case Study Four: Employment Impacts of A Green Energy Transition</a:t>
            </a:r>
            <a:endParaRPr lang="zh-CN" altLang="en-US" sz="3000" b="1" dirty="0">
              <a:solidFill>
                <a:schemeClr val="bg1"/>
              </a:solidFill>
              <a:effectLst>
                <a:outerShdw blurRad="38100" dist="38100" dir="2700000" algn="tl">
                  <a:srgbClr val="000000">
                    <a:alpha val="43137"/>
                  </a:srgbClr>
                </a:outerShdw>
              </a:effectLst>
              <a:latin typeface="+mn-lt"/>
            </a:endParaRPr>
          </a:p>
        </p:txBody>
      </p:sp>
      <p:sp>
        <p:nvSpPr>
          <p:cNvPr id="6" name="Subtitle 2">
            <a:extLst>
              <a:ext uri="{FF2B5EF4-FFF2-40B4-BE49-F238E27FC236}">
                <a16:creationId xmlns:a16="http://schemas.microsoft.com/office/drawing/2014/main" id="{E6795F10-7CBB-4220-A0EE-549ECB1BD107}"/>
              </a:ext>
            </a:extLst>
          </p:cNvPr>
          <p:cNvSpPr txBox="1">
            <a:spLocks/>
          </p:cNvSpPr>
          <p:nvPr/>
        </p:nvSpPr>
        <p:spPr>
          <a:xfrm>
            <a:off x="114864" y="1706893"/>
            <a:ext cx="8231812" cy="1500037"/>
          </a:xfrm>
          <a:prstGeom prst="rect">
            <a:avLst/>
          </a:prstGeom>
        </p:spPr>
        <p:txBody>
          <a:bodyPr/>
          <a:lstStyle>
            <a:lvl1pPr marL="266700" indent="-266700" algn="l" defTabSz="289322" rtl="0" eaLnBrk="1" latinLnBrk="0" hangingPunct="1">
              <a:lnSpc>
                <a:spcPct val="90000"/>
              </a:lnSpc>
              <a:spcBef>
                <a:spcPts val="900"/>
              </a:spcBef>
              <a:buClr>
                <a:schemeClr val="accent1"/>
              </a:buClr>
              <a:buSzPct val="60000"/>
              <a:buFont typeface="Wingdings 2" panose="05020102010507070707" pitchFamily="18" charset="2"/>
              <a:buChar char=""/>
              <a:defRPr sz="2800" kern="1200">
                <a:solidFill>
                  <a:schemeClr val="tx1"/>
                </a:solidFill>
                <a:latin typeface="+mn-lt"/>
                <a:ea typeface="+mn-ea"/>
                <a:cs typeface="+mn-cs"/>
              </a:defRPr>
            </a:lvl1pPr>
            <a:lvl2pPr marL="266700" indent="-266700" algn="l" defTabSz="289322" rtl="0" eaLnBrk="1" latinLnBrk="0" hangingPunct="1">
              <a:lnSpc>
                <a:spcPct val="130000"/>
              </a:lnSpc>
              <a:spcBef>
                <a:spcPts val="0"/>
              </a:spcBef>
              <a:buFont typeface="Calibri" panose="020F0502020204030204" pitchFamily="34" charset="0"/>
              <a:buChar char=" "/>
              <a:defRPr lang="zh-CN" altLang="en-US" sz="2400" kern="1200" dirty="0" smtClean="0">
                <a:solidFill>
                  <a:srgbClr val="000000"/>
                </a:solidFill>
                <a:latin typeface="+mn-lt"/>
                <a:ea typeface="+mj-ea"/>
                <a:cs typeface="+mn-cs"/>
              </a:defRPr>
            </a:lvl2pPr>
            <a:lvl3pPr marL="361653" indent="-72331" algn="l" defTabSz="289322" rtl="0" eaLnBrk="1" latinLnBrk="0" hangingPunct="1">
              <a:lnSpc>
                <a:spcPct val="90000"/>
              </a:lnSpc>
              <a:spcBef>
                <a:spcPts val="158"/>
              </a:spcBef>
              <a:buFont typeface="Arial" panose="020B0604020202020204" pitchFamily="34" charset="0"/>
              <a:buChar char="•"/>
              <a:defRPr sz="633" kern="1200">
                <a:solidFill>
                  <a:schemeClr val="bg1">
                    <a:lumMod val="50000"/>
                  </a:schemeClr>
                </a:solidFill>
                <a:latin typeface="+mn-lt"/>
                <a:ea typeface="+mn-ea"/>
                <a:cs typeface="+mn-cs"/>
              </a:defRPr>
            </a:lvl3pPr>
            <a:lvl4pPr marL="506314"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4pPr>
            <a:lvl5pPr marL="650975"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5pPr>
            <a:lvl6pPr marL="795635"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6pPr>
            <a:lvl7pPr marL="940297"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7pPr>
            <a:lvl8pPr marL="108495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8pPr>
            <a:lvl9pPr marL="122961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9pPr>
          </a:lstStyle>
          <a:p>
            <a:pPr marL="0" indent="0">
              <a:lnSpc>
                <a:spcPct val="100000"/>
              </a:lnSpc>
              <a:spcBef>
                <a:spcPts val="0"/>
              </a:spcBef>
              <a:spcAft>
                <a:spcPts val="600"/>
              </a:spcAft>
              <a:buSzPct val="80000"/>
              <a:buNone/>
            </a:pPr>
            <a:r>
              <a:rPr lang="en-US" sz="2200" b="1" dirty="0">
                <a:solidFill>
                  <a:srgbClr val="C00000"/>
                </a:solidFill>
              </a:rPr>
              <a:t>Objectives</a:t>
            </a:r>
            <a:r>
              <a:rPr lang="en-US" sz="2200" b="1" dirty="0">
                <a:solidFill>
                  <a:srgbClr val="020202"/>
                </a:solidFill>
              </a:rPr>
              <a:t>: </a:t>
            </a:r>
            <a:r>
              <a:rPr lang="en-US" sz="2200" dirty="0">
                <a:solidFill>
                  <a:srgbClr val="020202"/>
                </a:solidFill>
              </a:rPr>
              <a:t>To predict change in employments due to China’s transition into greener energy sources</a:t>
            </a:r>
          </a:p>
          <a:p>
            <a:pPr marL="0" indent="0">
              <a:lnSpc>
                <a:spcPct val="100000"/>
              </a:lnSpc>
              <a:spcBef>
                <a:spcPts val="0"/>
              </a:spcBef>
              <a:spcAft>
                <a:spcPts val="600"/>
              </a:spcAft>
              <a:buSzPct val="80000"/>
              <a:buNone/>
            </a:pPr>
            <a:r>
              <a:rPr lang="en-US" sz="2200" b="1" dirty="0">
                <a:solidFill>
                  <a:srgbClr val="C00000"/>
                </a:solidFill>
              </a:rPr>
              <a:t>Data Sources</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hlinkClick r:id="rId2"/>
              </a:rPr>
              <a:t>China Data Online</a:t>
            </a:r>
            <a:endParaRPr lang="en-US" altLang="zh-CN" sz="1700" dirty="0">
              <a:solidFill>
                <a:srgbClr val="020202"/>
              </a:solidFill>
            </a:endParaRPr>
          </a:p>
          <a:p>
            <a:pPr>
              <a:lnSpc>
                <a:spcPct val="100000"/>
              </a:lnSpc>
              <a:spcBef>
                <a:spcPts val="0"/>
              </a:spcBef>
              <a:spcAft>
                <a:spcPts val="600"/>
              </a:spcAft>
              <a:buSzPct val="80000"/>
            </a:pPr>
            <a:r>
              <a:rPr lang="en-US" altLang="zh-CN" sz="1700" dirty="0">
                <a:solidFill>
                  <a:srgbClr val="020202"/>
                </a:solidFill>
              </a:rPr>
              <a:t>China Industrial Yearbooks (2000-2008)</a:t>
            </a:r>
          </a:p>
          <a:p>
            <a:pPr>
              <a:lnSpc>
                <a:spcPct val="100000"/>
              </a:lnSpc>
              <a:spcBef>
                <a:spcPts val="0"/>
              </a:spcBef>
              <a:spcAft>
                <a:spcPts val="600"/>
              </a:spcAft>
              <a:buSzPct val="80000"/>
            </a:pPr>
            <a:r>
              <a:rPr lang="en-US" sz="1700" dirty="0">
                <a:solidFill>
                  <a:srgbClr val="020202"/>
                </a:solidFill>
                <a:hlinkClick r:id="rId3" action="ppaction://hlinkfile"/>
              </a:rPr>
              <a:t>China Energy Portal</a:t>
            </a:r>
            <a:endParaRPr lang="en-US" sz="1700" dirty="0">
              <a:solidFill>
                <a:srgbClr val="020202"/>
              </a:solidFill>
            </a:endParaRPr>
          </a:p>
          <a:p>
            <a:pPr marL="0" indent="0">
              <a:lnSpc>
                <a:spcPct val="100000"/>
              </a:lnSpc>
              <a:spcBef>
                <a:spcPts val="0"/>
              </a:spcBef>
              <a:spcAft>
                <a:spcPts val="600"/>
              </a:spcAft>
              <a:buSzPct val="80000"/>
              <a:buNone/>
            </a:pPr>
            <a:r>
              <a:rPr lang="en-US" sz="2200" b="1" dirty="0">
                <a:solidFill>
                  <a:srgbClr val="C00000"/>
                </a:solidFill>
              </a:rPr>
              <a:t>Data</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rPr>
              <a:t>Mean and Coefficient of Variation Within Regional/Sectoral Employment (China Industrial Yearbooks)</a:t>
            </a:r>
          </a:p>
          <a:p>
            <a:pPr>
              <a:lnSpc>
                <a:spcPct val="100000"/>
              </a:lnSpc>
              <a:spcBef>
                <a:spcPts val="0"/>
              </a:spcBef>
              <a:spcAft>
                <a:spcPts val="600"/>
              </a:spcAft>
              <a:buSzPct val="80000"/>
            </a:pPr>
            <a:r>
              <a:rPr lang="en-US" sz="1700" dirty="0">
                <a:solidFill>
                  <a:srgbClr val="020202"/>
                </a:solidFill>
              </a:rPr>
              <a:t>Regional Energy Employment (</a:t>
            </a:r>
            <a:r>
              <a:rPr lang="en-US" sz="1700" dirty="0">
                <a:solidFill>
                  <a:srgbClr val="020202"/>
                </a:solidFill>
                <a:hlinkClick r:id="rId2"/>
              </a:rPr>
              <a:t>China Data Online</a:t>
            </a:r>
            <a:r>
              <a:rPr lang="en-US" sz="1700" dirty="0">
                <a:solidFill>
                  <a:srgbClr val="020202"/>
                </a:solidFill>
              </a:rPr>
              <a:t>)</a:t>
            </a:r>
          </a:p>
          <a:p>
            <a:pPr>
              <a:lnSpc>
                <a:spcPct val="100000"/>
              </a:lnSpc>
              <a:spcBef>
                <a:spcPts val="0"/>
              </a:spcBef>
              <a:spcAft>
                <a:spcPts val="600"/>
              </a:spcAft>
              <a:buSzPct val="80000"/>
            </a:pPr>
            <a:r>
              <a:rPr lang="en-US" sz="1700" dirty="0">
                <a:solidFill>
                  <a:srgbClr val="020202"/>
                </a:solidFill>
              </a:rPr>
              <a:t>Energy Production (1995-2006) (</a:t>
            </a:r>
            <a:r>
              <a:rPr lang="en-US" sz="1700" dirty="0">
                <a:solidFill>
                  <a:srgbClr val="020202"/>
                </a:solidFill>
                <a:hlinkClick r:id="rId2"/>
              </a:rPr>
              <a:t>China Data Online</a:t>
            </a:r>
            <a:r>
              <a:rPr lang="en-US" sz="1700" dirty="0">
                <a:solidFill>
                  <a:srgbClr val="020202"/>
                </a:solidFill>
              </a:rPr>
              <a:t>)</a:t>
            </a:r>
          </a:p>
          <a:p>
            <a:pPr>
              <a:lnSpc>
                <a:spcPct val="100000"/>
              </a:lnSpc>
              <a:spcBef>
                <a:spcPts val="0"/>
              </a:spcBef>
              <a:spcAft>
                <a:spcPts val="600"/>
              </a:spcAft>
              <a:buSzPct val="80000"/>
            </a:pPr>
            <a:r>
              <a:rPr lang="en-US" altLang="zh-CN" sz="1700" dirty="0">
                <a:solidFill>
                  <a:srgbClr val="020202"/>
                </a:solidFill>
              </a:rPr>
              <a:t>Cumulative installed solar capacity (</a:t>
            </a:r>
            <a:r>
              <a:rPr lang="en-US" sz="1700" dirty="0">
                <a:solidFill>
                  <a:srgbClr val="020202"/>
                </a:solidFill>
                <a:hlinkClick r:id="rId3" action="ppaction://hlinkfile"/>
              </a:rPr>
              <a:t>China Energy Portal</a:t>
            </a:r>
            <a:r>
              <a:rPr lang="en-US" sz="1700" dirty="0">
                <a:solidFill>
                  <a:srgbClr val="020202"/>
                </a:solidFill>
              </a:rPr>
              <a:t>)</a:t>
            </a:r>
            <a:endParaRPr lang="en-US" altLang="zh-CN" sz="1700" dirty="0">
              <a:solidFill>
                <a:srgbClr val="020202"/>
              </a:solidFill>
            </a:endParaRPr>
          </a:p>
          <a:p>
            <a:pPr>
              <a:lnSpc>
                <a:spcPct val="100000"/>
              </a:lnSpc>
              <a:spcBef>
                <a:spcPts val="0"/>
              </a:spcBef>
              <a:spcAft>
                <a:spcPts val="600"/>
              </a:spcAft>
              <a:buSzPct val="80000"/>
            </a:pPr>
            <a:r>
              <a:rPr lang="en-US" altLang="zh-CN" sz="1700" dirty="0">
                <a:solidFill>
                  <a:srgbClr val="020202"/>
                </a:solidFill>
              </a:rPr>
              <a:t>Cumulative installed wind capacity (2012) (</a:t>
            </a:r>
            <a:r>
              <a:rPr lang="en-US" altLang="zh-CN" sz="1700" dirty="0">
                <a:solidFill>
                  <a:srgbClr val="020202"/>
                </a:solidFill>
                <a:hlinkClick r:id="rId4"/>
              </a:rPr>
              <a:t>LINK</a:t>
            </a:r>
            <a:r>
              <a:rPr lang="en-US" altLang="zh-CN" sz="1700" dirty="0">
                <a:solidFill>
                  <a:srgbClr val="020202"/>
                </a:solidFill>
              </a:rPr>
              <a:t>)</a:t>
            </a:r>
          </a:p>
          <a:p>
            <a:pPr>
              <a:lnSpc>
                <a:spcPct val="100000"/>
              </a:lnSpc>
              <a:spcBef>
                <a:spcPts val="0"/>
              </a:spcBef>
              <a:spcAft>
                <a:spcPts val="600"/>
              </a:spcAft>
              <a:buSzPct val="80000"/>
            </a:pPr>
            <a:r>
              <a:rPr lang="en-US" altLang="zh-CN" sz="1700" dirty="0">
                <a:solidFill>
                  <a:srgbClr val="020202"/>
                </a:solidFill>
              </a:rPr>
              <a:t>Energy Production Distribution According to Four Scenarios (Hsu 2009)</a:t>
            </a:r>
          </a:p>
          <a:p>
            <a:pPr>
              <a:lnSpc>
                <a:spcPct val="100000"/>
              </a:lnSpc>
              <a:spcBef>
                <a:spcPts val="0"/>
              </a:spcBef>
              <a:spcAft>
                <a:spcPts val="600"/>
              </a:spcAft>
              <a:buSzPct val="80000"/>
            </a:pPr>
            <a:r>
              <a:rPr lang="en-US" sz="1700" dirty="0">
                <a:solidFill>
                  <a:srgbClr val="020202"/>
                </a:solidFill>
              </a:rPr>
              <a:t>Multiple energy employment data for each energy sectors (</a:t>
            </a:r>
            <a:r>
              <a:rPr lang="en-US" sz="1700" dirty="0">
                <a:solidFill>
                  <a:srgbClr val="020202"/>
                </a:solidFill>
                <a:hlinkClick r:id="rId2"/>
              </a:rPr>
              <a:t>China Data Online</a:t>
            </a:r>
            <a:r>
              <a:rPr lang="en-US" sz="1700" dirty="0">
                <a:solidFill>
                  <a:srgbClr val="020202"/>
                </a:solidFill>
              </a:rPr>
              <a:t>)</a:t>
            </a:r>
          </a:p>
        </p:txBody>
      </p:sp>
      <p:sp>
        <p:nvSpPr>
          <p:cNvPr id="7" name="Rectangle 2">
            <a:extLst>
              <a:ext uri="{FF2B5EF4-FFF2-40B4-BE49-F238E27FC236}">
                <a16:creationId xmlns:a16="http://schemas.microsoft.com/office/drawing/2014/main" id="{618C3A0D-EAF1-4634-AC0C-F08ED2626D6D}"/>
              </a:ext>
            </a:extLst>
          </p:cNvPr>
          <p:cNvSpPr/>
          <p:nvPr/>
        </p:nvSpPr>
        <p:spPr>
          <a:xfrm>
            <a:off x="114864" y="989950"/>
            <a:ext cx="8499908" cy="646331"/>
          </a:xfrm>
          <a:prstGeom prst="rect">
            <a:avLst/>
          </a:prstGeom>
        </p:spPr>
        <p:txBody>
          <a:bodyPr wrap="square">
            <a:spAutoFit/>
          </a:bodyPr>
          <a:lstStyle/>
          <a:p>
            <a:r>
              <a:rPr lang="en-US" altLang="zh-CN" dirty="0">
                <a:solidFill>
                  <a:srgbClr val="333333"/>
                </a:solidFill>
              </a:rPr>
              <a:t>Sara Hsu &amp; Shelley </a:t>
            </a:r>
            <a:r>
              <a:rPr lang="en-US" altLang="zh-CN" dirty="0" err="1">
                <a:solidFill>
                  <a:srgbClr val="333333"/>
                </a:solidFill>
              </a:rPr>
              <a:t>Nauss</a:t>
            </a:r>
            <a:r>
              <a:rPr lang="en-US" altLang="zh-CN" dirty="0">
                <a:solidFill>
                  <a:srgbClr val="333333"/>
                </a:solidFill>
              </a:rPr>
              <a:t> (2009) Employment impacts of a ‘green’ energy</a:t>
            </a:r>
          </a:p>
          <a:p>
            <a:r>
              <a:rPr lang="en-US" altLang="zh-CN" dirty="0">
                <a:solidFill>
                  <a:srgbClr val="333333"/>
                </a:solidFill>
              </a:rPr>
              <a:t>transition in China, China Economic Journal, 2:2, 219-237, </a:t>
            </a:r>
            <a:r>
              <a:rPr lang="en-US" altLang="zh-CN" sz="1200" dirty="0">
                <a:solidFill>
                  <a:srgbClr val="333333"/>
                </a:solidFill>
              </a:rPr>
              <a:t>DOI: 10.1080/17538960903083533</a:t>
            </a:r>
            <a:r>
              <a:rPr lang="en-US" altLang="zh-CN" dirty="0">
                <a:solidFill>
                  <a:srgbClr val="333333"/>
                </a:solidFill>
              </a:rPr>
              <a:t> </a:t>
            </a:r>
            <a:endParaRPr lang="zh-CN" altLang="en-US" sz="1200" dirty="0"/>
          </a:p>
        </p:txBody>
      </p:sp>
      <p:pic>
        <p:nvPicPr>
          <p:cNvPr id="3" name="Picture 2">
            <a:extLst>
              <a:ext uri="{FF2B5EF4-FFF2-40B4-BE49-F238E27FC236}">
                <a16:creationId xmlns:a16="http://schemas.microsoft.com/office/drawing/2014/main" id="{8B2B0B0F-7992-44BB-8B09-4D44A14F6F8A}"/>
              </a:ext>
            </a:extLst>
          </p:cNvPr>
          <p:cNvPicPr>
            <a:picLocks noChangeAspect="1"/>
          </p:cNvPicPr>
          <p:nvPr/>
        </p:nvPicPr>
        <p:blipFill rotWithShape="1">
          <a:blip r:embed="rId5"/>
          <a:srcRect b="19756"/>
          <a:stretch/>
        </p:blipFill>
        <p:spPr>
          <a:xfrm>
            <a:off x="8806686" y="1263694"/>
            <a:ext cx="2946439" cy="3014451"/>
          </a:xfrm>
          <a:prstGeom prst="rect">
            <a:avLst/>
          </a:prstGeom>
        </p:spPr>
      </p:pic>
      <p:pic>
        <p:nvPicPr>
          <p:cNvPr id="13" name="Picture 12">
            <a:extLst>
              <a:ext uri="{FF2B5EF4-FFF2-40B4-BE49-F238E27FC236}">
                <a16:creationId xmlns:a16="http://schemas.microsoft.com/office/drawing/2014/main" id="{7BFEFDD3-CE44-4375-A904-8750CC131D3B}"/>
              </a:ext>
            </a:extLst>
          </p:cNvPr>
          <p:cNvPicPr>
            <a:picLocks noChangeAspect="1"/>
          </p:cNvPicPr>
          <p:nvPr/>
        </p:nvPicPr>
        <p:blipFill>
          <a:blip r:embed="rId6"/>
          <a:stretch>
            <a:fillRect/>
          </a:stretch>
        </p:blipFill>
        <p:spPr>
          <a:xfrm>
            <a:off x="8027662" y="4647689"/>
            <a:ext cx="1790355" cy="1947404"/>
          </a:xfrm>
          <a:prstGeom prst="rect">
            <a:avLst/>
          </a:prstGeom>
        </p:spPr>
      </p:pic>
      <p:pic>
        <p:nvPicPr>
          <p:cNvPr id="14" name="Picture 13">
            <a:extLst>
              <a:ext uri="{FF2B5EF4-FFF2-40B4-BE49-F238E27FC236}">
                <a16:creationId xmlns:a16="http://schemas.microsoft.com/office/drawing/2014/main" id="{7F61D662-3182-4280-BB18-AB62C9DDE331}"/>
              </a:ext>
            </a:extLst>
          </p:cNvPr>
          <p:cNvPicPr>
            <a:picLocks noChangeAspect="1"/>
          </p:cNvPicPr>
          <p:nvPr/>
        </p:nvPicPr>
        <p:blipFill>
          <a:blip r:embed="rId7"/>
          <a:stretch>
            <a:fillRect/>
          </a:stretch>
        </p:blipFill>
        <p:spPr>
          <a:xfrm>
            <a:off x="9818017" y="4581663"/>
            <a:ext cx="2174141" cy="2069424"/>
          </a:xfrm>
          <a:prstGeom prst="rect">
            <a:avLst/>
          </a:prstGeom>
        </p:spPr>
      </p:pic>
    </p:spTree>
    <p:extLst>
      <p:ext uri="{BB962C8B-B14F-4D97-AF65-F5344CB8AC3E}">
        <p14:creationId xmlns:p14="http://schemas.microsoft.com/office/powerpoint/2010/main" val="30784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Employment Impacts of A Green Energy Transition</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12" name="文本框 5">
            <a:extLst>
              <a:ext uri="{FF2B5EF4-FFF2-40B4-BE49-F238E27FC236}">
                <a16:creationId xmlns:a16="http://schemas.microsoft.com/office/drawing/2014/main" id="{E3FEB322-7493-4357-A492-267CBFEB1062}"/>
              </a:ext>
            </a:extLst>
          </p:cNvPr>
          <p:cNvSpPr txBox="1"/>
          <p:nvPr/>
        </p:nvSpPr>
        <p:spPr>
          <a:xfrm>
            <a:off x="1123193" y="4687102"/>
            <a:ext cx="1660645"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Data Extraction from CDI and China Industrial Yearbook</a:t>
            </a:r>
          </a:p>
        </p:txBody>
      </p:sp>
      <p:sp>
        <p:nvSpPr>
          <p:cNvPr id="13" name="文本框 6">
            <a:extLst>
              <a:ext uri="{FF2B5EF4-FFF2-40B4-BE49-F238E27FC236}">
                <a16:creationId xmlns:a16="http://schemas.microsoft.com/office/drawing/2014/main" id="{894EA5C3-F95C-4194-B68E-42A89C8AFC6D}"/>
              </a:ext>
            </a:extLst>
          </p:cNvPr>
          <p:cNvSpPr txBox="1"/>
          <p:nvPr/>
        </p:nvSpPr>
        <p:spPr>
          <a:xfrm>
            <a:off x="1128816" y="6010668"/>
            <a:ext cx="163786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China ESRI </a:t>
            </a:r>
            <a:r>
              <a:rPr lang="en-US" dirty="0" err="1"/>
              <a:t>ShapeFile</a:t>
            </a:r>
            <a:r>
              <a:rPr lang="en-US" dirty="0"/>
              <a:t> </a:t>
            </a:r>
          </a:p>
        </p:txBody>
      </p:sp>
      <p:sp>
        <p:nvSpPr>
          <p:cNvPr id="14" name="文本框 8">
            <a:extLst>
              <a:ext uri="{FF2B5EF4-FFF2-40B4-BE49-F238E27FC236}">
                <a16:creationId xmlns:a16="http://schemas.microsoft.com/office/drawing/2014/main" id="{A6D89119-B826-414F-976F-2425D1843458}"/>
              </a:ext>
            </a:extLst>
          </p:cNvPr>
          <p:cNvSpPr txBox="1"/>
          <p:nvPr/>
        </p:nvSpPr>
        <p:spPr>
          <a:xfrm>
            <a:off x="8370699" y="474985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Tables</a:t>
            </a:r>
          </a:p>
        </p:txBody>
      </p:sp>
      <p:sp>
        <p:nvSpPr>
          <p:cNvPr id="15" name="文本框 9">
            <a:extLst>
              <a:ext uri="{FF2B5EF4-FFF2-40B4-BE49-F238E27FC236}">
                <a16:creationId xmlns:a16="http://schemas.microsoft.com/office/drawing/2014/main" id="{A6F686D8-1E10-4D46-8D5A-099B8FCF1A18}"/>
              </a:ext>
            </a:extLst>
          </p:cNvPr>
          <p:cNvSpPr txBox="1"/>
          <p:nvPr/>
        </p:nvSpPr>
        <p:spPr>
          <a:xfrm>
            <a:off x="8370699" y="5410486"/>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Bar Chart</a:t>
            </a:r>
          </a:p>
        </p:txBody>
      </p:sp>
      <p:sp>
        <p:nvSpPr>
          <p:cNvPr id="16" name="文本框 12">
            <a:extLst>
              <a:ext uri="{FF2B5EF4-FFF2-40B4-BE49-F238E27FC236}">
                <a16:creationId xmlns:a16="http://schemas.microsoft.com/office/drawing/2014/main" id="{D98E0CDC-B1D0-4408-988C-F6DE19DD96C2}"/>
              </a:ext>
            </a:extLst>
          </p:cNvPr>
          <p:cNvSpPr txBox="1"/>
          <p:nvPr/>
        </p:nvSpPr>
        <p:spPr>
          <a:xfrm>
            <a:off x="3663560" y="4751774"/>
            <a:ext cx="1886697"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Mean Distribution of Employment</a:t>
            </a:r>
          </a:p>
        </p:txBody>
      </p:sp>
      <p:cxnSp>
        <p:nvCxnSpPr>
          <p:cNvPr id="17" name="直接箭头连接符 14">
            <a:extLst>
              <a:ext uri="{FF2B5EF4-FFF2-40B4-BE49-F238E27FC236}">
                <a16:creationId xmlns:a16="http://schemas.microsoft.com/office/drawing/2014/main" id="{AE7D95DB-3BC0-494F-ADC1-672CA3265E4C}"/>
              </a:ext>
            </a:extLst>
          </p:cNvPr>
          <p:cNvCxnSpPr>
            <a:cxnSpLocks/>
            <a:stCxn id="12" idx="3"/>
            <a:endCxn id="22" idx="1"/>
          </p:cNvCxnSpPr>
          <p:nvPr/>
        </p:nvCxnSpPr>
        <p:spPr>
          <a:xfrm>
            <a:off x="2783838" y="5287267"/>
            <a:ext cx="719874" cy="1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a:extLst>
              <a:ext uri="{FF2B5EF4-FFF2-40B4-BE49-F238E27FC236}">
                <a16:creationId xmlns:a16="http://schemas.microsoft.com/office/drawing/2014/main" id="{B8BD9B77-3304-445F-9106-462CD75C71C8}"/>
              </a:ext>
            </a:extLst>
          </p:cNvPr>
          <p:cNvCxnSpPr>
            <a:cxnSpLocks/>
            <a:stCxn id="13" idx="3"/>
            <a:endCxn id="22" idx="1"/>
          </p:cNvCxnSpPr>
          <p:nvPr/>
        </p:nvCxnSpPr>
        <p:spPr>
          <a:xfrm flipV="1">
            <a:off x="2766677" y="5460550"/>
            <a:ext cx="737035" cy="87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30">
            <a:extLst>
              <a:ext uri="{FF2B5EF4-FFF2-40B4-BE49-F238E27FC236}">
                <a16:creationId xmlns:a16="http://schemas.microsoft.com/office/drawing/2014/main" id="{B8D26E0C-0727-45BD-A226-298F7196DACF}"/>
              </a:ext>
            </a:extLst>
          </p:cNvPr>
          <p:cNvCxnSpPr>
            <a:cxnSpLocks/>
            <a:stCxn id="22" idx="3"/>
            <a:endCxn id="14" idx="1"/>
          </p:cNvCxnSpPr>
          <p:nvPr/>
        </p:nvCxnSpPr>
        <p:spPr>
          <a:xfrm flipV="1">
            <a:off x="7423394" y="4934521"/>
            <a:ext cx="947305" cy="526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3">
            <a:extLst>
              <a:ext uri="{FF2B5EF4-FFF2-40B4-BE49-F238E27FC236}">
                <a16:creationId xmlns:a16="http://schemas.microsoft.com/office/drawing/2014/main" id="{890B4A85-EB07-4EC0-8FA4-46538D9096A9}"/>
              </a:ext>
            </a:extLst>
          </p:cNvPr>
          <p:cNvCxnSpPr>
            <a:cxnSpLocks/>
            <a:stCxn id="22" idx="3"/>
            <a:endCxn id="15" idx="1"/>
          </p:cNvCxnSpPr>
          <p:nvPr/>
        </p:nvCxnSpPr>
        <p:spPr>
          <a:xfrm>
            <a:off x="7423394" y="5460550"/>
            <a:ext cx="947305" cy="134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49">
            <a:extLst>
              <a:ext uri="{FF2B5EF4-FFF2-40B4-BE49-F238E27FC236}">
                <a16:creationId xmlns:a16="http://schemas.microsoft.com/office/drawing/2014/main" id="{62637FBB-50E2-4968-888B-E6499A42204C}"/>
              </a:ext>
            </a:extLst>
          </p:cNvPr>
          <p:cNvSpPr/>
          <p:nvPr/>
        </p:nvSpPr>
        <p:spPr>
          <a:xfrm>
            <a:off x="984733" y="4155978"/>
            <a:ext cx="1926029" cy="257386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50">
            <a:extLst>
              <a:ext uri="{FF2B5EF4-FFF2-40B4-BE49-F238E27FC236}">
                <a16:creationId xmlns:a16="http://schemas.microsoft.com/office/drawing/2014/main" id="{4159FC4A-7225-4D0F-8F8E-4B0EAAA37A32}"/>
              </a:ext>
            </a:extLst>
          </p:cNvPr>
          <p:cNvSpPr/>
          <p:nvPr/>
        </p:nvSpPr>
        <p:spPr>
          <a:xfrm>
            <a:off x="3503712" y="4155978"/>
            <a:ext cx="3919682" cy="2609143"/>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51">
            <a:extLst>
              <a:ext uri="{FF2B5EF4-FFF2-40B4-BE49-F238E27FC236}">
                <a16:creationId xmlns:a16="http://schemas.microsoft.com/office/drawing/2014/main" id="{BD844BE4-72DF-49C4-857A-8009C21D4F3A}"/>
              </a:ext>
            </a:extLst>
          </p:cNvPr>
          <p:cNvSpPr/>
          <p:nvPr/>
        </p:nvSpPr>
        <p:spPr>
          <a:xfrm>
            <a:off x="8038428" y="4145697"/>
            <a:ext cx="2212967" cy="26048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52">
            <a:extLst>
              <a:ext uri="{FF2B5EF4-FFF2-40B4-BE49-F238E27FC236}">
                <a16:creationId xmlns:a16="http://schemas.microsoft.com/office/drawing/2014/main" id="{FAA2CD49-41CF-49CA-9E83-2AE3623245A7}"/>
              </a:ext>
            </a:extLst>
          </p:cNvPr>
          <p:cNvSpPr txBox="1"/>
          <p:nvPr/>
        </p:nvSpPr>
        <p:spPr>
          <a:xfrm>
            <a:off x="1260060" y="4204686"/>
            <a:ext cx="1409694" cy="369332"/>
          </a:xfrm>
          <a:prstGeom prst="rect">
            <a:avLst/>
          </a:prstGeom>
          <a:noFill/>
        </p:spPr>
        <p:txBody>
          <a:bodyPr wrap="square" rtlCol="0">
            <a:spAutoFit/>
          </a:bodyPr>
          <a:lstStyle/>
          <a:p>
            <a:r>
              <a:rPr lang="en-US" b="1" dirty="0"/>
              <a:t>Data Inputs</a:t>
            </a:r>
          </a:p>
        </p:txBody>
      </p:sp>
      <p:sp>
        <p:nvSpPr>
          <p:cNvPr id="25" name="文本框 54">
            <a:extLst>
              <a:ext uri="{FF2B5EF4-FFF2-40B4-BE49-F238E27FC236}">
                <a16:creationId xmlns:a16="http://schemas.microsoft.com/office/drawing/2014/main" id="{D39BAB13-9051-4AA9-8D49-B0522038F336}"/>
              </a:ext>
            </a:extLst>
          </p:cNvPr>
          <p:cNvSpPr txBox="1"/>
          <p:nvPr/>
        </p:nvSpPr>
        <p:spPr>
          <a:xfrm>
            <a:off x="8727104" y="4194404"/>
            <a:ext cx="996926" cy="369332"/>
          </a:xfrm>
          <a:prstGeom prst="rect">
            <a:avLst/>
          </a:prstGeom>
          <a:noFill/>
        </p:spPr>
        <p:txBody>
          <a:bodyPr wrap="square" rtlCol="0">
            <a:spAutoFit/>
          </a:bodyPr>
          <a:lstStyle/>
          <a:p>
            <a:r>
              <a:rPr lang="en-US" b="1" dirty="0"/>
              <a:t>Outputs</a:t>
            </a:r>
          </a:p>
        </p:txBody>
      </p:sp>
      <p:sp>
        <p:nvSpPr>
          <p:cNvPr id="26" name="文本框 9">
            <a:extLst>
              <a:ext uri="{FF2B5EF4-FFF2-40B4-BE49-F238E27FC236}">
                <a16:creationId xmlns:a16="http://schemas.microsoft.com/office/drawing/2014/main" id="{978D225D-622D-4C3E-B410-A8EA156F51A6}"/>
              </a:ext>
            </a:extLst>
          </p:cNvPr>
          <p:cNvSpPr txBox="1"/>
          <p:nvPr/>
        </p:nvSpPr>
        <p:spPr>
          <a:xfrm>
            <a:off x="8370698" y="6149168"/>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Map</a:t>
            </a:r>
          </a:p>
        </p:txBody>
      </p:sp>
      <p:cxnSp>
        <p:nvCxnSpPr>
          <p:cNvPr id="27" name="直接箭头连接符 33">
            <a:extLst>
              <a:ext uri="{FF2B5EF4-FFF2-40B4-BE49-F238E27FC236}">
                <a16:creationId xmlns:a16="http://schemas.microsoft.com/office/drawing/2014/main" id="{A0151A3A-51C4-4986-84C1-068BF406F0AA}"/>
              </a:ext>
            </a:extLst>
          </p:cNvPr>
          <p:cNvCxnSpPr>
            <a:cxnSpLocks/>
            <a:stCxn id="22" idx="3"/>
            <a:endCxn id="26" idx="1"/>
          </p:cNvCxnSpPr>
          <p:nvPr/>
        </p:nvCxnSpPr>
        <p:spPr>
          <a:xfrm>
            <a:off x="7423394" y="5460550"/>
            <a:ext cx="947304" cy="87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12">
            <a:extLst>
              <a:ext uri="{FF2B5EF4-FFF2-40B4-BE49-F238E27FC236}">
                <a16:creationId xmlns:a16="http://schemas.microsoft.com/office/drawing/2014/main" id="{9D4A6554-3699-400F-8E14-5A59BA90660D}"/>
              </a:ext>
            </a:extLst>
          </p:cNvPr>
          <p:cNvSpPr txBox="1"/>
          <p:nvPr/>
        </p:nvSpPr>
        <p:spPr>
          <a:xfrm>
            <a:off x="3879848" y="5573222"/>
            <a:ext cx="1594747"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Regional Energy Employment</a:t>
            </a:r>
          </a:p>
        </p:txBody>
      </p:sp>
      <p:sp>
        <p:nvSpPr>
          <p:cNvPr id="30" name="文本框 12">
            <a:extLst>
              <a:ext uri="{FF2B5EF4-FFF2-40B4-BE49-F238E27FC236}">
                <a16:creationId xmlns:a16="http://schemas.microsoft.com/office/drawing/2014/main" id="{B57BDF7B-D47C-4F14-AFBD-C72F18B50136}"/>
              </a:ext>
            </a:extLst>
          </p:cNvPr>
          <p:cNvSpPr txBox="1"/>
          <p:nvPr/>
        </p:nvSpPr>
        <p:spPr>
          <a:xfrm>
            <a:off x="5796265" y="4751773"/>
            <a:ext cx="1400867"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Distribution of Employment in Four Scenarios</a:t>
            </a:r>
          </a:p>
        </p:txBody>
      </p:sp>
      <p:sp>
        <p:nvSpPr>
          <p:cNvPr id="32" name="文本框 52">
            <a:extLst>
              <a:ext uri="{FF2B5EF4-FFF2-40B4-BE49-F238E27FC236}">
                <a16:creationId xmlns:a16="http://schemas.microsoft.com/office/drawing/2014/main" id="{58A6160B-4F1C-4027-A940-B40C0376E2F8}"/>
              </a:ext>
            </a:extLst>
          </p:cNvPr>
          <p:cNvSpPr txBox="1"/>
          <p:nvPr/>
        </p:nvSpPr>
        <p:spPr>
          <a:xfrm>
            <a:off x="4556807" y="4204686"/>
            <a:ext cx="1813491" cy="369332"/>
          </a:xfrm>
          <a:prstGeom prst="rect">
            <a:avLst/>
          </a:prstGeom>
          <a:noFill/>
        </p:spPr>
        <p:txBody>
          <a:bodyPr wrap="square" rtlCol="0">
            <a:spAutoFit/>
          </a:bodyPr>
          <a:lstStyle/>
          <a:p>
            <a:pPr algn="ctr"/>
            <a:r>
              <a:rPr lang="en-US" b="1" dirty="0"/>
              <a:t>Data Analysis</a:t>
            </a:r>
          </a:p>
        </p:txBody>
      </p:sp>
      <p:sp>
        <p:nvSpPr>
          <p:cNvPr id="3" name="Content Placeholder 2">
            <a:extLst>
              <a:ext uri="{FF2B5EF4-FFF2-40B4-BE49-F238E27FC236}">
                <a16:creationId xmlns:a16="http://schemas.microsoft.com/office/drawing/2014/main" id="{D37F8245-F1CE-487E-AD11-5E427FC448A5}"/>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Methodology</a:t>
            </a:r>
          </a:p>
        </p:txBody>
      </p:sp>
      <p:sp>
        <p:nvSpPr>
          <p:cNvPr id="4" name="Content Placeholder 2">
            <a:extLst>
              <a:ext uri="{FF2B5EF4-FFF2-40B4-BE49-F238E27FC236}">
                <a16:creationId xmlns:a16="http://schemas.microsoft.com/office/drawing/2014/main" id="{59461B28-7553-49A0-8715-D895BCBA90E8}"/>
              </a:ext>
            </a:extLst>
          </p:cNvPr>
          <p:cNvSpPr txBox="1">
            <a:spLocks/>
          </p:cNvSpPr>
          <p:nvPr/>
        </p:nvSpPr>
        <p:spPr>
          <a:xfrm>
            <a:off x="340592" y="3501008"/>
            <a:ext cx="1070400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Flowchart</a:t>
            </a:r>
          </a:p>
        </p:txBody>
      </p:sp>
      <p:sp>
        <p:nvSpPr>
          <p:cNvPr id="33" name="Rectangle 2">
            <a:extLst>
              <a:ext uri="{FF2B5EF4-FFF2-40B4-BE49-F238E27FC236}">
                <a16:creationId xmlns:a16="http://schemas.microsoft.com/office/drawing/2014/main" id="{7539E30E-C1C2-4CF0-842F-AA6ADED0FAB0}"/>
              </a:ext>
            </a:extLst>
          </p:cNvPr>
          <p:cNvSpPr/>
          <p:nvPr/>
        </p:nvSpPr>
        <p:spPr>
          <a:xfrm>
            <a:off x="1123193" y="1550464"/>
            <a:ext cx="9670498" cy="1200329"/>
          </a:xfrm>
          <a:prstGeom prst="rect">
            <a:avLst/>
          </a:prstGeom>
        </p:spPr>
        <p:txBody>
          <a:bodyPr wrap="square">
            <a:spAutoFit/>
          </a:bodyPr>
          <a:lstStyle/>
          <a:p>
            <a:r>
              <a:rPr lang="en-US" altLang="zh-CN" dirty="0">
                <a:solidFill>
                  <a:srgbClr val="333333"/>
                </a:solidFill>
              </a:rPr>
              <a:t>From the distribution of jobs and energy production each energy from historical data, the distribution of jobs in 2020 under the 11</a:t>
            </a:r>
            <a:r>
              <a:rPr lang="en-US" altLang="zh-CN" baseline="30000" dirty="0">
                <a:solidFill>
                  <a:srgbClr val="333333"/>
                </a:solidFill>
              </a:rPr>
              <a:t>th</a:t>
            </a:r>
            <a:r>
              <a:rPr lang="en-US" altLang="zh-CN" dirty="0">
                <a:solidFill>
                  <a:srgbClr val="333333"/>
                </a:solidFill>
              </a:rPr>
              <a:t> year plan is calculated. Then, from ‘greener’ and ‘greenest’ scenarios, the effects of a hypothetical energy industry transformation on job creation and destruction is estimated.</a:t>
            </a:r>
            <a:endParaRPr lang="zh-CN" altLang="en-US" sz="1200" dirty="0"/>
          </a:p>
        </p:txBody>
      </p:sp>
      <p:sp>
        <p:nvSpPr>
          <p:cNvPr id="5" name="Rectangle 4">
            <a:extLst>
              <a:ext uri="{FF2B5EF4-FFF2-40B4-BE49-F238E27FC236}">
                <a16:creationId xmlns:a16="http://schemas.microsoft.com/office/drawing/2014/main" id="{3893E3B1-0673-444A-83BD-E56160649F7E}"/>
              </a:ext>
            </a:extLst>
          </p:cNvPr>
          <p:cNvSpPr/>
          <p:nvPr/>
        </p:nvSpPr>
        <p:spPr>
          <a:xfrm>
            <a:off x="922480" y="2890468"/>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284603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Employment Impacts of A Green Energy Transition</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34" name="Content Placeholder 2">
            <a:extLst>
              <a:ext uri="{FF2B5EF4-FFF2-40B4-BE49-F238E27FC236}">
                <a16:creationId xmlns:a16="http://schemas.microsoft.com/office/drawing/2014/main" id="{E8B7B902-918C-42B1-90B5-797D5EBEF01C}"/>
              </a:ext>
            </a:extLst>
          </p:cNvPr>
          <p:cNvSpPr txBox="1">
            <a:spLocks/>
          </p:cNvSpPr>
          <p:nvPr/>
        </p:nvSpPr>
        <p:spPr>
          <a:xfrm>
            <a:off x="479376" y="1037390"/>
            <a:ext cx="10704002" cy="393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Outputs from the Workflow</a:t>
            </a:r>
            <a:endParaRPr lang="en-US" sz="2000" b="1" dirty="0"/>
          </a:p>
        </p:txBody>
      </p:sp>
      <p:sp>
        <p:nvSpPr>
          <p:cNvPr id="9" name="Rectangle 8">
            <a:extLst>
              <a:ext uri="{FF2B5EF4-FFF2-40B4-BE49-F238E27FC236}">
                <a16:creationId xmlns:a16="http://schemas.microsoft.com/office/drawing/2014/main" id="{452F9103-C80E-4DD0-A25F-AEF3190D9A10}"/>
              </a:ext>
            </a:extLst>
          </p:cNvPr>
          <p:cNvSpPr/>
          <p:nvPr/>
        </p:nvSpPr>
        <p:spPr>
          <a:xfrm>
            <a:off x="1186282" y="3493316"/>
            <a:ext cx="2998193" cy="369332"/>
          </a:xfrm>
          <a:prstGeom prst="rect">
            <a:avLst/>
          </a:prstGeom>
        </p:spPr>
        <p:txBody>
          <a:bodyPr wrap="none">
            <a:spAutoFit/>
          </a:bodyPr>
          <a:lstStyle/>
          <a:p>
            <a:r>
              <a:rPr lang="en-US" dirty="0">
                <a:solidFill>
                  <a:srgbClr val="333333"/>
                </a:solidFill>
              </a:rPr>
              <a:t>Employment By Energy Sector</a:t>
            </a:r>
            <a:endParaRPr lang="en-US" dirty="0"/>
          </a:p>
        </p:txBody>
      </p:sp>
      <p:pic>
        <p:nvPicPr>
          <p:cNvPr id="22" name="Picture 21">
            <a:extLst>
              <a:ext uri="{FF2B5EF4-FFF2-40B4-BE49-F238E27FC236}">
                <a16:creationId xmlns:a16="http://schemas.microsoft.com/office/drawing/2014/main" id="{B7A36195-E93E-457E-B2C9-5634AB20B3DD}"/>
              </a:ext>
            </a:extLst>
          </p:cNvPr>
          <p:cNvPicPr>
            <a:picLocks noChangeAspect="1"/>
          </p:cNvPicPr>
          <p:nvPr/>
        </p:nvPicPr>
        <p:blipFill>
          <a:blip r:embed="rId2"/>
          <a:stretch>
            <a:fillRect/>
          </a:stretch>
        </p:blipFill>
        <p:spPr>
          <a:xfrm>
            <a:off x="322333" y="4029924"/>
            <a:ext cx="6474393" cy="1672551"/>
          </a:xfrm>
          <a:prstGeom prst="rect">
            <a:avLst/>
          </a:prstGeom>
        </p:spPr>
      </p:pic>
      <p:sp>
        <p:nvSpPr>
          <p:cNvPr id="23" name="Rectangle 22">
            <a:extLst>
              <a:ext uri="{FF2B5EF4-FFF2-40B4-BE49-F238E27FC236}">
                <a16:creationId xmlns:a16="http://schemas.microsoft.com/office/drawing/2014/main" id="{74A6126B-7F65-4CCA-A0DB-D5C49CFB769D}"/>
              </a:ext>
            </a:extLst>
          </p:cNvPr>
          <p:cNvSpPr/>
          <p:nvPr/>
        </p:nvSpPr>
        <p:spPr>
          <a:xfrm>
            <a:off x="719008" y="5777947"/>
            <a:ext cx="5681042" cy="369332"/>
          </a:xfrm>
          <a:prstGeom prst="rect">
            <a:avLst/>
          </a:prstGeom>
        </p:spPr>
        <p:txBody>
          <a:bodyPr wrap="none">
            <a:spAutoFit/>
          </a:bodyPr>
          <a:lstStyle/>
          <a:p>
            <a:r>
              <a:rPr lang="en-US" dirty="0"/>
              <a:t>Regional percentage of total employment in four scenarios</a:t>
            </a:r>
          </a:p>
        </p:txBody>
      </p:sp>
      <p:pic>
        <p:nvPicPr>
          <p:cNvPr id="24" name="Picture 23" descr="Map&#10;&#10;Description automatically generated">
            <a:extLst>
              <a:ext uri="{FF2B5EF4-FFF2-40B4-BE49-F238E27FC236}">
                <a16:creationId xmlns:a16="http://schemas.microsoft.com/office/drawing/2014/main" id="{F78DA6B9-7951-4D8E-8597-8DAF37909C45}"/>
              </a:ext>
            </a:extLst>
          </p:cNvPr>
          <p:cNvPicPr>
            <a:picLocks noChangeAspect="1"/>
          </p:cNvPicPr>
          <p:nvPr/>
        </p:nvPicPr>
        <p:blipFill rotWithShape="1">
          <a:blip r:embed="rId3">
            <a:extLst>
              <a:ext uri="{28A0092B-C50C-407E-A947-70E740481C1C}">
                <a14:useLocalDpi xmlns:a14="http://schemas.microsoft.com/office/drawing/2010/main" val="0"/>
              </a:ext>
            </a:extLst>
          </a:blip>
          <a:srcRect l="6216" t="9828" r="4964" b="11752"/>
          <a:stretch/>
        </p:blipFill>
        <p:spPr>
          <a:xfrm>
            <a:off x="7008828" y="1834379"/>
            <a:ext cx="4444704" cy="3066147"/>
          </a:xfrm>
          <a:prstGeom prst="rect">
            <a:avLst/>
          </a:prstGeom>
        </p:spPr>
      </p:pic>
      <p:sp>
        <p:nvSpPr>
          <p:cNvPr id="21" name="Rectangle 20">
            <a:extLst>
              <a:ext uri="{FF2B5EF4-FFF2-40B4-BE49-F238E27FC236}">
                <a16:creationId xmlns:a16="http://schemas.microsoft.com/office/drawing/2014/main" id="{63D6F966-78C6-41BA-87C6-C7D9B8489674}"/>
              </a:ext>
            </a:extLst>
          </p:cNvPr>
          <p:cNvSpPr/>
          <p:nvPr/>
        </p:nvSpPr>
        <p:spPr>
          <a:xfrm>
            <a:off x="6957009" y="4961692"/>
            <a:ext cx="4785584" cy="969496"/>
          </a:xfrm>
          <a:prstGeom prst="rect">
            <a:avLst/>
          </a:prstGeom>
        </p:spPr>
        <p:txBody>
          <a:bodyPr wrap="square">
            <a:spAutoFit/>
          </a:bodyPr>
          <a:lstStyle/>
          <a:p>
            <a:r>
              <a:rPr lang="en-US" dirty="0"/>
              <a:t>Net Winners and Losers of “Greenest” Transition</a:t>
            </a:r>
          </a:p>
          <a:p>
            <a:r>
              <a:rPr lang="en-US" sz="1300" dirty="0"/>
              <a:t>Red: Provinces with a significant employment distribution loss</a:t>
            </a:r>
          </a:p>
          <a:p>
            <a:r>
              <a:rPr lang="en-US" sz="1300" dirty="0"/>
              <a:t>Gray: Provinces with small or no change in employment distribution</a:t>
            </a:r>
          </a:p>
          <a:p>
            <a:r>
              <a:rPr lang="en-US" sz="1300" dirty="0"/>
              <a:t>Green: Provinces with a significant employment distribution gain </a:t>
            </a:r>
          </a:p>
        </p:txBody>
      </p:sp>
      <p:pic>
        <p:nvPicPr>
          <p:cNvPr id="3" name="Picture 2">
            <a:extLst>
              <a:ext uri="{FF2B5EF4-FFF2-40B4-BE49-F238E27FC236}">
                <a16:creationId xmlns:a16="http://schemas.microsoft.com/office/drawing/2014/main" id="{3B35DCF3-35CB-4E04-B325-85DD9B3C4ED6}"/>
              </a:ext>
            </a:extLst>
          </p:cNvPr>
          <p:cNvPicPr>
            <a:picLocks noChangeAspect="1"/>
          </p:cNvPicPr>
          <p:nvPr/>
        </p:nvPicPr>
        <p:blipFill>
          <a:blip r:embed="rId4"/>
          <a:stretch>
            <a:fillRect/>
          </a:stretch>
        </p:blipFill>
        <p:spPr>
          <a:xfrm>
            <a:off x="1221277" y="1386647"/>
            <a:ext cx="2928204" cy="2197892"/>
          </a:xfrm>
          <a:prstGeom prst="rect">
            <a:avLst/>
          </a:prstGeom>
        </p:spPr>
      </p:pic>
    </p:spTree>
    <p:extLst>
      <p:ext uri="{BB962C8B-B14F-4D97-AF65-F5344CB8AC3E}">
        <p14:creationId xmlns:p14="http://schemas.microsoft.com/office/powerpoint/2010/main" val="23949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12144672" cy="543595"/>
          </a:xfrm>
        </p:spPr>
        <p:txBody>
          <a:bodyPr>
            <a:no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Employment Impacts of A Green Energy Transition</a:t>
            </a:r>
            <a:endParaRPr lang="zh-CN" altLang="en-US" sz="3500" b="1" dirty="0">
              <a:solidFill>
                <a:schemeClr val="bg1"/>
              </a:solidFill>
              <a:latin typeface="+mn-lt"/>
            </a:endParaRPr>
          </a:p>
        </p:txBody>
      </p:sp>
      <p:pic>
        <p:nvPicPr>
          <p:cNvPr id="3" name="Picture 2">
            <a:extLst>
              <a:ext uri="{FF2B5EF4-FFF2-40B4-BE49-F238E27FC236}">
                <a16:creationId xmlns:a16="http://schemas.microsoft.com/office/drawing/2014/main" id="{C42F2BC7-E66E-48E0-A3D6-665199E0AF80}"/>
              </a:ext>
            </a:extLst>
          </p:cNvPr>
          <p:cNvPicPr>
            <a:picLocks noChangeAspect="1"/>
          </p:cNvPicPr>
          <p:nvPr/>
        </p:nvPicPr>
        <p:blipFill>
          <a:blip r:embed="rId2"/>
          <a:stretch>
            <a:fillRect/>
          </a:stretch>
        </p:blipFill>
        <p:spPr>
          <a:xfrm>
            <a:off x="384172" y="996885"/>
            <a:ext cx="11214270" cy="5761096"/>
          </a:xfrm>
          <a:prstGeom prst="rect">
            <a:avLst/>
          </a:prstGeom>
        </p:spPr>
      </p:pic>
      <p:sp>
        <p:nvSpPr>
          <p:cNvPr id="4" name="Rectangle 3">
            <a:extLst>
              <a:ext uri="{FF2B5EF4-FFF2-40B4-BE49-F238E27FC236}">
                <a16:creationId xmlns:a16="http://schemas.microsoft.com/office/drawing/2014/main" id="{350609B5-BBFE-4B6D-97B2-33977E0BB086}"/>
              </a:ext>
            </a:extLst>
          </p:cNvPr>
          <p:cNvSpPr/>
          <p:nvPr/>
        </p:nvSpPr>
        <p:spPr>
          <a:xfrm>
            <a:off x="384172" y="980843"/>
            <a:ext cx="11214270" cy="21634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16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Employment Impacts of A Green Energy Transition</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4" name="TextBox 1">
            <a:extLst>
              <a:ext uri="{FF2B5EF4-FFF2-40B4-BE49-F238E27FC236}">
                <a16:creationId xmlns:a16="http://schemas.microsoft.com/office/drawing/2014/main" id="{24B24C06-429E-40F0-BF32-EA351A1A780E}"/>
              </a:ext>
            </a:extLst>
          </p:cNvPr>
          <p:cNvSpPr txBox="1"/>
          <p:nvPr/>
        </p:nvSpPr>
        <p:spPr>
          <a:xfrm>
            <a:off x="551384" y="1596651"/>
            <a:ext cx="11640616" cy="5016758"/>
          </a:xfrm>
          <a:prstGeom prst="rect">
            <a:avLst/>
          </a:prstGeom>
          <a:noFill/>
        </p:spPr>
        <p:txBody>
          <a:bodyPr wrap="square" rtlCol="0">
            <a:spAutoFit/>
          </a:bodyPr>
          <a:lstStyle/>
          <a:p>
            <a:r>
              <a:rPr lang="en-US" sz="2000" b="1" dirty="0"/>
              <a:t>Step 1</a:t>
            </a:r>
            <a:r>
              <a:rPr lang="en-US" sz="2000" dirty="0"/>
              <a:t>: </a:t>
            </a:r>
            <a:r>
              <a:rPr lang="en-US" sz="2000" b="1" dirty="0"/>
              <a:t>Download data and unzip </a:t>
            </a:r>
            <a:r>
              <a:rPr lang="en-US" sz="2000" dirty="0"/>
              <a:t>from </a:t>
            </a:r>
            <a:r>
              <a:rPr lang="en-US" sz="1200" dirty="0">
                <a:hlinkClick r:id="rId2"/>
              </a:rPr>
              <a:t>https://drive.google.com/drive/folders/1OX-G2w6nSDVuVKEkrQ4EwZ5UhhNkmCLB?usp=sharing</a:t>
            </a:r>
            <a:r>
              <a:rPr lang="en-US" sz="1200" dirty="0"/>
              <a:t> </a:t>
            </a:r>
          </a:p>
          <a:p>
            <a:r>
              <a:rPr lang="en-US" sz="2000" b="1" dirty="0"/>
              <a:t>Step 2</a:t>
            </a:r>
            <a:r>
              <a:rPr lang="en-US" sz="2000" dirty="0"/>
              <a:t>: </a:t>
            </a:r>
            <a:r>
              <a:rPr lang="en-US" sz="2000" b="1" dirty="0"/>
              <a:t>Download workflow</a:t>
            </a:r>
            <a:r>
              <a:rPr lang="en-US" sz="2000" dirty="0"/>
              <a:t> from </a:t>
            </a:r>
            <a:r>
              <a:rPr lang="en-US" sz="1300" dirty="0">
                <a:hlinkClick r:id="rId2"/>
              </a:rPr>
              <a:t>https://drive.google.com/drive/folders/1OX-G2w6nSDVuVKEkrQ4EwZ5UhhNkmCLB?usp=sharing</a:t>
            </a:r>
            <a:r>
              <a:rPr lang="en-US" sz="1300" dirty="0"/>
              <a:t> </a:t>
            </a:r>
          </a:p>
          <a:p>
            <a:r>
              <a:rPr lang="en-US" altLang="zh-CN" sz="2000" b="1" dirty="0"/>
              <a:t>Step 3</a:t>
            </a:r>
            <a:r>
              <a:rPr lang="en-US" altLang="zh-CN" sz="2000" dirty="0"/>
              <a:t>: </a:t>
            </a:r>
            <a:r>
              <a:rPr lang="en-US" altLang="zh-CN" sz="2000" b="1" dirty="0"/>
              <a:t>Open KNIME </a:t>
            </a:r>
            <a:r>
              <a:rPr lang="en-US" altLang="zh-CN" sz="2000" dirty="0"/>
              <a:t>from local PC or China Data Lab Cloud Platform (in building)</a:t>
            </a:r>
          </a:p>
          <a:p>
            <a:r>
              <a:rPr lang="en-US" altLang="zh-CN" sz="2000" b="1" dirty="0"/>
              <a:t>Step 4</a:t>
            </a:r>
            <a:r>
              <a:rPr lang="en-US" altLang="zh-CN" sz="2000" dirty="0"/>
              <a:t>: </a:t>
            </a:r>
            <a:r>
              <a:rPr lang="en-US" altLang="zh-CN" sz="2000" b="1" dirty="0"/>
              <a:t>Import KNIME workflow </a:t>
            </a:r>
            <a:r>
              <a:rPr lang="en-US" altLang="zh-CN" sz="2000" dirty="0"/>
              <a:t>file (Employment Impacts of a Energy </a:t>
            </a:r>
            <a:r>
              <a:rPr lang="en-US" altLang="zh-CN" sz="2000" dirty="0" err="1"/>
              <a:t>Transition.knwf</a:t>
            </a:r>
            <a:r>
              <a:rPr lang="en-US" altLang="zh-CN" sz="2000" dirty="0"/>
              <a:t>)</a:t>
            </a:r>
            <a:endParaRPr lang="en-US" altLang="zh-CN" sz="2000" dirty="0">
              <a:solidFill>
                <a:schemeClr val="tx1">
                  <a:lumMod val="95000"/>
                  <a:lumOff val="5000"/>
                </a:schemeClr>
              </a:solidFill>
            </a:endParaRPr>
          </a:p>
          <a:p>
            <a:r>
              <a:rPr lang="en-US" altLang="zh-CN" sz="2000" b="1" dirty="0"/>
              <a:t>Step 5</a:t>
            </a:r>
            <a:r>
              <a:rPr lang="en-US" altLang="zh-CN" sz="2000" dirty="0"/>
              <a:t>: </a:t>
            </a:r>
            <a:r>
              <a:rPr lang="en-US" altLang="zh-CN" sz="2000" b="1" dirty="0"/>
              <a:t>Configure all nodes in “data collection”</a:t>
            </a:r>
            <a:endParaRPr lang="en-US" altLang="zh-CN" sz="2000" dirty="0"/>
          </a:p>
          <a:p>
            <a:r>
              <a:rPr lang="en-US" altLang="zh-CN" sz="2000" dirty="0"/>
              <a:t>Step 6: </a:t>
            </a:r>
            <a:r>
              <a:rPr lang="en-US" altLang="zh-CN" sz="2000" b="1" dirty="0"/>
              <a:t>Configure all nodes in “exporting output”</a:t>
            </a:r>
            <a:endParaRPr lang="en-US" altLang="zh-CN" sz="2000" dirty="0"/>
          </a:p>
          <a:p>
            <a:r>
              <a:rPr lang="en-US" altLang="zh-CN" sz="2000" dirty="0"/>
              <a:t>Step 6: Click </a:t>
            </a:r>
            <a:r>
              <a:rPr lang="en-US" altLang="zh-CN" sz="2000" b="1" dirty="0"/>
              <a:t>Run</a:t>
            </a:r>
            <a:r>
              <a:rPr lang="en-US" altLang="zh-CN" sz="2000" dirty="0"/>
              <a:t>       function from the top menu </a:t>
            </a:r>
          </a:p>
          <a:p>
            <a:r>
              <a:rPr lang="en-US" altLang="zh-CN" sz="2000" b="1" dirty="0"/>
              <a:t>Step 7</a:t>
            </a:r>
            <a:r>
              <a:rPr lang="en-US" altLang="zh-CN" sz="2000" dirty="0"/>
              <a:t>: </a:t>
            </a:r>
            <a:r>
              <a:rPr lang="en-US" altLang="zh-CN" sz="2000" b="1" dirty="0"/>
              <a:t>Display</a:t>
            </a:r>
            <a:r>
              <a:rPr lang="en-US" altLang="zh-CN" sz="2000" dirty="0"/>
              <a:t> </a:t>
            </a:r>
            <a:r>
              <a:rPr lang="en-US" altLang="zh-CN" sz="2000" b="1" dirty="0"/>
              <a:t>the outputs</a:t>
            </a:r>
            <a:r>
              <a:rPr lang="en-US" altLang="zh-CN" sz="2000" dirty="0"/>
              <a:t>:</a:t>
            </a:r>
          </a:p>
          <a:p>
            <a:pPr marL="742950" lvl="1" indent="-285750">
              <a:buFont typeface="Courier New" panose="02070309020205020404" pitchFamily="49" charset="0"/>
              <a:buChar char="o"/>
            </a:pPr>
            <a:r>
              <a:rPr lang="en-US" altLang="zh-CN" sz="2000" b="1" dirty="0"/>
              <a:t>Coefficient of variation (A1).csv</a:t>
            </a:r>
          </a:p>
          <a:p>
            <a:pPr marL="742950" lvl="1" indent="-285750">
              <a:buFont typeface="Courier New" panose="02070309020205020404" pitchFamily="49" charset="0"/>
              <a:buChar char="o"/>
            </a:pPr>
            <a:r>
              <a:rPr lang="en-US" altLang="zh-CN" sz="2000" b="1" dirty="0"/>
              <a:t>Mean Employment (A2).csv</a:t>
            </a:r>
          </a:p>
          <a:p>
            <a:pPr marL="742950" lvl="1" indent="-285750">
              <a:buFont typeface="Courier New" panose="02070309020205020404" pitchFamily="49" charset="0"/>
              <a:buChar char="o"/>
            </a:pPr>
            <a:r>
              <a:rPr lang="en-US" altLang="zh-CN" sz="2000" b="1" dirty="0"/>
              <a:t>Regional percentage of total employment in four scenarios.csv</a:t>
            </a:r>
          </a:p>
          <a:p>
            <a:pPr marL="742950" lvl="1" indent="-285750">
              <a:buFont typeface="Courier New" panose="02070309020205020404" pitchFamily="49" charset="0"/>
              <a:buChar char="o"/>
            </a:pPr>
            <a:r>
              <a:rPr lang="en-US" altLang="zh-CN" sz="2000" b="1" dirty="0"/>
              <a:t>Employment Map.png</a:t>
            </a:r>
          </a:p>
          <a:p>
            <a:pPr marL="742950" lvl="1" indent="-285750">
              <a:buFont typeface="Courier New" panose="02070309020205020404" pitchFamily="49" charset="0"/>
              <a:buChar char="o"/>
            </a:pPr>
            <a:r>
              <a:rPr lang="en-US" altLang="zh-CN" sz="2000" b="1" dirty="0"/>
              <a:t>Regional energy employment (A3).csv</a:t>
            </a:r>
          </a:p>
          <a:p>
            <a:pPr marL="742950" lvl="1" indent="-285750">
              <a:buFont typeface="Courier New" panose="02070309020205020404" pitchFamily="49" charset="0"/>
              <a:buChar char="o"/>
            </a:pPr>
            <a:r>
              <a:rPr lang="en-US" altLang="zh-CN" sz="2000" b="1" dirty="0"/>
              <a:t>Regional Employment Bar Chart.png</a:t>
            </a:r>
          </a:p>
          <a:p>
            <a:pPr marL="742950" lvl="1" indent="-285750">
              <a:buFont typeface="Courier New" panose="02070309020205020404" pitchFamily="49" charset="0"/>
              <a:buChar char="o"/>
            </a:pPr>
            <a:r>
              <a:rPr lang="en-US" altLang="zh-CN" sz="2000" b="1" dirty="0"/>
              <a:t>Energy Production.csv</a:t>
            </a:r>
          </a:p>
          <a:p>
            <a:pPr marL="742950" lvl="1" indent="-285750">
              <a:buFont typeface="Courier New" panose="02070309020205020404" pitchFamily="49" charset="0"/>
              <a:buChar char="o"/>
            </a:pPr>
            <a:endParaRPr lang="zh-CN" altLang="en-US" sz="2000" dirty="0"/>
          </a:p>
        </p:txBody>
      </p:sp>
      <p:pic>
        <p:nvPicPr>
          <p:cNvPr id="5" name="Picture 2">
            <a:extLst>
              <a:ext uri="{FF2B5EF4-FFF2-40B4-BE49-F238E27FC236}">
                <a16:creationId xmlns:a16="http://schemas.microsoft.com/office/drawing/2014/main" id="{E77D5926-3512-4F57-953B-1144869DEFE7}"/>
              </a:ext>
            </a:extLst>
          </p:cNvPr>
          <p:cNvPicPr>
            <a:picLocks noChangeAspect="1"/>
          </p:cNvPicPr>
          <p:nvPr/>
        </p:nvPicPr>
        <p:blipFill>
          <a:blip r:embed="rId3"/>
          <a:stretch>
            <a:fillRect/>
          </a:stretch>
        </p:blipFill>
        <p:spPr>
          <a:xfrm>
            <a:off x="2428142" y="3526875"/>
            <a:ext cx="304800" cy="243840"/>
          </a:xfrm>
          <a:prstGeom prst="rect">
            <a:avLst/>
          </a:prstGeom>
        </p:spPr>
      </p:pic>
      <p:sp>
        <p:nvSpPr>
          <p:cNvPr id="3" name="Content Placeholder 2">
            <a:extLst>
              <a:ext uri="{FF2B5EF4-FFF2-40B4-BE49-F238E27FC236}">
                <a16:creationId xmlns:a16="http://schemas.microsoft.com/office/drawing/2014/main" id="{85102495-6A70-402E-93AD-C72C2F942BBB}"/>
              </a:ext>
            </a:extLst>
          </p:cNvPr>
          <p:cNvSpPr txBox="1">
            <a:spLocks/>
          </p:cNvSpPr>
          <p:nvPr/>
        </p:nvSpPr>
        <p:spPr>
          <a:xfrm>
            <a:off x="340592" y="1000764"/>
            <a:ext cx="5683400"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Steps for Running the Workflow</a:t>
            </a:r>
            <a:endParaRPr lang="en-US" sz="2000" b="1" dirty="0"/>
          </a:p>
        </p:txBody>
      </p:sp>
    </p:spTree>
    <p:extLst>
      <p:ext uri="{BB962C8B-B14F-4D97-AF65-F5344CB8AC3E}">
        <p14:creationId xmlns:p14="http://schemas.microsoft.com/office/powerpoint/2010/main" val="36305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38869C-DE0A-4642-B70B-281E2C51CEF7}"/>
              </a:ext>
            </a:extLst>
          </p:cNvPr>
          <p:cNvSpPr>
            <a:spLocks noGrp="1"/>
          </p:cNvSpPr>
          <p:nvPr>
            <p:ph type="title"/>
          </p:nvPr>
        </p:nvSpPr>
        <p:spPr>
          <a:xfrm>
            <a:off x="12500" y="129447"/>
            <a:ext cx="12192000" cy="764704"/>
          </a:xfrm>
        </p:spPr>
        <p:txBody>
          <a:bodyPr>
            <a:normAutofit/>
          </a:bodyPr>
          <a:lstStyle/>
          <a:p>
            <a:pPr algn="ctr"/>
            <a:r>
              <a:rPr lang="en-US" altLang="zh-CN" sz="4000" b="1" dirty="0">
                <a:solidFill>
                  <a:schemeClr val="bg1"/>
                </a:solidFill>
                <a:effectLst>
                  <a:outerShdw blurRad="38100" dist="38100" dir="2700000" algn="tl">
                    <a:srgbClr val="000000">
                      <a:alpha val="43137"/>
                    </a:srgbClr>
                  </a:outerShdw>
                </a:effectLst>
                <a:latin typeface="+mn-lt"/>
              </a:rPr>
              <a:t>Summary and Limitation</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6" name="Content Placeholder 2">
            <a:extLst>
              <a:ext uri="{FF2B5EF4-FFF2-40B4-BE49-F238E27FC236}">
                <a16:creationId xmlns:a16="http://schemas.microsoft.com/office/drawing/2014/main" id="{D5C031C1-6D27-4B88-BBEF-3098E0AA8B79}"/>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Summary</a:t>
            </a:r>
          </a:p>
        </p:txBody>
      </p:sp>
      <p:sp>
        <p:nvSpPr>
          <p:cNvPr id="7" name="Content Placeholder 2">
            <a:extLst>
              <a:ext uri="{FF2B5EF4-FFF2-40B4-BE49-F238E27FC236}">
                <a16:creationId xmlns:a16="http://schemas.microsoft.com/office/drawing/2014/main" id="{B92E12F7-708B-40C7-B354-BC2A123B64BE}"/>
              </a:ext>
            </a:extLst>
          </p:cNvPr>
          <p:cNvSpPr txBox="1">
            <a:spLocks/>
          </p:cNvSpPr>
          <p:nvPr/>
        </p:nvSpPr>
        <p:spPr>
          <a:xfrm>
            <a:off x="340592" y="4411338"/>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Limitation</a:t>
            </a:r>
          </a:p>
        </p:txBody>
      </p:sp>
      <p:sp>
        <p:nvSpPr>
          <p:cNvPr id="9" name="文本框 8">
            <a:extLst>
              <a:ext uri="{FF2B5EF4-FFF2-40B4-BE49-F238E27FC236}">
                <a16:creationId xmlns:a16="http://schemas.microsoft.com/office/drawing/2014/main" id="{99F89AB8-B3F9-4651-8018-774A921BB655}"/>
              </a:ext>
            </a:extLst>
          </p:cNvPr>
          <p:cNvSpPr txBox="1"/>
          <p:nvPr/>
        </p:nvSpPr>
        <p:spPr>
          <a:xfrm>
            <a:off x="735435" y="4867256"/>
            <a:ext cx="10153128" cy="1631216"/>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data of solar and wind power distribution by region in 2008 couldn’t be accessed directly. The data was replaced by cumulative energy production data from 2012. Additionally, original data from China Industrial Yearbook can’t be accessed directly. Instead, the workflow uses the data that is pulled directly from the paper. Due to the differences of the data, the outputs of the workflow slightly differ from that of the paper.</a:t>
            </a:r>
          </a:p>
        </p:txBody>
      </p:sp>
      <p:sp>
        <p:nvSpPr>
          <p:cNvPr id="10" name="文本框 9">
            <a:extLst>
              <a:ext uri="{FF2B5EF4-FFF2-40B4-BE49-F238E27FC236}">
                <a16:creationId xmlns:a16="http://schemas.microsoft.com/office/drawing/2014/main" id="{ACC1163F-5DAB-4E47-9A9C-3E004AE2FF97}"/>
              </a:ext>
            </a:extLst>
          </p:cNvPr>
          <p:cNvSpPr txBox="1"/>
          <p:nvPr/>
        </p:nvSpPr>
        <p:spPr>
          <a:xfrm>
            <a:off x="767408" y="1511098"/>
            <a:ext cx="10729192" cy="2092881"/>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workflow replicates the paper’s main parts and visualize the results in forms of tables, charts, and a map.</a:t>
            </a:r>
          </a:p>
          <a:p>
            <a:pPr marL="285750" indent="-285750">
              <a:lnSpc>
                <a:spcPct val="100000"/>
              </a:lnSpc>
              <a:spcBef>
                <a:spcPts val="0"/>
              </a:spcBef>
              <a:spcAft>
                <a:spcPts val="600"/>
              </a:spcAft>
              <a:buSzPct val="80000"/>
              <a:buFont typeface="Courier New" panose="02070309020205020404" pitchFamily="49" charset="0"/>
              <a:buChar char="o"/>
            </a:pPr>
            <a:r>
              <a:rPr lang="en-US" sz="2000" b="0" i="0" dirty="0">
                <a:solidFill>
                  <a:srgbClr val="020202"/>
                </a:solidFill>
                <a:effectLst/>
                <a:latin typeface="AdvOT46dcae81"/>
              </a:rPr>
              <a:t>From </a:t>
            </a:r>
            <a:r>
              <a:rPr lang="en-US" sz="2000" dirty="0">
                <a:solidFill>
                  <a:srgbClr val="020202"/>
                </a:solidFill>
                <a:latin typeface="AdvOT46dcae81"/>
              </a:rPr>
              <a:t>the results, it is found that east regions of China will experience increase in employment distribution due to green energy transition. And west regions of China will experience decrease in employment distribution due to its heavy reliance on conventional ‘dirty’ energies.</a:t>
            </a:r>
          </a:p>
          <a:p>
            <a:pPr marL="285750" indent="-285750">
              <a:lnSpc>
                <a:spcPct val="100000"/>
              </a:lnSpc>
              <a:spcBef>
                <a:spcPts val="0"/>
              </a:spcBef>
              <a:spcAft>
                <a:spcPts val="600"/>
              </a:spcAft>
              <a:buSzPct val="80000"/>
              <a:buFont typeface="Courier New" panose="02070309020205020404" pitchFamily="49" charset="0"/>
              <a:buChar char="o"/>
            </a:pPr>
            <a:r>
              <a:rPr lang="en-US" sz="2000" dirty="0">
                <a:solidFill>
                  <a:srgbClr val="020202"/>
                </a:solidFill>
                <a:latin typeface="AdvOT46dcae81"/>
              </a:rPr>
              <a:t>Overall, China’s transition towards greener energy production will increase the total employment.</a:t>
            </a:r>
            <a:endParaRPr lang="en-US" sz="2000" dirty="0">
              <a:solidFill>
                <a:srgbClr val="020202"/>
              </a:solidFill>
            </a:endParaRPr>
          </a:p>
        </p:txBody>
      </p:sp>
    </p:spTree>
    <p:extLst>
      <p:ext uri="{BB962C8B-B14F-4D97-AF65-F5344CB8AC3E}">
        <p14:creationId xmlns:p14="http://schemas.microsoft.com/office/powerpoint/2010/main" val="362381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222" y="1"/>
            <a:ext cx="10515600" cy="908720"/>
          </a:xfrm>
        </p:spPr>
        <p:txBody>
          <a:bodyPr>
            <a:normAutofit/>
          </a:bodyPr>
          <a:lstStyle/>
          <a:p>
            <a:pPr algn="ctr"/>
            <a:r>
              <a:rPr lang="en-US" altLang="zh-CN" sz="4000" b="1" dirty="0">
                <a:solidFill>
                  <a:schemeClr val="bg1"/>
                </a:solidFill>
                <a:latin typeface="+mn-lt"/>
              </a:rPr>
              <a:t>References</a:t>
            </a:r>
            <a:endParaRPr lang="zh-CN" altLang="en-US" sz="4000" b="1" dirty="0">
              <a:solidFill>
                <a:schemeClr val="bg1"/>
              </a:solidFill>
              <a:latin typeface="+mn-lt"/>
            </a:endParaRPr>
          </a:p>
        </p:txBody>
      </p:sp>
      <p:sp>
        <p:nvSpPr>
          <p:cNvPr id="3" name="Content Placeholder 2"/>
          <p:cNvSpPr>
            <a:spLocks noGrp="1"/>
          </p:cNvSpPr>
          <p:nvPr>
            <p:ph idx="1"/>
          </p:nvPr>
        </p:nvSpPr>
        <p:spPr>
          <a:xfrm>
            <a:off x="424394" y="1052736"/>
            <a:ext cx="11576262" cy="3024336"/>
          </a:xfrm>
        </p:spPr>
        <p:txBody>
          <a:bodyPr>
            <a:noAutofit/>
          </a:bodyPr>
          <a:lstStyle/>
          <a:p>
            <a:r>
              <a:rPr lang="en-US" altLang="zh-CN" sz="1800" dirty="0">
                <a:latin typeface="Calibri" panose="020F0502020204030204" pitchFamily="34" charset="0"/>
                <a:cs typeface="Calibri" panose="020F0502020204030204" pitchFamily="34" charset="0"/>
              </a:rPr>
              <a:t>Sara Hsu &amp; Shelley </a:t>
            </a:r>
            <a:r>
              <a:rPr lang="en-US" altLang="zh-CN" sz="1800" dirty="0" err="1">
                <a:latin typeface="Calibri" panose="020F0502020204030204" pitchFamily="34" charset="0"/>
                <a:cs typeface="Calibri" panose="020F0502020204030204" pitchFamily="34" charset="0"/>
              </a:rPr>
              <a:t>Nauss</a:t>
            </a:r>
            <a:r>
              <a:rPr lang="en-US" altLang="zh-CN" sz="1800" dirty="0">
                <a:latin typeface="Calibri" panose="020F0502020204030204" pitchFamily="34" charset="0"/>
                <a:cs typeface="Calibri" panose="020F0502020204030204" pitchFamily="34" charset="0"/>
              </a:rPr>
              <a:t> (2009) Employment impacts of a ‘green’ energy  transition in China, China Economic Journal, 2:2, 219-237, </a:t>
            </a:r>
            <a:r>
              <a:rPr lang="en-US" altLang="zh-CN" sz="1800" u="sng" dirty="0">
                <a:latin typeface="Calibri" panose="020F0502020204030204" pitchFamily="34" charset="0"/>
                <a:cs typeface="Calibri" panose="020F0502020204030204" pitchFamily="34" charset="0"/>
              </a:rPr>
              <a:t>DOI: 10.1080/17538960903083533 </a:t>
            </a:r>
          </a:p>
          <a:p>
            <a:r>
              <a:rPr lang="en-US" altLang="zh-CN" sz="1800" dirty="0">
                <a:latin typeface="Calibri" panose="020F0502020204030204" pitchFamily="34" charset="0"/>
                <a:cs typeface="Calibri" panose="020F0502020204030204" pitchFamily="34" charset="0"/>
              </a:rPr>
              <a:t>China Data Online </a:t>
            </a:r>
            <a:r>
              <a:rPr lang="en-US" altLang="zh-CN" sz="1800" dirty="0">
                <a:latin typeface="Calibri" panose="020F0502020204030204" pitchFamily="34" charset="0"/>
                <a:cs typeface="Calibri" panose="020F0502020204030204" pitchFamily="34" charset="0"/>
                <a:hlinkClick r:id="rId2"/>
              </a:rPr>
              <a:t>https://www.china-data-online.com/</a:t>
            </a:r>
            <a:r>
              <a:rPr lang="en-US" altLang="zh-CN" sz="1800" dirty="0">
                <a:latin typeface="Calibri" panose="020F0502020204030204" pitchFamily="34" charset="0"/>
                <a:cs typeface="Calibri" panose="020F0502020204030204" pitchFamily="34" charset="0"/>
              </a:rPr>
              <a:t> </a:t>
            </a:r>
          </a:p>
          <a:p>
            <a:r>
              <a:rPr lang="en-US" altLang="zh-CN" sz="1800" dirty="0">
                <a:solidFill>
                  <a:srgbClr val="020202"/>
                </a:solidFill>
              </a:rPr>
              <a:t>China Energy Portal </a:t>
            </a:r>
            <a:r>
              <a:rPr lang="en-US" altLang="zh-CN" sz="1800" dirty="0">
                <a:solidFill>
                  <a:srgbClr val="020202"/>
                </a:solidFill>
                <a:hlinkClick r:id="rId3"/>
              </a:rPr>
              <a:t>https://chinaenergyportal.org/en/2018-q12-pv-installations-utility-and-distributed-by-province/</a:t>
            </a:r>
            <a:r>
              <a:rPr lang="en-US" altLang="zh-CN" sz="1800" dirty="0">
                <a:solidFill>
                  <a:srgbClr val="020202"/>
                </a:solidFill>
              </a:rPr>
              <a:t> </a:t>
            </a:r>
          </a:p>
          <a:p>
            <a:r>
              <a:rPr lang="en-US" altLang="zh-CN" sz="1800" dirty="0">
                <a:solidFill>
                  <a:srgbClr val="020202"/>
                </a:solidFill>
              </a:rPr>
              <a:t>Zhang, X.; Wang, D.; Liu, Y.; Yi, H. Wind Power Development in China: An Assessment of Provincial Policies. Sustainability 2016, 8, 734.</a:t>
            </a:r>
          </a:p>
          <a:p>
            <a:endParaRPr lang="en-US" altLang="zh-CN" sz="1800" dirty="0">
              <a:solidFill>
                <a:srgbClr val="020202"/>
              </a:solidFill>
            </a:endParaRPr>
          </a:p>
          <a:p>
            <a:endParaRPr lang="en-US" altLang="zh-CN" sz="1800" dirty="0">
              <a:solidFill>
                <a:srgbClr val="020202"/>
              </a:solidFill>
            </a:endParaRPr>
          </a:p>
          <a:p>
            <a:endParaRPr lang="en-US" altLang="zh-C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2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000120141119A01PPBG">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3099</TotalTime>
  <Words>770</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AdvOT46dcae81</vt:lpstr>
      <vt:lpstr>Arial</vt:lpstr>
      <vt:lpstr>Calibri</vt:lpstr>
      <vt:lpstr>Calibri Light</vt:lpstr>
      <vt:lpstr>Courier New</vt:lpstr>
      <vt:lpstr>Wingdings</vt:lpstr>
      <vt:lpstr>Wingdings 2</vt:lpstr>
      <vt:lpstr>A000120141119A01PPBG</vt:lpstr>
      <vt:lpstr>Case Study Four: Employment Impacts of A Green Energy Transition</vt:lpstr>
      <vt:lpstr>Case Study Four: Employment Impacts of A Green Energy Transition</vt:lpstr>
      <vt:lpstr>Case Study Four: Employment Impacts of A Green Energy Transition</vt:lpstr>
      <vt:lpstr>Case Study Four: Employment Impacts of A Green Energy Transition</vt:lpstr>
      <vt:lpstr>Case Study Four: Employment Impacts of A Green Energy Transition</vt:lpstr>
      <vt:lpstr>Summary and Limitation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of the Workflow</dc:title>
  <dc:creator>kwonkh0424@gmail.com</dc:creator>
  <cp:lastModifiedBy>kwonkh0424@gmail.com</cp:lastModifiedBy>
  <cp:revision>36</cp:revision>
  <dcterms:created xsi:type="dcterms:W3CDTF">2020-09-30T14:24:31Z</dcterms:created>
  <dcterms:modified xsi:type="dcterms:W3CDTF">2020-10-04T04:28:44Z</dcterms:modified>
</cp:coreProperties>
</file>