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940" r:id="rId2"/>
    <p:sldId id="942" r:id="rId3"/>
    <p:sldId id="932" r:id="rId4"/>
    <p:sldId id="937" r:id="rId5"/>
    <p:sldId id="935" r:id="rId6"/>
    <p:sldId id="944" r:id="rId7"/>
    <p:sldId id="8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onkh0424@gmail.com" initials="k" lastIdx="1" clrIdx="0">
    <p:extLst>
      <p:ext uri="{19B8F6BF-5375-455C-9EA6-DF929625EA0E}">
        <p15:presenceInfo xmlns:p15="http://schemas.microsoft.com/office/powerpoint/2012/main" userId="241cd59b3028fb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4640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4995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6251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5137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062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725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9109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0616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310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7859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7795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6258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图片 7"/>
          <p:cNvPicPr>
            <a:picLocks noChangeAspect="1"/>
          </p:cNvPicPr>
          <p:nvPr userDrawn="1"/>
        </p:nvPicPr>
        <p:blipFill rotWithShape="1">
          <a:blip r:embed="rId14">
            <a:extLst>
              <a:ext uri="{28A0092B-C50C-407E-A947-70E740481C1C}">
                <a14:useLocalDpi xmlns:a14="http://schemas.microsoft.com/office/drawing/2010/main" val="0"/>
              </a:ext>
            </a:extLst>
          </a:blip>
          <a:srcRect t="89116"/>
          <a:stretch/>
        </p:blipFill>
        <p:spPr>
          <a:xfrm>
            <a:off x="1" y="1"/>
            <a:ext cx="12192001" cy="924603"/>
          </a:xfrm>
          <a:prstGeom prst="rect">
            <a:avLst/>
          </a:prstGeom>
        </p:spPr>
      </p:pic>
      <p:sp>
        <p:nvSpPr>
          <p:cNvPr id="8" name="矩形 6"/>
          <p:cNvSpPr/>
          <p:nvPr userDrawn="1"/>
        </p:nvSpPr>
        <p:spPr>
          <a:xfrm>
            <a:off x="0" y="-2497"/>
            <a:ext cx="12192000" cy="927100"/>
          </a:xfrm>
          <a:prstGeom prst="rect">
            <a:avLst/>
          </a:prstGeom>
          <a:solidFill>
            <a:srgbClr val="2A5CA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Text Placeholder 2"/>
          <p:cNvSpPr>
            <a:spLocks noGrp="1"/>
          </p:cNvSpPr>
          <p:nvPr>
            <p:ph type="body" idx="1"/>
          </p:nvPr>
        </p:nvSpPr>
        <p:spPr>
          <a:xfrm>
            <a:off x="542612" y="1130302"/>
            <a:ext cx="11053187" cy="5330825"/>
          </a:xfrm>
          <a:prstGeom prst="rect">
            <a:avLst/>
          </a:prstGeom>
        </p:spPr>
        <p:txBody>
          <a:bodyPr vert="horz" lIns="91440" tIns="45720" rIns="91440" bIns="45720" rtlCol="0">
            <a:normAutofit/>
          </a:bodyPr>
          <a:lstStyle/>
          <a:p>
            <a:pPr lvl="0"/>
            <a:r>
              <a:rPr lang="en-US" altLang="zh-CN" dirty="0"/>
              <a:t>ac</a:t>
            </a:r>
            <a:endParaRPr lang="zh-CN" altLang="en-US" dirty="0"/>
          </a:p>
          <a:p>
            <a:pPr lvl="1"/>
            <a:r>
              <a:rPr lang="en-US" altLang="zh-CN" dirty="0"/>
              <a:t>ac</a:t>
            </a:r>
            <a:endParaRPr lang="zh-CN" altLang="en-US" dirty="0"/>
          </a:p>
        </p:txBody>
      </p:sp>
      <p:sp>
        <p:nvSpPr>
          <p:cNvPr id="10"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380">
                <a:solidFill>
                  <a:schemeClr val="bg1">
                    <a:lumMod val="65000"/>
                  </a:schemeClr>
                </a:solidFill>
              </a:defRPr>
            </a:lvl1pPr>
          </a:lstStyle>
          <a:p>
            <a:fld id="{530820CF-B880-4189-942D-D702A7CBA730}" type="datetimeFigureOut">
              <a:rPr lang="zh-CN" altLang="en-US" smtClean="0"/>
              <a:pPr/>
              <a:t>2020/11/4</a:t>
            </a:fld>
            <a:endParaRPr lang="zh-CN" altLang="en-US"/>
          </a:p>
        </p:txBody>
      </p:sp>
      <p:sp>
        <p:nvSpPr>
          <p:cNvPr id="11"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380">
                <a:solidFill>
                  <a:schemeClr val="bg1">
                    <a:lumMod val="65000"/>
                  </a:schemeClr>
                </a:solidFill>
              </a:defRPr>
            </a:lvl1pPr>
          </a:lstStyle>
          <a:p>
            <a:endParaRPr lang="zh-CN" altLang="en-US"/>
          </a:p>
        </p:txBody>
      </p:sp>
      <p:sp>
        <p:nvSpPr>
          <p:cNvPr id="12"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380">
                <a:solidFill>
                  <a:schemeClr val="bg1">
                    <a:lumMod val="65000"/>
                  </a:schemeClr>
                </a:solidFill>
              </a:defRPr>
            </a:lvl1pPr>
          </a:lstStyle>
          <a:p>
            <a:fld id="{0C913308-F349-4B6D-A68A-DD1791B4A57B}" type="slidenum">
              <a:rPr lang="zh-CN" altLang="en-US" smtClean="0"/>
              <a:pPr/>
              <a:t>‹#›</a:t>
            </a:fld>
            <a:endParaRPr lang="zh-CN" altLang="en-US"/>
          </a:p>
        </p:txBody>
      </p:sp>
      <p:sp>
        <p:nvSpPr>
          <p:cNvPr id="13" name="Title Placeholder 1"/>
          <p:cNvSpPr>
            <a:spLocks noGrp="1"/>
          </p:cNvSpPr>
          <p:nvPr>
            <p:ph type="title"/>
          </p:nvPr>
        </p:nvSpPr>
        <p:spPr>
          <a:xfrm>
            <a:off x="569407" y="90476"/>
            <a:ext cx="11053187" cy="756787"/>
          </a:xfrm>
          <a:prstGeom prst="rect">
            <a:avLst/>
          </a:prstGeom>
        </p:spPr>
        <p:txBody>
          <a:bodyPr vert="horz" lIns="91440" tIns="45720" rIns="91440" bIns="45720" rtlCol="0" anchor="b">
            <a:noAutofit/>
          </a:bodyPr>
          <a:lstStyle/>
          <a:p>
            <a:r>
              <a:rPr lang="en-US" altLang="zh-CN" dirty="0"/>
              <a:t>ac</a:t>
            </a:r>
            <a:endParaRPr lang="en-US" dirty="0"/>
          </a:p>
        </p:txBody>
      </p:sp>
    </p:spTree>
    <p:extLst>
      <p:ext uri="{BB962C8B-B14F-4D97-AF65-F5344CB8AC3E}">
        <p14:creationId xmlns:p14="http://schemas.microsoft.com/office/powerpoint/2010/main" val="153075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census.gov/programs-surveys/metro-micro/data.html" TargetMode="External"/><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u/0/folders/17Udq9UJGBZowgQ-9okzLfL1OOTCt6_wX" TargetMode="External"/><Relationship Id="rId2" Type="http://schemas.openxmlformats.org/officeDocument/2006/relationships/hyperlink" Target="https://drive.google.com/drive/u/0/folders/1Khx_VZTGGINsk5vZxhQppy5v_rxxPY93"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ensus.gov/programs-surveys/metro-micro/data.html" TargetMode="External"/><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schemeClr val="bg1"/>
                </a:solidFill>
                <a:effectLst>
                  <a:outerShdw blurRad="38100" dist="38100" dir="2700000" algn="tl">
                    <a:srgbClr val="000000">
                      <a:alpha val="43137"/>
                    </a:srgbClr>
                  </a:outerShdw>
                </a:effectLst>
                <a:latin typeface="+mn-lt"/>
              </a:rPr>
              <a:t>Case Study Three: Comparative Analysis of Cities in History</a:t>
            </a:r>
            <a:endParaRPr lang="zh-CN" altLang="en-US" sz="3000" b="1" dirty="0">
              <a:solidFill>
                <a:schemeClr val="bg1"/>
              </a:solidFill>
              <a:effectLst>
                <a:outerShdw blurRad="38100" dist="38100" dir="2700000" algn="tl">
                  <a:srgbClr val="000000">
                    <a:alpha val="43137"/>
                  </a:srgbClr>
                </a:outerShdw>
              </a:effectLst>
              <a:latin typeface="+mn-lt"/>
            </a:endParaRPr>
          </a:p>
        </p:txBody>
      </p:sp>
      <p:sp>
        <p:nvSpPr>
          <p:cNvPr id="6" name="Subtitle 2">
            <a:extLst>
              <a:ext uri="{FF2B5EF4-FFF2-40B4-BE49-F238E27FC236}">
                <a16:creationId xmlns:a16="http://schemas.microsoft.com/office/drawing/2014/main" id="{E6795F10-7CBB-4220-A0EE-549ECB1BD107}"/>
              </a:ext>
            </a:extLst>
          </p:cNvPr>
          <p:cNvSpPr txBox="1">
            <a:spLocks/>
          </p:cNvSpPr>
          <p:nvPr/>
        </p:nvSpPr>
        <p:spPr>
          <a:xfrm>
            <a:off x="114864" y="1706893"/>
            <a:ext cx="8231812" cy="1500037"/>
          </a:xfrm>
          <a:prstGeom prst="rect">
            <a:avLst/>
          </a:prstGeom>
        </p:spPr>
        <p:txBody>
          <a:bodyPr/>
          <a:lstStyle>
            <a:lvl1pPr marL="266700" indent="-266700" algn="l" defTabSz="289322" rtl="0" eaLnBrk="1" latinLnBrk="0" hangingPunct="1">
              <a:lnSpc>
                <a:spcPct val="90000"/>
              </a:lnSpc>
              <a:spcBef>
                <a:spcPts val="900"/>
              </a:spcBef>
              <a:buClr>
                <a:schemeClr val="accent1"/>
              </a:buClr>
              <a:buSzPct val="60000"/>
              <a:buFont typeface="Wingdings 2" panose="05020102010507070707" pitchFamily="18" charset="2"/>
              <a:buChar char=""/>
              <a:defRPr sz="2800" kern="1200">
                <a:solidFill>
                  <a:schemeClr val="tx1"/>
                </a:solidFill>
                <a:latin typeface="+mn-lt"/>
                <a:ea typeface="+mn-ea"/>
                <a:cs typeface="+mn-cs"/>
              </a:defRPr>
            </a:lvl1pPr>
            <a:lvl2pPr marL="266700" indent="-266700" algn="l" defTabSz="289322" rtl="0" eaLnBrk="1" latinLnBrk="0" hangingPunct="1">
              <a:lnSpc>
                <a:spcPct val="130000"/>
              </a:lnSpc>
              <a:spcBef>
                <a:spcPts val="0"/>
              </a:spcBef>
              <a:buFont typeface="Calibri" panose="020F0502020204030204" pitchFamily="34" charset="0"/>
              <a:buChar char=" "/>
              <a:defRPr lang="zh-CN" altLang="en-US" sz="2400" kern="1200" dirty="0" smtClean="0">
                <a:solidFill>
                  <a:srgbClr val="000000"/>
                </a:solidFill>
                <a:latin typeface="+mn-lt"/>
                <a:ea typeface="+mj-ea"/>
                <a:cs typeface="+mn-cs"/>
              </a:defRPr>
            </a:lvl2pPr>
            <a:lvl3pPr marL="361653" indent="-72331" algn="l" defTabSz="289322" rtl="0" eaLnBrk="1" latinLnBrk="0" hangingPunct="1">
              <a:lnSpc>
                <a:spcPct val="90000"/>
              </a:lnSpc>
              <a:spcBef>
                <a:spcPts val="158"/>
              </a:spcBef>
              <a:buFont typeface="Arial" panose="020B0604020202020204" pitchFamily="34" charset="0"/>
              <a:buChar char="•"/>
              <a:defRPr sz="633" kern="1200">
                <a:solidFill>
                  <a:schemeClr val="bg1">
                    <a:lumMod val="50000"/>
                  </a:schemeClr>
                </a:solidFill>
                <a:latin typeface="+mn-lt"/>
                <a:ea typeface="+mn-ea"/>
                <a:cs typeface="+mn-cs"/>
              </a:defRPr>
            </a:lvl3pPr>
            <a:lvl4pPr marL="506314"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4pPr>
            <a:lvl5pPr marL="650975"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5pPr>
            <a:lvl6pPr marL="795635"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6pPr>
            <a:lvl7pPr marL="940297"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7pPr>
            <a:lvl8pPr marL="108495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8pPr>
            <a:lvl9pPr marL="122961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9pPr>
          </a:lstStyle>
          <a:p>
            <a:pPr marL="0" indent="0">
              <a:lnSpc>
                <a:spcPct val="100000"/>
              </a:lnSpc>
              <a:spcBef>
                <a:spcPts val="0"/>
              </a:spcBef>
              <a:spcAft>
                <a:spcPts val="600"/>
              </a:spcAft>
              <a:buSzPct val="80000"/>
              <a:buNone/>
            </a:pPr>
            <a:r>
              <a:rPr lang="en-US" sz="2200" b="1" dirty="0">
                <a:solidFill>
                  <a:srgbClr val="C00000"/>
                </a:solidFill>
              </a:rPr>
              <a:t>Objectives</a:t>
            </a:r>
            <a:r>
              <a:rPr lang="en-US" sz="2200" b="1" dirty="0">
                <a:solidFill>
                  <a:srgbClr val="020202"/>
                </a:solidFill>
              </a:rPr>
              <a:t>: </a:t>
            </a:r>
            <a:r>
              <a:rPr lang="en-US" sz="2200" dirty="0">
                <a:solidFill>
                  <a:srgbClr val="020202"/>
                </a:solidFill>
              </a:rPr>
              <a:t>This paper presents several quantitative methodologies that allows us to analyze characteristics like population or GDP of different societies and cities.</a:t>
            </a:r>
          </a:p>
          <a:p>
            <a:pPr marL="0" indent="0">
              <a:lnSpc>
                <a:spcPct val="100000"/>
              </a:lnSpc>
              <a:spcBef>
                <a:spcPts val="0"/>
              </a:spcBef>
              <a:spcAft>
                <a:spcPts val="600"/>
              </a:spcAft>
              <a:buSzPct val="80000"/>
              <a:buNone/>
            </a:pPr>
            <a:endParaRPr lang="en-US" sz="2200" b="1" dirty="0">
              <a:solidFill>
                <a:srgbClr val="C00000"/>
              </a:solidFill>
            </a:endParaRPr>
          </a:p>
          <a:p>
            <a:pPr marL="0" indent="0">
              <a:lnSpc>
                <a:spcPct val="100000"/>
              </a:lnSpc>
              <a:spcBef>
                <a:spcPts val="0"/>
              </a:spcBef>
              <a:spcAft>
                <a:spcPts val="600"/>
              </a:spcAft>
              <a:buSzPct val="80000"/>
              <a:buNone/>
            </a:pPr>
            <a:r>
              <a:rPr lang="en-US" sz="2200" b="1" dirty="0">
                <a:solidFill>
                  <a:srgbClr val="C00000"/>
                </a:solidFill>
              </a:rPr>
              <a:t>Data Sources</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hlinkClick r:id="rId2"/>
              </a:rPr>
              <a:t>China Data Online</a:t>
            </a:r>
            <a:endParaRPr lang="en-US" altLang="zh-CN" sz="1700" dirty="0">
              <a:solidFill>
                <a:srgbClr val="020202"/>
              </a:solidFill>
            </a:endParaRPr>
          </a:p>
          <a:p>
            <a:pPr>
              <a:lnSpc>
                <a:spcPct val="100000"/>
              </a:lnSpc>
              <a:spcBef>
                <a:spcPts val="0"/>
              </a:spcBef>
              <a:spcAft>
                <a:spcPts val="600"/>
              </a:spcAft>
              <a:buSzPct val="80000"/>
            </a:pPr>
            <a:r>
              <a:rPr lang="en-US" sz="1700" dirty="0">
                <a:solidFill>
                  <a:srgbClr val="020202"/>
                </a:solidFill>
                <a:hlinkClick r:id="rId3"/>
              </a:rPr>
              <a:t>United States Census Bureau</a:t>
            </a:r>
            <a:endParaRPr lang="en-US" sz="1700" dirty="0">
              <a:solidFill>
                <a:srgbClr val="020202"/>
              </a:solidFill>
            </a:endParaRPr>
          </a:p>
          <a:p>
            <a:pPr marL="0" indent="0">
              <a:lnSpc>
                <a:spcPct val="100000"/>
              </a:lnSpc>
              <a:spcBef>
                <a:spcPts val="0"/>
              </a:spcBef>
              <a:spcAft>
                <a:spcPts val="600"/>
              </a:spcAft>
              <a:buSzPct val="80000"/>
              <a:buNone/>
            </a:pPr>
            <a:endParaRPr lang="en-US" sz="2200" b="1" dirty="0">
              <a:solidFill>
                <a:srgbClr val="C00000"/>
              </a:solidFill>
            </a:endParaRPr>
          </a:p>
          <a:p>
            <a:pPr marL="0" indent="0">
              <a:lnSpc>
                <a:spcPct val="100000"/>
              </a:lnSpc>
              <a:spcBef>
                <a:spcPts val="0"/>
              </a:spcBef>
              <a:spcAft>
                <a:spcPts val="600"/>
              </a:spcAft>
              <a:buSzPct val="80000"/>
              <a:buNone/>
            </a:pPr>
            <a:r>
              <a:rPr lang="en-US" sz="2200" b="1" dirty="0">
                <a:solidFill>
                  <a:srgbClr val="C00000"/>
                </a:solidFill>
              </a:rPr>
              <a:t>Data</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rPr>
              <a:t>U.S. Metropolitan Statistical Area Datasets (</a:t>
            </a:r>
            <a:r>
              <a:rPr lang="en-US" sz="1700" dirty="0">
                <a:solidFill>
                  <a:srgbClr val="020202"/>
                </a:solidFill>
                <a:hlinkClick r:id="rId3"/>
              </a:rPr>
              <a:t>United States Census Bureau</a:t>
            </a:r>
            <a:r>
              <a:rPr lang="en-US" sz="1700" dirty="0">
                <a:solidFill>
                  <a:srgbClr val="020202"/>
                </a:solidFill>
              </a:rPr>
              <a:t>)</a:t>
            </a:r>
          </a:p>
          <a:p>
            <a:pPr>
              <a:lnSpc>
                <a:spcPct val="100000"/>
              </a:lnSpc>
              <a:spcBef>
                <a:spcPts val="0"/>
              </a:spcBef>
              <a:spcAft>
                <a:spcPts val="600"/>
              </a:spcAft>
              <a:buSzPct val="80000"/>
            </a:pPr>
            <a:r>
              <a:rPr lang="en-US" sz="1700" dirty="0">
                <a:solidFill>
                  <a:srgbClr val="020202"/>
                </a:solidFill>
              </a:rPr>
              <a:t>GDP and Population Data of Chinese Cities (1998-2015) (</a:t>
            </a:r>
            <a:r>
              <a:rPr lang="en-US" sz="1700" dirty="0">
                <a:solidFill>
                  <a:srgbClr val="020202"/>
                </a:solidFill>
                <a:hlinkClick r:id="rId2"/>
              </a:rPr>
              <a:t>China Data Online</a:t>
            </a:r>
            <a:r>
              <a:rPr lang="en-US" sz="1700" dirty="0">
                <a:solidFill>
                  <a:srgbClr val="020202"/>
                </a:solidFill>
              </a:rPr>
              <a:t>)</a:t>
            </a:r>
          </a:p>
        </p:txBody>
      </p:sp>
      <p:sp>
        <p:nvSpPr>
          <p:cNvPr id="7" name="Rectangle 2">
            <a:extLst>
              <a:ext uri="{FF2B5EF4-FFF2-40B4-BE49-F238E27FC236}">
                <a16:creationId xmlns:a16="http://schemas.microsoft.com/office/drawing/2014/main" id="{618C3A0D-EAF1-4634-AC0C-F08ED2626D6D}"/>
              </a:ext>
            </a:extLst>
          </p:cNvPr>
          <p:cNvSpPr/>
          <p:nvPr/>
        </p:nvSpPr>
        <p:spPr>
          <a:xfrm>
            <a:off x="114864" y="989950"/>
            <a:ext cx="8499908" cy="1107996"/>
          </a:xfrm>
          <a:prstGeom prst="rect">
            <a:avLst/>
          </a:prstGeom>
        </p:spPr>
        <p:txBody>
          <a:bodyPr wrap="square">
            <a:spAutoFit/>
          </a:bodyPr>
          <a:lstStyle/>
          <a:p>
            <a:r>
              <a:rPr lang="en-US" dirty="0"/>
              <a:t>Bettencourt LMA and Lobo J (2019) Quantitative Methods for the Comparative Analysis of Cities in History. </a:t>
            </a:r>
            <a:r>
              <a:rPr lang="en-US" i="1" dirty="0"/>
              <a:t>Front. Digit. </a:t>
            </a:r>
            <a:r>
              <a:rPr lang="en-US" i="1" dirty="0" err="1"/>
              <a:t>Humanit</a:t>
            </a:r>
            <a:r>
              <a:rPr lang="en-US" i="1" dirty="0"/>
              <a:t>.</a:t>
            </a:r>
            <a:r>
              <a:rPr lang="en-US" dirty="0"/>
              <a:t> 6:17. </a:t>
            </a:r>
            <a:r>
              <a:rPr lang="en-US" dirty="0" err="1"/>
              <a:t>doi</a:t>
            </a:r>
            <a:r>
              <a:rPr lang="en-US" dirty="0"/>
              <a:t>: 10.3389/fdigh.2019.00017</a:t>
            </a:r>
          </a:p>
          <a:p>
            <a:br>
              <a:rPr lang="en-US" dirty="0"/>
            </a:br>
            <a:endParaRPr lang="zh-CN" altLang="en-US" sz="1200" dirty="0"/>
          </a:p>
        </p:txBody>
      </p:sp>
      <p:pic>
        <p:nvPicPr>
          <p:cNvPr id="4" name="Picture 3">
            <a:extLst>
              <a:ext uri="{FF2B5EF4-FFF2-40B4-BE49-F238E27FC236}">
                <a16:creationId xmlns:a16="http://schemas.microsoft.com/office/drawing/2014/main" id="{B30629BB-740F-40D1-8D49-B0C9106FE9DA}"/>
              </a:ext>
            </a:extLst>
          </p:cNvPr>
          <p:cNvPicPr>
            <a:picLocks noChangeAspect="1"/>
          </p:cNvPicPr>
          <p:nvPr/>
        </p:nvPicPr>
        <p:blipFill>
          <a:blip r:embed="rId4"/>
          <a:stretch>
            <a:fillRect/>
          </a:stretch>
        </p:blipFill>
        <p:spPr>
          <a:xfrm>
            <a:off x="8468237" y="1084391"/>
            <a:ext cx="3420820" cy="2940796"/>
          </a:xfrm>
          <a:prstGeom prst="rect">
            <a:avLst/>
          </a:prstGeom>
        </p:spPr>
      </p:pic>
      <p:pic>
        <p:nvPicPr>
          <p:cNvPr id="1026" name="Picture 2">
            <a:extLst>
              <a:ext uri="{FF2B5EF4-FFF2-40B4-BE49-F238E27FC236}">
                <a16:creationId xmlns:a16="http://schemas.microsoft.com/office/drawing/2014/main" id="{423A8ABD-5735-44B3-A577-F9293D6AB1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946" y="3608111"/>
            <a:ext cx="3779561" cy="1352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6EE33DC-DD2C-42FB-880E-F251D93D87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2919" y="4960942"/>
            <a:ext cx="2451456" cy="185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Three: Comparative Analysis of Cities in History</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12" name="文本框 5">
            <a:extLst>
              <a:ext uri="{FF2B5EF4-FFF2-40B4-BE49-F238E27FC236}">
                <a16:creationId xmlns:a16="http://schemas.microsoft.com/office/drawing/2014/main" id="{E3FEB322-7493-4357-A492-267CBFEB1062}"/>
              </a:ext>
            </a:extLst>
          </p:cNvPr>
          <p:cNvSpPr txBox="1"/>
          <p:nvPr/>
        </p:nvSpPr>
        <p:spPr>
          <a:xfrm>
            <a:off x="1123193" y="4687102"/>
            <a:ext cx="166064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US Census Data </a:t>
            </a:r>
          </a:p>
        </p:txBody>
      </p:sp>
      <p:sp>
        <p:nvSpPr>
          <p:cNvPr id="13" name="文本框 6">
            <a:extLst>
              <a:ext uri="{FF2B5EF4-FFF2-40B4-BE49-F238E27FC236}">
                <a16:creationId xmlns:a16="http://schemas.microsoft.com/office/drawing/2014/main" id="{894EA5C3-F95C-4194-B68E-42A89C8AFC6D}"/>
              </a:ext>
            </a:extLst>
          </p:cNvPr>
          <p:cNvSpPr txBox="1"/>
          <p:nvPr/>
        </p:nvSpPr>
        <p:spPr>
          <a:xfrm>
            <a:off x="1104183" y="5333433"/>
            <a:ext cx="1637861"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Chinese City GDP and Population Data</a:t>
            </a:r>
          </a:p>
        </p:txBody>
      </p:sp>
      <p:sp>
        <p:nvSpPr>
          <p:cNvPr id="14" name="文本框 8">
            <a:extLst>
              <a:ext uri="{FF2B5EF4-FFF2-40B4-BE49-F238E27FC236}">
                <a16:creationId xmlns:a16="http://schemas.microsoft.com/office/drawing/2014/main" id="{A6D89119-B826-414F-976F-2425D1843458}"/>
              </a:ext>
            </a:extLst>
          </p:cNvPr>
          <p:cNvSpPr txBox="1"/>
          <p:nvPr/>
        </p:nvSpPr>
        <p:spPr>
          <a:xfrm>
            <a:off x="8370699" y="4749855"/>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Histogram</a:t>
            </a:r>
          </a:p>
        </p:txBody>
      </p:sp>
      <p:sp>
        <p:nvSpPr>
          <p:cNvPr id="15" name="文本框 9">
            <a:extLst>
              <a:ext uri="{FF2B5EF4-FFF2-40B4-BE49-F238E27FC236}">
                <a16:creationId xmlns:a16="http://schemas.microsoft.com/office/drawing/2014/main" id="{A6F686D8-1E10-4D46-8D5A-099B8FCF1A18}"/>
              </a:ext>
            </a:extLst>
          </p:cNvPr>
          <p:cNvSpPr txBox="1"/>
          <p:nvPr/>
        </p:nvSpPr>
        <p:spPr>
          <a:xfrm>
            <a:off x="8370699" y="5410486"/>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Scatter Plot</a:t>
            </a:r>
          </a:p>
        </p:txBody>
      </p:sp>
      <p:sp>
        <p:nvSpPr>
          <p:cNvPr id="16" name="文本框 12">
            <a:extLst>
              <a:ext uri="{FF2B5EF4-FFF2-40B4-BE49-F238E27FC236}">
                <a16:creationId xmlns:a16="http://schemas.microsoft.com/office/drawing/2014/main" id="{D98E0CDC-B1D0-4408-988C-F6DE19DD96C2}"/>
              </a:ext>
            </a:extLst>
          </p:cNvPr>
          <p:cNvSpPr txBox="1"/>
          <p:nvPr/>
        </p:nvSpPr>
        <p:spPr>
          <a:xfrm>
            <a:off x="4425322" y="4687102"/>
            <a:ext cx="1886697"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Rank-Size Rule</a:t>
            </a:r>
          </a:p>
          <a:p>
            <a:pPr algn="ctr"/>
            <a:r>
              <a:rPr lang="en-US" dirty="0"/>
              <a:t>(</a:t>
            </a:r>
            <a:r>
              <a:rPr lang="en-US" dirty="0" err="1"/>
              <a:t>Zipf’s</a:t>
            </a:r>
            <a:r>
              <a:rPr lang="en-US" dirty="0"/>
              <a:t> Law)</a:t>
            </a:r>
          </a:p>
        </p:txBody>
      </p:sp>
      <p:cxnSp>
        <p:nvCxnSpPr>
          <p:cNvPr id="17" name="直接箭头连接符 14">
            <a:extLst>
              <a:ext uri="{FF2B5EF4-FFF2-40B4-BE49-F238E27FC236}">
                <a16:creationId xmlns:a16="http://schemas.microsoft.com/office/drawing/2014/main" id="{AE7D95DB-3BC0-494F-ADC1-672CA3265E4C}"/>
              </a:ext>
            </a:extLst>
          </p:cNvPr>
          <p:cNvCxnSpPr>
            <a:cxnSpLocks/>
            <a:stCxn id="12" idx="3"/>
            <a:endCxn id="16" idx="1"/>
          </p:cNvCxnSpPr>
          <p:nvPr/>
        </p:nvCxnSpPr>
        <p:spPr>
          <a:xfrm>
            <a:off x="2783838" y="4871768"/>
            <a:ext cx="1641484"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5">
            <a:extLst>
              <a:ext uri="{FF2B5EF4-FFF2-40B4-BE49-F238E27FC236}">
                <a16:creationId xmlns:a16="http://schemas.microsoft.com/office/drawing/2014/main" id="{B8BD9B77-3304-445F-9106-462CD75C71C8}"/>
              </a:ext>
            </a:extLst>
          </p:cNvPr>
          <p:cNvCxnSpPr>
            <a:cxnSpLocks/>
            <a:stCxn id="13" idx="3"/>
            <a:endCxn id="28" idx="1"/>
          </p:cNvCxnSpPr>
          <p:nvPr/>
        </p:nvCxnSpPr>
        <p:spPr>
          <a:xfrm>
            <a:off x="2742044" y="5933598"/>
            <a:ext cx="1602155" cy="24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30">
            <a:extLst>
              <a:ext uri="{FF2B5EF4-FFF2-40B4-BE49-F238E27FC236}">
                <a16:creationId xmlns:a16="http://schemas.microsoft.com/office/drawing/2014/main" id="{B8D26E0C-0727-45BD-A226-298F7196DACF}"/>
              </a:ext>
            </a:extLst>
          </p:cNvPr>
          <p:cNvCxnSpPr>
            <a:cxnSpLocks/>
            <a:stCxn id="16" idx="3"/>
            <a:endCxn id="14" idx="1"/>
          </p:cNvCxnSpPr>
          <p:nvPr/>
        </p:nvCxnSpPr>
        <p:spPr>
          <a:xfrm flipV="1">
            <a:off x="6312019" y="4934521"/>
            <a:ext cx="2058680" cy="75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33">
            <a:extLst>
              <a:ext uri="{FF2B5EF4-FFF2-40B4-BE49-F238E27FC236}">
                <a16:creationId xmlns:a16="http://schemas.microsoft.com/office/drawing/2014/main" id="{890B4A85-EB07-4EC0-8FA4-46538D9096A9}"/>
              </a:ext>
            </a:extLst>
          </p:cNvPr>
          <p:cNvCxnSpPr>
            <a:cxnSpLocks/>
            <a:stCxn id="16" idx="3"/>
            <a:endCxn id="15" idx="1"/>
          </p:cNvCxnSpPr>
          <p:nvPr/>
        </p:nvCxnSpPr>
        <p:spPr>
          <a:xfrm>
            <a:off x="6312019" y="5010268"/>
            <a:ext cx="2058680" cy="584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49">
            <a:extLst>
              <a:ext uri="{FF2B5EF4-FFF2-40B4-BE49-F238E27FC236}">
                <a16:creationId xmlns:a16="http://schemas.microsoft.com/office/drawing/2014/main" id="{62637FBB-50E2-4968-888B-E6499A42204C}"/>
              </a:ext>
            </a:extLst>
          </p:cNvPr>
          <p:cNvSpPr/>
          <p:nvPr/>
        </p:nvSpPr>
        <p:spPr>
          <a:xfrm>
            <a:off x="984733" y="4155978"/>
            <a:ext cx="1926029" cy="257386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50">
            <a:extLst>
              <a:ext uri="{FF2B5EF4-FFF2-40B4-BE49-F238E27FC236}">
                <a16:creationId xmlns:a16="http://schemas.microsoft.com/office/drawing/2014/main" id="{4159FC4A-7225-4D0F-8F8E-4B0EAAA37A32}"/>
              </a:ext>
            </a:extLst>
          </p:cNvPr>
          <p:cNvSpPr/>
          <p:nvPr/>
        </p:nvSpPr>
        <p:spPr>
          <a:xfrm>
            <a:off x="3503712" y="4155978"/>
            <a:ext cx="3919682" cy="2609143"/>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51">
            <a:extLst>
              <a:ext uri="{FF2B5EF4-FFF2-40B4-BE49-F238E27FC236}">
                <a16:creationId xmlns:a16="http://schemas.microsoft.com/office/drawing/2014/main" id="{BD844BE4-72DF-49C4-857A-8009C21D4F3A}"/>
              </a:ext>
            </a:extLst>
          </p:cNvPr>
          <p:cNvSpPr/>
          <p:nvPr/>
        </p:nvSpPr>
        <p:spPr>
          <a:xfrm>
            <a:off x="8038428" y="4145697"/>
            <a:ext cx="2212967" cy="26048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52">
            <a:extLst>
              <a:ext uri="{FF2B5EF4-FFF2-40B4-BE49-F238E27FC236}">
                <a16:creationId xmlns:a16="http://schemas.microsoft.com/office/drawing/2014/main" id="{FAA2CD49-41CF-49CA-9E83-2AE3623245A7}"/>
              </a:ext>
            </a:extLst>
          </p:cNvPr>
          <p:cNvSpPr txBox="1"/>
          <p:nvPr/>
        </p:nvSpPr>
        <p:spPr>
          <a:xfrm>
            <a:off x="1260060" y="4204686"/>
            <a:ext cx="1409694" cy="369332"/>
          </a:xfrm>
          <a:prstGeom prst="rect">
            <a:avLst/>
          </a:prstGeom>
          <a:noFill/>
        </p:spPr>
        <p:txBody>
          <a:bodyPr wrap="square" rtlCol="0">
            <a:spAutoFit/>
          </a:bodyPr>
          <a:lstStyle/>
          <a:p>
            <a:r>
              <a:rPr lang="en-US" b="1" dirty="0"/>
              <a:t>Data Inputs</a:t>
            </a:r>
          </a:p>
        </p:txBody>
      </p:sp>
      <p:sp>
        <p:nvSpPr>
          <p:cNvPr id="25" name="文本框 54">
            <a:extLst>
              <a:ext uri="{FF2B5EF4-FFF2-40B4-BE49-F238E27FC236}">
                <a16:creationId xmlns:a16="http://schemas.microsoft.com/office/drawing/2014/main" id="{D39BAB13-9051-4AA9-8D49-B0522038F336}"/>
              </a:ext>
            </a:extLst>
          </p:cNvPr>
          <p:cNvSpPr txBox="1"/>
          <p:nvPr/>
        </p:nvSpPr>
        <p:spPr>
          <a:xfrm>
            <a:off x="8727104" y="4194404"/>
            <a:ext cx="996926" cy="369332"/>
          </a:xfrm>
          <a:prstGeom prst="rect">
            <a:avLst/>
          </a:prstGeom>
          <a:noFill/>
        </p:spPr>
        <p:txBody>
          <a:bodyPr wrap="square" rtlCol="0">
            <a:spAutoFit/>
          </a:bodyPr>
          <a:lstStyle/>
          <a:p>
            <a:r>
              <a:rPr lang="en-US" b="1" dirty="0"/>
              <a:t>Outputs</a:t>
            </a:r>
          </a:p>
        </p:txBody>
      </p:sp>
      <p:sp>
        <p:nvSpPr>
          <p:cNvPr id="26" name="文本框 9">
            <a:extLst>
              <a:ext uri="{FF2B5EF4-FFF2-40B4-BE49-F238E27FC236}">
                <a16:creationId xmlns:a16="http://schemas.microsoft.com/office/drawing/2014/main" id="{978D225D-622D-4C3E-B410-A8EA156F51A6}"/>
              </a:ext>
            </a:extLst>
          </p:cNvPr>
          <p:cNvSpPr txBox="1"/>
          <p:nvPr/>
        </p:nvSpPr>
        <p:spPr>
          <a:xfrm>
            <a:off x="8370699" y="5970715"/>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Log Scale Plots</a:t>
            </a:r>
          </a:p>
        </p:txBody>
      </p:sp>
      <p:cxnSp>
        <p:nvCxnSpPr>
          <p:cNvPr id="27" name="直接箭头连接符 33">
            <a:extLst>
              <a:ext uri="{FF2B5EF4-FFF2-40B4-BE49-F238E27FC236}">
                <a16:creationId xmlns:a16="http://schemas.microsoft.com/office/drawing/2014/main" id="{A0151A3A-51C4-4986-84C1-068BF406F0AA}"/>
              </a:ext>
            </a:extLst>
          </p:cNvPr>
          <p:cNvCxnSpPr>
            <a:cxnSpLocks/>
            <a:stCxn id="28" idx="3"/>
            <a:endCxn id="26" idx="1"/>
          </p:cNvCxnSpPr>
          <p:nvPr/>
        </p:nvCxnSpPr>
        <p:spPr>
          <a:xfrm>
            <a:off x="6434051" y="5958035"/>
            <a:ext cx="1936648" cy="197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12">
            <a:extLst>
              <a:ext uri="{FF2B5EF4-FFF2-40B4-BE49-F238E27FC236}">
                <a16:creationId xmlns:a16="http://schemas.microsoft.com/office/drawing/2014/main" id="{9D4A6554-3699-400F-8E14-5A59BA90660D}"/>
              </a:ext>
            </a:extLst>
          </p:cNvPr>
          <p:cNvSpPr txBox="1"/>
          <p:nvPr/>
        </p:nvSpPr>
        <p:spPr>
          <a:xfrm>
            <a:off x="4344199" y="5496370"/>
            <a:ext cx="208985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Power Law </a:t>
            </a:r>
          </a:p>
          <a:p>
            <a:pPr algn="ctr"/>
            <a:r>
              <a:rPr lang="en-US" dirty="0"/>
              <a:t>(Scale Invariant Functions)</a:t>
            </a:r>
          </a:p>
        </p:txBody>
      </p:sp>
      <p:sp>
        <p:nvSpPr>
          <p:cNvPr id="32" name="文本框 52">
            <a:extLst>
              <a:ext uri="{FF2B5EF4-FFF2-40B4-BE49-F238E27FC236}">
                <a16:creationId xmlns:a16="http://schemas.microsoft.com/office/drawing/2014/main" id="{58A6160B-4F1C-4027-A940-B40C0376E2F8}"/>
              </a:ext>
            </a:extLst>
          </p:cNvPr>
          <p:cNvSpPr txBox="1"/>
          <p:nvPr/>
        </p:nvSpPr>
        <p:spPr>
          <a:xfrm>
            <a:off x="4556807" y="4204686"/>
            <a:ext cx="1813491" cy="369332"/>
          </a:xfrm>
          <a:prstGeom prst="rect">
            <a:avLst/>
          </a:prstGeom>
          <a:noFill/>
        </p:spPr>
        <p:txBody>
          <a:bodyPr wrap="square" rtlCol="0">
            <a:spAutoFit/>
          </a:bodyPr>
          <a:lstStyle/>
          <a:p>
            <a:pPr algn="ctr"/>
            <a:r>
              <a:rPr lang="en-US" b="1" dirty="0"/>
              <a:t>Data Analysis</a:t>
            </a:r>
          </a:p>
        </p:txBody>
      </p:sp>
      <p:sp>
        <p:nvSpPr>
          <p:cNvPr id="3" name="Content Placeholder 2">
            <a:extLst>
              <a:ext uri="{FF2B5EF4-FFF2-40B4-BE49-F238E27FC236}">
                <a16:creationId xmlns:a16="http://schemas.microsoft.com/office/drawing/2014/main" id="{D37F8245-F1CE-487E-AD11-5E427FC448A5}"/>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Methodology</a:t>
            </a:r>
          </a:p>
        </p:txBody>
      </p:sp>
      <p:sp>
        <p:nvSpPr>
          <p:cNvPr id="4" name="Content Placeholder 2">
            <a:extLst>
              <a:ext uri="{FF2B5EF4-FFF2-40B4-BE49-F238E27FC236}">
                <a16:creationId xmlns:a16="http://schemas.microsoft.com/office/drawing/2014/main" id="{59461B28-7553-49A0-8715-D895BCBA90E8}"/>
              </a:ext>
            </a:extLst>
          </p:cNvPr>
          <p:cNvSpPr txBox="1">
            <a:spLocks/>
          </p:cNvSpPr>
          <p:nvPr/>
        </p:nvSpPr>
        <p:spPr>
          <a:xfrm>
            <a:off x="340592" y="3259800"/>
            <a:ext cx="1070400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Flowchart</a:t>
            </a:r>
          </a:p>
        </p:txBody>
      </p:sp>
      <mc:AlternateContent xmlns:mc="http://schemas.openxmlformats.org/markup-compatibility/2006" xmlns:a14="http://schemas.microsoft.com/office/drawing/2010/main">
        <mc:Choice Requires="a14">
          <p:sp>
            <p:nvSpPr>
              <p:cNvPr id="33" name="Rectangle 2">
                <a:extLst>
                  <a:ext uri="{FF2B5EF4-FFF2-40B4-BE49-F238E27FC236}">
                    <a16:creationId xmlns:a16="http://schemas.microsoft.com/office/drawing/2014/main" id="{7539E30E-C1C2-4CF0-842F-AA6ADED0FAB0}"/>
                  </a:ext>
                </a:extLst>
              </p:cNvPr>
              <p:cNvSpPr/>
              <p:nvPr/>
            </p:nvSpPr>
            <p:spPr>
              <a:xfrm>
                <a:off x="1123193" y="1393267"/>
                <a:ext cx="9670498" cy="1832874"/>
              </a:xfrm>
              <a:prstGeom prst="rect">
                <a:avLst/>
              </a:prstGeom>
            </p:spPr>
            <p:txBody>
              <a:bodyPr wrap="square">
                <a:spAutoFit/>
              </a:bodyPr>
              <a:lstStyle/>
              <a:p>
                <a:r>
                  <a:rPr lang="en-US" altLang="zh-CN" sz="1500" dirty="0">
                    <a:solidFill>
                      <a:srgbClr val="333333"/>
                    </a:solidFill>
                  </a:rPr>
                  <a:t>This paper uses “common but determinant variables for human settlements” to understand characteristics of general human society.  First, the author uses “rank-size” rule (</a:t>
                </a:r>
                <a:r>
                  <a:rPr lang="en-US" altLang="zh-CN" sz="1500" dirty="0" err="1">
                    <a:solidFill>
                      <a:srgbClr val="333333"/>
                    </a:solidFill>
                  </a:rPr>
                  <a:t>Zipf’s</a:t>
                </a:r>
                <a:r>
                  <a:rPr lang="en-US" altLang="zh-CN" sz="1500" dirty="0">
                    <a:solidFill>
                      <a:srgbClr val="333333"/>
                    </a:solidFill>
                  </a:rPr>
                  <a:t> law) to show that city’s population size is inversely proportion to its rank:</a:t>
                </a:r>
                <a14:m>
                  <m:oMath xmlns:m="http://schemas.openxmlformats.org/officeDocument/2006/math">
                    <m:r>
                      <a:rPr lang="en-US" altLang="zh-CN" sz="1500" b="0" i="0" smtClean="0">
                        <a:solidFill>
                          <a:srgbClr val="333333"/>
                        </a:solidFill>
                        <a:latin typeface="Cambria Math" panose="02040503050406030204" pitchFamily="18" charset="0"/>
                      </a:rPr>
                      <m:t>    </m:t>
                    </m:r>
                    <m:r>
                      <a:rPr lang="en-US" altLang="zh-CN" sz="1500" b="0" i="1" smtClean="0">
                        <a:solidFill>
                          <a:srgbClr val="333333"/>
                        </a:solidFill>
                        <a:latin typeface="Cambria Math" panose="02040503050406030204" pitchFamily="18" charset="0"/>
                      </a:rPr>
                      <m:t>𝑠𝑖𝑧𝑒</m:t>
                    </m:r>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𝑟𝑎𝑛𝑘</m:t>
                        </m:r>
                      </m:e>
                    </m:d>
                    <m:r>
                      <a:rPr lang="en-US" altLang="zh-CN" sz="1500" b="0" i="1" smtClean="0">
                        <a:solidFill>
                          <a:srgbClr val="333333"/>
                        </a:solidFill>
                        <a:latin typeface="Cambria Math" panose="02040503050406030204" pitchFamily="18" charset="0"/>
                      </a:rPr>
                      <m:t>=</m:t>
                    </m:r>
                    <m:f>
                      <m:fPr>
                        <m:ctrlPr>
                          <a:rPr lang="en-US" altLang="zh-CN" sz="1500" b="0" i="1" smtClean="0">
                            <a:solidFill>
                              <a:srgbClr val="333333"/>
                            </a:solidFill>
                            <a:latin typeface="Cambria Math" panose="02040503050406030204" pitchFamily="18" charset="0"/>
                          </a:rPr>
                        </m:ctrlPr>
                      </m:fPr>
                      <m:num>
                        <m:r>
                          <a:rPr lang="en-US" altLang="zh-CN" sz="1500" b="0" i="1" smtClean="0">
                            <a:solidFill>
                              <a:srgbClr val="333333"/>
                            </a:solidFill>
                            <a:latin typeface="Cambria Math" panose="02040503050406030204" pitchFamily="18" charset="0"/>
                          </a:rPr>
                          <m:t>𝑠𝑖𝑧</m:t>
                        </m:r>
                        <m:sSub>
                          <m:sSubPr>
                            <m:ctrlPr>
                              <a:rPr lang="en-US" altLang="zh-CN" sz="1500" b="0" i="1" smtClean="0">
                                <a:solidFill>
                                  <a:srgbClr val="333333"/>
                                </a:solidFill>
                                <a:latin typeface="Cambria Math" panose="02040503050406030204" pitchFamily="18" charset="0"/>
                              </a:rPr>
                            </m:ctrlPr>
                          </m:sSubPr>
                          <m:e>
                            <m:r>
                              <a:rPr lang="en-US" altLang="zh-CN" sz="1500" b="0" i="1" smtClean="0">
                                <a:solidFill>
                                  <a:srgbClr val="333333"/>
                                </a:solidFill>
                                <a:latin typeface="Cambria Math" panose="02040503050406030204" pitchFamily="18" charset="0"/>
                              </a:rPr>
                              <m:t>𝑒</m:t>
                            </m:r>
                          </m:e>
                          <m:sub>
                            <m:r>
                              <a:rPr lang="en-US" altLang="zh-CN" sz="1500" b="0" i="1" smtClean="0">
                                <a:solidFill>
                                  <a:srgbClr val="333333"/>
                                </a:solidFill>
                                <a:latin typeface="Cambria Math" panose="02040503050406030204" pitchFamily="18" charset="0"/>
                              </a:rPr>
                              <m:t>𝑚𝑎𝑥</m:t>
                            </m:r>
                          </m:sub>
                        </m:sSub>
                      </m:num>
                      <m:den>
                        <m:r>
                          <a:rPr lang="en-US" altLang="zh-CN" sz="1500" b="0" i="1" smtClean="0">
                            <a:solidFill>
                              <a:srgbClr val="333333"/>
                            </a:solidFill>
                            <a:latin typeface="Cambria Math" panose="02040503050406030204" pitchFamily="18" charset="0"/>
                          </a:rPr>
                          <m:t>𝑟𝑎𝑛</m:t>
                        </m:r>
                        <m:sSup>
                          <m:sSupPr>
                            <m:ctrlPr>
                              <a:rPr lang="en-US" altLang="zh-CN" sz="1500" b="0" i="1" smtClean="0">
                                <a:solidFill>
                                  <a:srgbClr val="333333"/>
                                </a:solidFill>
                                <a:latin typeface="Cambria Math" panose="02040503050406030204" pitchFamily="18" charset="0"/>
                              </a:rPr>
                            </m:ctrlPr>
                          </m:sSupPr>
                          <m:e>
                            <m:r>
                              <a:rPr lang="en-US" altLang="zh-CN" sz="1500" b="0" i="1" smtClean="0">
                                <a:solidFill>
                                  <a:srgbClr val="333333"/>
                                </a:solidFill>
                                <a:latin typeface="Cambria Math" panose="02040503050406030204" pitchFamily="18" charset="0"/>
                              </a:rPr>
                              <m:t>𝑘</m:t>
                            </m:r>
                          </m:e>
                          <m:sup>
                            <m:r>
                              <a:rPr lang="en-US" altLang="zh-CN" sz="1500" b="0" i="1" smtClean="0">
                                <a:solidFill>
                                  <a:srgbClr val="333333"/>
                                </a:solidFill>
                                <a:latin typeface="Cambria Math" panose="02040503050406030204" pitchFamily="18" charset="0"/>
                              </a:rPr>
                              <m:t>𝑧</m:t>
                            </m:r>
                          </m:sup>
                        </m:sSup>
                      </m:den>
                    </m:f>
                  </m:oMath>
                </a14:m>
                <a:endParaRPr lang="en-US" altLang="zh-CN" sz="1500" dirty="0">
                  <a:solidFill>
                    <a:srgbClr val="333333"/>
                  </a:solidFill>
                </a:endParaRPr>
              </a:p>
              <a:p>
                <a:endParaRPr lang="en-US" altLang="zh-CN" sz="1500" dirty="0">
                  <a:solidFill>
                    <a:srgbClr val="333333"/>
                  </a:solidFill>
                </a:endParaRPr>
              </a:p>
              <a:p>
                <a:r>
                  <a:rPr lang="en-US" altLang="zh-CN" sz="1500" dirty="0">
                    <a:solidFill>
                      <a:srgbClr val="333333"/>
                    </a:solidFill>
                  </a:rPr>
                  <a:t>Secondly, two variables are used to predict societal characteristics like population and GDP. The author uses scale invariant functions (power-laws) to depict the relationship between Chinese cities’ GDP and population:</a:t>
                </a:r>
              </a:p>
              <a:p>
                <a:pPr algn="ctr"/>
                <a14:m>
                  <m:oMathPara xmlns:m="http://schemas.openxmlformats.org/officeDocument/2006/math">
                    <m:oMathParaPr>
                      <m:jc m:val="centerGroup"/>
                    </m:oMathParaPr>
                    <m:oMath xmlns:m="http://schemas.openxmlformats.org/officeDocument/2006/math">
                      <m:r>
                        <a:rPr lang="en-US" altLang="zh-CN" sz="1500" b="0" i="1" smtClean="0">
                          <a:solidFill>
                            <a:srgbClr val="333333"/>
                          </a:solidFill>
                          <a:latin typeface="Cambria Math" panose="02040503050406030204" pitchFamily="18" charset="0"/>
                        </a:rPr>
                        <m:t>𝐴</m:t>
                      </m:r>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𝑁</m:t>
                          </m:r>
                          <m:r>
                            <a:rPr lang="en-US" altLang="zh-CN" sz="1500" b="0" i="1" smtClean="0">
                              <a:solidFill>
                                <a:srgbClr val="333333"/>
                              </a:solidFill>
                              <a:latin typeface="Cambria Math" panose="02040503050406030204" pitchFamily="18" charset="0"/>
                            </a:rPr>
                            <m:t>,</m:t>
                          </m:r>
                          <m:r>
                            <a:rPr lang="en-US" altLang="zh-CN" sz="1500" b="0" i="1" smtClean="0">
                              <a:solidFill>
                                <a:srgbClr val="333333"/>
                              </a:solidFill>
                              <a:latin typeface="Cambria Math" panose="02040503050406030204" pitchFamily="18" charset="0"/>
                            </a:rPr>
                            <m:t>𝑡</m:t>
                          </m:r>
                        </m:e>
                      </m:d>
                      <m:r>
                        <a:rPr lang="en-US" altLang="zh-CN" sz="1500" b="0" i="1" smtClean="0">
                          <a:solidFill>
                            <a:srgbClr val="333333"/>
                          </a:solidFill>
                          <a:latin typeface="Cambria Math" panose="02040503050406030204" pitchFamily="18" charset="0"/>
                        </a:rPr>
                        <m:t>=</m:t>
                      </m:r>
                      <m:r>
                        <a:rPr lang="en-US" altLang="zh-CN" sz="1500" b="0" i="1" smtClean="0">
                          <a:solidFill>
                            <a:srgbClr val="333333"/>
                          </a:solidFill>
                          <a:latin typeface="Cambria Math" panose="02040503050406030204" pitchFamily="18" charset="0"/>
                        </a:rPr>
                        <m:t>𝑎</m:t>
                      </m:r>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𝑡</m:t>
                          </m:r>
                        </m:e>
                      </m:d>
                      <m:r>
                        <a:rPr lang="en-US" altLang="zh-CN" sz="1500" b="0" i="1" smtClean="0">
                          <a:solidFill>
                            <a:srgbClr val="333333"/>
                          </a:solidFill>
                          <a:latin typeface="Cambria Math" panose="02040503050406030204" pitchFamily="18" charset="0"/>
                        </a:rPr>
                        <m:t>𝑁</m:t>
                      </m:r>
                      <m:sSup>
                        <m:sSupPr>
                          <m:ctrlPr>
                            <a:rPr lang="en-US" altLang="zh-CN" sz="1500" b="0" i="1" smtClean="0">
                              <a:solidFill>
                                <a:srgbClr val="333333"/>
                              </a:solidFill>
                              <a:latin typeface="Cambria Math" panose="02040503050406030204" pitchFamily="18" charset="0"/>
                            </a:rPr>
                          </m:ctrlPr>
                        </m:sSupPr>
                        <m:e>
                          <m:d>
                            <m:dPr>
                              <m:ctrlPr>
                                <a:rPr lang="en-US" altLang="zh-CN" sz="1500" b="0" i="1" smtClean="0">
                                  <a:solidFill>
                                    <a:srgbClr val="333333"/>
                                  </a:solidFill>
                                  <a:latin typeface="Cambria Math" panose="02040503050406030204" pitchFamily="18" charset="0"/>
                                </a:rPr>
                              </m:ctrlPr>
                            </m:dPr>
                            <m:e>
                              <m:r>
                                <a:rPr lang="en-US" altLang="zh-CN" sz="1500" b="0" i="1" smtClean="0">
                                  <a:solidFill>
                                    <a:srgbClr val="333333"/>
                                  </a:solidFill>
                                  <a:latin typeface="Cambria Math" panose="02040503050406030204" pitchFamily="18" charset="0"/>
                                </a:rPr>
                                <m:t>𝑡</m:t>
                              </m:r>
                            </m:e>
                          </m:d>
                        </m:e>
                        <m:sup>
                          <m:r>
                            <a:rPr lang="zh-CN" altLang="en-US" sz="1500" b="0" i="1" smtClean="0">
                              <a:solidFill>
                                <a:srgbClr val="333333"/>
                              </a:solidFill>
                              <a:latin typeface="Cambria Math" panose="02040503050406030204" pitchFamily="18" charset="0"/>
                            </a:rPr>
                            <m:t>𝛼</m:t>
                          </m:r>
                        </m:sup>
                      </m:sSup>
                    </m:oMath>
                  </m:oMathPara>
                </a14:m>
                <a:endParaRPr lang="en-US" altLang="zh-CN" sz="1500" dirty="0">
                  <a:solidFill>
                    <a:srgbClr val="333333"/>
                  </a:solidFill>
                </a:endParaRPr>
              </a:p>
            </p:txBody>
          </p:sp>
        </mc:Choice>
        <mc:Fallback xmlns="">
          <p:sp>
            <p:nvSpPr>
              <p:cNvPr id="33" name="Rectangle 2">
                <a:extLst>
                  <a:ext uri="{FF2B5EF4-FFF2-40B4-BE49-F238E27FC236}">
                    <a16:creationId xmlns:a16="http://schemas.microsoft.com/office/drawing/2014/main" id="{7539E30E-C1C2-4CF0-842F-AA6ADED0FAB0}"/>
                  </a:ext>
                </a:extLst>
              </p:cNvPr>
              <p:cNvSpPr>
                <a:spLocks noRot="1" noChangeAspect="1" noMove="1" noResize="1" noEditPoints="1" noAdjustHandles="1" noChangeArrowheads="1" noChangeShapeType="1" noTextEdit="1"/>
              </p:cNvSpPr>
              <p:nvPr/>
            </p:nvSpPr>
            <p:spPr>
              <a:xfrm>
                <a:off x="1123193" y="1393267"/>
                <a:ext cx="9670498" cy="1832874"/>
              </a:xfrm>
              <a:prstGeom prst="rect">
                <a:avLst/>
              </a:prstGeom>
              <a:blipFill>
                <a:blip r:embed="rId2"/>
                <a:stretch>
                  <a:fillRect l="-252" t="-1000" r="-6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3893E3B1-0673-444A-83BD-E56160649F7E}"/>
              </a:ext>
            </a:extLst>
          </p:cNvPr>
          <p:cNvSpPr/>
          <p:nvPr/>
        </p:nvSpPr>
        <p:spPr>
          <a:xfrm>
            <a:off x="922480" y="2890468"/>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284603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Three: Comparative Analysis of Cities in History</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34" name="Content Placeholder 2">
            <a:extLst>
              <a:ext uri="{FF2B5EF4-FFF2-40B4-BE49-F238E27FC236}">
                <a16:creationId xmlns:a16="http://schemas.microsoft.com/office/drawing/2014/main" id="{E8B7B902-918C-42B1-90B5-797D5EBEF01C}"/>
              </a:ext>
            </a:extLst>
          </p:cNvPr>
          <p:cNvSpPr txBox="1">
            <a:spLocks/>
          </p:cNvSpPr>
          <p:nvPr/>
        </p:nvSpPr>
        <p:spPr>
          <a:xfrm>
            <a:off x="479376" y="1037390"/>
            <a:ext cx="10704002" cy="3933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Outputs from the Workflow</a:t>
            </a:r>
            <a:endParaRPr lang="en-US" sz="2000" b="1" dirty="0"/>
          </a:p>
        </p:txBody>
      </p:sp>
      <p:sp>
        <p:nvSpPr>
          <p:cNvPr id="9" name="Rectangle 8">
            <a:extLst>
              <a:ext uri="{FF2B5EF4-FFF2-40B4-BE49-F238E27FC236}">
                <a16:creationId xmlns:a16="http://schemas.microsoft.com/office/drawing/2014/main" id="{452F9103-C80E-4DD0-A25F-AEF3190D9A10}"/>
              </a:ext>
            </a:extLst>
          </p:cNvPr>
          <p:cNvSpPr/>
          <p:nvPr/>
        </p:nvSpPr>
        <p:spPr>
          <a:xfrm>
            <a:off x="1261310" y="4777026"/>
            <a:ext cx="1580497" cy="369332"/>
          </a:xfrm>
          <a:prstGeom prst="rect">
            <a:avLst/>
          </a:prstGeom>
        </p:spPr>
        <p:txBody>
          <a:bodyPr wrap="none">
            <a:spAutoFit/>
          </a:bodyPr>
          <a:lstStyle/>
          <a:p>
            <a:r>
              <a:rPr lang="en-US" dirty="0">
                <a:solidFill>
                  <a:srgbClr val="333333"/>
                </a:solidFill>
              </a:rPr>
              <a:t>Rank Size Rule</a:t>
            </a:r>
            <a:endParaRPr lang="en-US" dirty="0"/>
          </a:p>
        </p:txBody>
      </p:sp>
      <p:sp>
        <p:nvSpPr>
          <p:cNvPr id="21" name="Rectangle 20">
            <a:extLst>
              <a:ext uri="{FF2B5EF4-FFF2-40B4-BE49-F238E27FC236}">
                <a16:creationId xmlns:a16="http://schemas.microsoft.com/office/drawing/2014/main" id="{63D6F966-78C6-41BA-87C6-C7D9B8489674}"/>
              </a:ext>
            </a:extLst>
          </p:cNvPr>
          <p:cNvSpPr/>
          <p:nvPr/>
        </p:nvSpPr>
        <p:spPr>
          <a:xfrm>
            <a:off x="3899446" y="4961692"/>
            <a:ext cx="3938268" cy="923330"/>
          </a:xfrm>
          <a:prstGeom prst="rect">
            <a:avLst/>
          </a:prstGeom>
        </p:spPr>
        <p:txBody>
          <a:bodyPr wrap="square">
            <a:spAutoFit/>
          </a:bodyPr>
          <a:lstStyle/>
          <a:p>
            <a:r>
              <a:rPr lang="en-US" dirty="0"/>
              <a:t>Scaling of GDP and population size of Chinese Prefectural cities in last 20 years </a:t>
            </a:r>
          </a:p>
        </p:txBody>
      </p:sp>
      <p:pic>
        <p:nvPicPr>
          <p:cNvPr id="7" name="Picture 6" descr="Chart, scatter chart&#10;&#10;Description automatically generated">
            <a:extLst>
              <a:ext uri="{FF2B5EF4-FFF2-40B4-BE49-F238E27FC236}">
                <a16:creationId xmlns:a16="http://schemas.microsoft.com/office/drawing/2014/main" id="{10D974DC-1BC4-4033-AD54-EEB8325D7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844" y="1509650"/>
            <a:ext cx="4475066" cy="3402391"/>
          </a:xfrm>
          <a:prstGeom prst="rect">
            <a:avLst/>
          </a:prstGeom>
        </p:spPr>
      </p:pic>
      <p:pic>
        <p:nvPicPr>
          <p:cNvPr id="10" name="Picture 9">
            <a:extLst>
              <a:ext uri="{FF2B5EF4-FFF2-40B4-BE49-F238E27FC236}">
                <a16:creationId xmlns:a16="http://schemas.microsoft.com/office/drawing/2014/main" id="{4E69477F-535D-4003-A870-53F660AAA35A}"/>
              </a:ext>
            </a:extLst>
          </p:cNvPr>
          <p:cNvPicPr>
            <a:picLocks noChangeAspect="1"/>
          </p:cNvPicPr>
          <p:nvPr/>
        </p:nvPicPr>
        <p:blipFill>
          <a:blip r:embed="rId3"/>
          <a:stretch>
            <a:fillRect/>
          </a:stretch>
        </p:blipFill>
        <p:spPr>
          <a:xfrm>
            <a:off x="203672" y="1573998"/>
            <a:ext cx="3695774" cy="2850812"/>
          </a:xfrm>
          <a:prstGeom prst="rect">
            <a:avLst/>
          </a:prstGeom>
        </p:spPr>
      </p:pic>
      <p:pic>
        <p:nvPicPr>
          <p:cNvPr id="12" name="Picture 11" descr="Graphical user interface, chart, line chart&#10;&#10;Description automatically generated">
            <a:extLst>
              <a:ext uri="{FF2B5EF4-FFF2-40B4-BE49-F238E27FC236}">
                <a16:creationId xmlns:a16="http://schemas.microsoft.com/office/drawing/2014/main" id="{6EEEE496-1D37-407B-9667-655AC7283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910" y="1664074"/>
            <a:ext cx="4013862" cy="2981576"/>
          </a:xfrm>
          <a:prstGeom prst="rect">
            <a:avLst/>
          </a:prstGeom>
        </p:spPr>
      </p:pic>
      <p:sp>
        <p:nvSpPr>
          <p:cNvPr id="18" name="Rectangle 17">
            <a:extLst>
              <a:ext uri="{FF2B5EF4-FFF2-40B4-BE49-F238E27FC236}">
                <a16:creationId xmlns:a16="http://schemas.microsoft.com/office/drawing/2014/main" id="{38C4805C-75ED-4D6F-9454-E8A4C461DA7C}"/>
              </a:ext>
            </a:extLst>
          </p:cNvPr>
          <p:cNvSpPr/>
          <p:nvPr/>
        </p:nvSpPr>
        <p:spPr>
          <a:xfrm>
            <a:off x="8248220" y="4649468"/>
            <a:ext cx="3834551" cy="646331"/>
          </a:xfrm>
          <a:prstGeom prst="rect">
            <a:avLst/>
          </a:prstGeom>
        </p:spPr>
        <p:txBody>
          <a:bodyPr wrap="square">
            <a:spAutoFit/>
          </a:bodyPr>
          <a:lstStyle/>
          <a:p>
            <a:r>
              <a:rPr lang="en-US" dirty="0"/>
              <a:t>Growth of GDP (Y) and population (N) in log scale</a:t>
            </a:r>
          </a:p>
        </p:txBody>
      </p:sp>
    </p:spTree>
    <p:extLst>
      <p:ext uri="{BB962C8B-B14F-4D97-AF65-F5344CB8AC3E}">
        <p14:creationId xmlns:p14="http://schemas.microsoft.com/office/powerpoint/2010/main" val="239498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A6204-6BE3-404E-B863-8C693C386790}"/>
              </a:ext>
            </a:extLst>
          </p:cNvPr>
          <p:cNvPicPr>
            <a:picLocks noChangeAspect="1"/>
          </p:cNvPicPr>
          <p:nvPr/>
        </p:nvPicPr>
        <p:blipFill>
          <a:blip r:embed="rId2"/>
          <a:stretch>
            <a:fillRect/>
          </a:stretch>
        </p:blipFill>
        <p:spPr>
          <a:xfrm>
            <a:off x="2349139" y="1124563"/>
            <a:ext cx="6972282" cy="5619451"/>
          </a:xfrm>
          <a:prstGeom prst="rect">
            <a:avLst/>
          </a:prstGeom>
        </p:spPr>
      </p:pic>
      <p:sp>
        <p:nvSpPr>
          <p:cNvPr id="2" name="Title 1"/>
          <p:cNvSpPr>
            <a:spLocks noGrp="1"/>
          </p:cNvSpPr>
          <p:nvPr>
            <p:ph type="title"/>
          </p:nvPr>
        </p:nvSpPr>
        <p:spPr>
          <a:xfrm>
            <a:off x="0" y="188640"/>
            <a:ext cx="12144672" cy="543595"/>
          </a:xfrm>
        </p:spPr>
        <p:txBody>
          <a:bodyPr>
            <a:no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Three: Comparative Analysis of Cities in History</a:t>
            </a:r>
            <a:endParaRPr lang="zh-CN" altLang="en-US" sz="3500" b="1" dirty="0">
              <a:solidFill>
                <a:schemeClr val="bg1"/>
              </a:solidFill>
              <a:latin typeface="+mn-lt"/>
            </a:endParaRPr>
          </a:p>
        </p:txBody>
      </p:sp>
      <p:sp>
        <p:nvSpPr>
          <p:cNvPr id="4" name="Rectangle 3">
            <a:extLst>
              <a:ext uri="{FF2B5EF4-FFF2-40B4-BE49-F238E27FC236}">
                <a16:creationId xmlns:a16="http://schemas.microsoft.com/office/drawing/2014/main" id="{350609B5-BBFE-4B6D-97B2-33977E0BB086}"/>
              </a:ext>
            </a:extLst>
          </p:cNvPr>
          <p:cNvSpPr/>
          <p:nvPr/>
        </p:nvSpPr>
        <p:spPr>
          <a:xfrm>
            <a:off x="2417377" y="1265590"/>
            <a:ext cx="6863099" cy="16595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D9C939-1C74-4D4E-82F1-C53C0A98D720}"/>
              </a:ext>
            </a:extLst>
          </p:cNvPr>
          <p:cNvSpPr/>
          <p:nvPr/>
        </p:nvSpPr>
        <p:spPr>
          <a:xfrm>
            <a:off x="2417378" y="2925170"/>
            <a:ext cx="6863100" cy="37441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753B776-585C-4439-85E5-DF18A42431EA}"/>
              </a:ext>
            </a:extLst>
          </p:cNvPr>
          <p:cNvSpPr txBox="1"/>
          <p:nvPr/>
        </p:nvSpPr>
        <p:spPr>
          <a:xfrm>
            <a:off x="681135" y="1699890"/>
            <a:ext cx="1545231" cy="646331"/>
          </a:xfrm>
          <a:prstGeom prst="rect">
            <a:avLst/>
          </a:prstGeom>
          <a:noFill/>
        </p:spPr>
        <p:txBody>
          <a:bodyPr wrap="none" rtlCol="0">
            <a:spAutoFit/>
          </a:bodyPr>
          <a:lstStyle/>
          <a:p>
            <a:r>
              <a:rPr lang="en-US" dirty="0"/>
              <a:t>Rank-Size Rule</a:t>
            </a:r>
          </a:p>
          <a:p>
            <a:r>
              <a:rPr lang="en-US" dirty="0"/>
              <a:t>(US Cities)</a:t>
            </a:r>
          </a:p>
        </p:txBody>
      </p:sp>
      <p:sp>
        <p:nvSpPr>
          <p:cNvPr id="9" name="TextBox 8">
            <a:extLst>
              <a:ext uri="{FF2B5EF4-FFF2-40B4-BE49-F238E27FC236}">
                <a16:creationId xmlns:a16="http://schemas.microsoft.com/office/drawing/2014/main" id="{7BFCF033-6792-45EC-B328-28F47925F509}"/>
              </a:ext>
            </a:extLst>
          </p:cNvPr>
          <p:cNvSpPr txBox="1"/>
          <p:nvPr/>
        </p:nvSpPr>
        <p:spPr>
          <a:xfrm>
            <a:off x="681134" y="4078610"/>
            <a:ext cx="1630575" cy="646331"/>
          </a:xfrm>
          <a:prstGeom prst="rect">
            <a:avLst/>
          </a:prstGeom>
          <a:noFill/>
        </p:spPr>
        <p:txBody>
          <a:bodyPr wrap="none" rtlCol="0">
            <a:spAutoFit/>
          </a:bodyPr>
          <a:lstStyle/>
          <a:p>
            <a:r>
              <a:rPr lang="en-US" dirty="0"/>
              <a:t>Power-Laws</a:t>
            </a:r>
          </a:p>
          <a:p>
            <a:r>
              <a:rPr lang="en-US" dirty="0"/>
              <a:t>(Chinese Cities)</a:t>
            </a:r>
          </a:p>
        </p:txBody>
      </p:sp>
    </p:spTree>
    <p:extLst>
      <p:ext uri="{BB962C8B-B14F-4D97-AF65-F5344CB8AC3E}">
        <p14:creationId xmlns:p14="http://schemas.microsoft.com/office/powerpoint/2010/main" val="191716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Three: Comparative Analysis of Cities in History</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4" name="TextBox 1">
            <a:extLst>
              <a:ext uri="{FF2B5EF4-FFF2-40B4-BE49-F238E27FC236}">
                <a16:creationId xmlns:a16="http://schemas.microsoft.com/office/drawing/2014/main" id="{24B24C06-429E-40F0-BF32-EA351A1A780E}"/>
              </a:ext>
            </a:extLst>
          </p:cNvPr>
          <p:cNvSpPr txBox="1"/>
          <p:nvPr/>
        </p:nvSpPr>
        <p:spPr>
          <a:xfrm>
            <a:off x="551384" y="1596651"/>
            <a:ext cx="11640616" cy="4093428"/>
          </a:xfrm>
          <a:prstGeom prst="rect">
            <a:avLst/>
          </a:prstGeom>
          <a:noFill/>
        </p:spPr>
        <p:txBody>
          <a:bodyPr wrap="square" rtlCol="0">
            <a:spAutoFit/>
          </a:bodyPr>
          <a:lstStyle/>
          <a:p>
            <a:r>
              <a:rPr lang="en-US" sz="2000" b="1" dirty="0"/>
              <a:t>Step 1</a:t>
            </a:r>
            <a:r>
              <a:rPr lang="en-US" sz="2000" dirty="0"/>
              <a:t>: </a:t>
            </a:r>
            <a:r>
              <a:rPr lang="en-US" sz="2000" b="1" dirty="0"/>
              <a:t>Download data and unzip </a:t>
            </a:r>
            <a:r>
              <a:rPr lang="en-US" sz="2000" dirty="0"/>
              <a:t>from </a:t>
            </a:r>
            <a:r>
              <a:rPr lang="en-US" sz="1200" dirty="0">
                <a:hlinkClick r:id="rId2"/>
              </a:rPr>
              <a:t>https://drive.google.com/drive/u/0/folders/1Khx_VZTGGINsk5vZxhQppy5v_rxxPY93</a:t>
            </a:r>
            <a:r>
              <a:rPr lang="en-US" sz="1200" dirty="0"/>
              <a:t> </a:t>
            </a:r>
          </a:p>
          <a:p>
            <a:r>
              <a:rPr lang="en-US" sz="2000" b="1" dirty="0"/>
              <a:t>Step 2</a:t>
            </a:r>
            <a:r>
              <a:rPr lang="en-US" sz="2000" dirty="0"/>
              <a:t>: </a:t>
            </a:r>
            <a:r>
              <a:rPr lang="en-US" sz="2000" b="1" dirty="0"/>
              <a:t>Download workflow</a:t>
            </a:r>
            <a:r>
              <a:rPr lang="en-US" sz="2000" dirty="0"/>
              <a:t> from </a:t>
            </a:r>
            <a:r>
              <a:rPr lang="en-US" sz="1400" dirty="0">
                <a:hlinkClick r:id="rId3"/>
              </a:rPr>
              <a:t>https://drive.google.com/drive/u/0/folders/17Udq9UJGBZowgQ-9okzLfL1OOTCt6_wX</a:t>
            </a:r>
            <a:r>
              <a:rPr lang="en-US" sz="1300" dirty="0"/>
              <a:t> </a:t>
            </a:r>
          </a:p>
          <a:p>
            <a:r>
              <a:rPr lang="en-US" altLang="zh-CN" sz="2000" b="1" dirty="0"/>
              <a:t>Step 3</a:t>
            </a:r>
            <a:r>
              <a:rPr lang="en-US" altLang="zh-CN" sz="2000" dirty="0"/>
              <a:t>: </a:t>
            </a:r>
            <a:r>
              <a:rPr lang="en-US" altLang="zh-CN" sz="2000" b="1" dirty="0"/>
              <a:t>Open KNIME </a:t>
            </a:r>
            <a:r>
              <a:rPr lang="en-US" altLang="zh-CN" sz="2000" dirty="0"/>
              <a:t>from local PC or China Data Lab Cloud Platform (in building)</a:t>
            </a:r>
          </a:p>
          <a:p>
            <a:r>
              <a:rPr lang="en-US" altLang="zh-CN" sz="2000" b="1" dirty="0"/>
              <a:t>Step 4</a:t>
            </a:r>
            <a:r>
              <a:rPr lang="en-US" altLang="zh-CN" sz="2000" dirty="0"/>
              <a:t>: </a:t>
            </a:r>
            <a:r>
              <a:rPr lang="en-US" altLang="zh-CN" sz="2000" b="1" dirty="0"/>
              <a:t>Import KNIME workflow </a:t>
            </a:r>
            <a:r>
              <a:rPr lang="en-US" altLang="zh-CN" sz="2000" dirty="0"/>
              <a:t>file (Comparative Analysis of Cities in </a:t>
            </a:r>
            <a:r>
              <a:rPr lang="en-US" altLang="zh-CN" sz="2000" dirty="0" err="1"/>
              <a:t>History.knwf</a:t>
            </a:r>
            <a:r>
              <a:rPr lang="en-US" altLang="zh-CN" sz="2000" dirty="0"/>
              <a:t>)</a:t>
            </a:r>
            <a:endParaRPr lang="en-US" altLang="zh-CN" sz="2000" dirty="0">
              <a:solidFill>
                <a:schemeClr val="tx1">
                  <a:lumMod val="95000"/>
                  <a:lumOff val="5000"/>
                </a:schemeClr>
              </a:solidFill>
            </a:endParaRPr>
          </a:p>
          <a:p>
            <a:r>
              <a:rPr lang="en-US" altLang="zh-CN" sz="2000" b="1" dirty="0"/>
              <a:t>Step 5</a:t>
            </a:r>
            <a:r>
              <a:rPr lang="en-US" altLang="zh-CN" sz="2000" dirty="0"/>
              <a:t>: </a:t>
            </a:r>
            <a:r>
              <a:rPr lang="en-US" altLang="zh-CN" sz="2000" b="1" dirty="0"/>
              <a:t>Configure all nodes in “data collection”</a:t>
            </a:r>
            <a:endParaRPr lang="en-US" altLang="zh-CN" sz="2000" dirty="0"/>
          </a:p>
          <a:p>
            <a:r>
              <a:rPr lang="en-US" altLang="zh-CN" sz="2000" dirty="0"/>
              <a:t>Step 6: </a:t>
            </a:r>
            <a:r>
              <a:rPr lang="en-US" altLang="zh-CN" sz="2000" b="1" dirty="0"/>
              <a:t>Configure all nodes in “exporting output”</a:t>
            </a:r>
            <a:endParaRPr lang="en-US" altLang="zh-CN" sz="2000" dirty="0"/>
          </a:p>
          <a:p>
            <a:r>
              <a:rPr lang="en-US" altLang="zh-CN" sz="2000" dirty="0"/>
              <a:t>Step 6: Click </a:t>
            </a:r>
            <a:r>
              <a:rPr lang="en-US" altLang="zh-CN" sz="2000" b="1" dirty="0"/>
              <a:t>Run</a:t>
            </a:r>
            <a:r>
              <a:rPr lang="en-US" altLang="zh-CN" sz="2000" dirty="0"/>
              <a:t>       function from the top menu </a:t>
            </a:r>
          </a:p>
          <a:p>
            <a:r>
              <a:rPr lang="en-US" altLang="zh-CN" sz="2000" b="1" dirty="0"/>
              <a:t>Step 7</a:t>
            </a:r>
            <a:r>
              <a:rPr lang="en-US" altLang="zh-CN" sz="2000" dirty="0"/>
              <a:t>: </a:t>
            </a:r>
            <a:r>
              <a:rPr lang="en-US" altLang="zh-CN" sz="2000" b="1" dirty="0"/>
              <a:t>Display</a:t>
            </a:r>
            <a:r>
              <a:rPr lang="en-US" altLang="zh-CN" sz="2000" dirty="0"/>
              <a:t> </a:t>
            </a:r>
            <a:r>
              <a:rPr lang="en-US" altLang="zh-CN" sz="2000" b="1" dirty="0"/>
              <a:t>the outputs</a:t>
            </a:r>
            <a:r>
              <a:rPr lang="en-US" altLang="zh-CN" sz="2000" dirty="0"/>
              <a:t>:</a:t>
            </a:r>
          </a:p>
          <a:p>
            <a:pPr marL="742950" lvl="1" indent="-285750">
              <a:buFont typeface="Courier New" panose="02070309020205020404" pitchFamily="49" charset="0"/>
              <a:buChar char="o"/>
            </a:pPr>
            <a:r>
              <a:rPr lang="en-US" altLang="zh-CN" sz="2000" dirty="0"/>
              <a:t>Figure 1-A: Histogram of city sizes</a:t>
            </a:r>
          </a:p>
          <a:p>
            <a:pPr marL="742950" lvl="1" indent="-285750">
              <a:buFont typeface="Courier New" panose="02070309020205020404" pitchFamily="49" charset="0"/>
              <a:buChar char="o"/>
            </a:pPr>
            <a:r>
              <a:rPr lang="en-US" altLang="zh-CN" sz="2000" dirty="0"/>
              <a:t>Figure 1-B: Rank Size Rule</a:t>
            </a:r>
          </a:p>
          <a:p>
            <a:pPr marL="742950" lvl="1" indent="-285750">
              <a:buFont typeface="Courier New" panose="02070309020205020404" pitchFamily="49" charset="0"/>
              <a:buChar char="o"/>
            </a:pPr>
            <a:r>
              <a:rPr lang="en-US" altLang="zh-CN" sz="2000" dirty="0"/>
              <a:t>Figure 2-A: Scaled GDP with Population (City Level)</a:t>
            </a:r>
          </a:p>
          <a:p>
            <a:pPr marL="742950" lvl="1" indent="-285750">
              <a:buFont typeface="Courier New" panose="02070309020205020404" pitchFamily="49" charset="0"/>
              <a:buChar char="o"/>
            </a:pPr>
            <a:r>
              <a:rPr lang="en-US" altLang="zh-CN" sz="2000" dirty="0"/>
              <a:t>Figure 2-C: Scaled GDP and population vs. Year</a:t>
            </a:r>
          </a:p>
          <a:p>
            <a:pPr marL="742950" lvl="1" indent="-285750">
              <a:buFont typeface="Courier New" panose="02070309020205020404" pitchFamily="49" charset="0"/>
              <a:buChar char="o"/>
            </a:pPr>
            <a:r>
              <a:rPr lang="en-US" altLang="zh-CN" sz="2000" dirty="0"/>
              <a:t>Figure 2-D: Scaled GDP vs. Scaled Population</a:t>
            </a:r>
            <a:endParaRPr lang="zh-CN" altLang="en-US" sz="2000" dirty="0"/>
          </a:p>
        </p:txBody>
      </p:sp>
      <p:pic>
        <p:nvPicPr>
          <p:cNvPr id="5" name="Picture 2">
            <a:extLst>
              <a:ext uri="{FF2B5EF4-FFF2-40B4-BE49-F238E27FC236}">
                <a16:creationId xmlns:a16="http://schemas.microsoft.com/office/drawing/2014/main" id="{E77D5926-3512-4F57-953B-1144869DEFE7}"/>
              </a:ext>
            </a:extLst>
          </p:cNvPr>
          <p:cNvPicPr>
            <a:picLocks noChangeAspect="1"/>
          </p:cNvPicPr>
          <p:nvPr/>
        </p:nvPicPr>
        <p:blipFill>
          <a:blip r:embed="rId4"/>
          <a:stretch>
            <a:fillRect/>
          </a:stretch>
        </p:blipFill>
        <p:spPr>
          <a:xfrm>
            <a:off x="2428142" y="3526875"/>
            <a:ext cx="304800" cy="243840"/>
          </a:xfrm>
          <a:prstGeom prst="rect">
            <a:avLst/>
          </a:prstGeom>
        </p:spPr>
      </p:pic>
      <p:sp>
        <p:nvSpPr>
          <p:cNvPr id="3" name="Content Placeholder 2">
            <a:extLst>
              <a:ext uri="{FF2B5EF4-FFF2-40B4-BE49-F238E27FC236}">
                <a16:creationId xmlns:a16="http://schemas.microsoft.com/office/drawing/2014/main" id="{85102495-6A70-402E-93AD-C72C2F942BBB}"/>
              </a:ext>
            </a:extLst>
          </p:cNvPr>
          <p:cNvSpPr txBox="1">
            <a:spLocks/>
          </p:cNvSpPr>
          <p:nvPr/>
        </p:nvSpPr>
        <p:spPr>
          <a:xfrm>
            <a:off x="340592" y="1000764"/>
            <a:ext cx="5683400"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Steps for Running the Workflow</a:t>
            </a:r>
            <a:endParaRPr lang="en-US" sz="2000" b="1" dirty="0"/>
          </a:p>
        </p:txBody>
      </p:sp>
    </p:spTree>
    <p:extLst>
      <p:ext uri="{BB962C8B-B14F-4D97-AF65-F5344CB8AC3E}">
        <p14:creationId xmlns:p14="http://schemas.microsoft.com/office/powerpoint/2010/main" val="36305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38869C-DE0A-4642-B70B-281E2C51CEF7}"/>
              </a:ext>
            </a:extLst>
          </p:cNvPr>
          <p:cNvSpPr>
            <a:spLocks noGrp="1"/>
          </p:cNvSpPr>
          <p:nvPr>
            <p:ph type="title"/>
          </p:nvPr>
        </p:nvSpPr>
        <p:spPr>
          <a:xfrm>
            <a:off x="12500" y="129447"/>
            <a:ext cx="12192000" cy="764704"/>
          </a:xfrm>
        </p:spPr>
        <p:txBody>
          <a:bodyPr>
            <a:normAutofit fontScale="90000"/>
          </a:bodyPr>
          <a:lstStyle/>
          <a:p>
            <a:pPr algn="ctr"/>
            <a:r>
              <a:rPr lang="en-US" altLang="zh-CN" sz="4000" b="1" dirty="0">
                <a:solidFill>
                  <a:schemeClr val="bg1"/>
                </a:solidFill>
                <a:effectLst>
                  <a:outerShdw blurRad="38100" dist="38100" dir="2700000" algn="tl">
                    <a:srgbClr val="000000">
                      <a:alpha val="43137"/>
                    </a:srgbClr>
                  </a:outerShdw>
                </a:effectLst>
                <a:latin typeface="+mn-lt"/>
              </a:rPr>
              <a:t>Case Study Three: Comparative Analysis of Cities in History</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6" name="Content Placeholder 2">
            <a:extLst>
              <a:ext uri="{FF2B5EF4-FFF2-40B4-BE49-F238E27FC236}">
                <a16:creationId xmlns:a16="http://schemas.microsoft.com/office/drawing/2014/main" id="{D5C031C1-6D27-4B88-BBEF-3098E0AA8B79}"/>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Summary</a:t>
            </a:r>
          </a:p>
        </p:txBody>
      </p:sp>
      <p:sp>
        <p:nvSpPr>
          <p:cNvPr id="7" name="Content Placeholder 2">
            <a:extLst>
              <a:ext uri="{FF2B5EF4-FFF2-40B4-BE49-F238E27FC236}">
                <a16:creationId xmlns:a16="http://schemas.microsoft.com/office/drawing/2014/main" id="{B92E12F7-708B-40C7-B354-BC2A123B64BE}"/>
              </a:ext>
            </a:extLst>
          </p:cNvPr>
          <p:cNvSpPr txBox="1">
            <a:spLocks/>
          </p:cNvSpPr>
          <p:nvPr/>
        </p:nvSpPr>
        <p:spPr>
          <a:xfrm>
            <a:off x="340592" y="4411338"/>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Limitation</a:t>
            </a:r>
          </a:p>
        </p:txBody>
      </p:sp>
      <p:sp>
        <p:nvSpPr>
          <p:cNvPr id="9" name="文本框 8">
            <a:extLst>
              <a:ext uri="{FF2B5EF4-FFF2-40B4-BE49-F238E27FC236}">
                <a16:creationId xmlns:a16="http://schemas.microsoft.com/office/drawing/2014/main" id="{99F89AB8-B3F9-4651-8018-774A921BB655}"/>
              </a:ext>
            </a:extLst>
          </p:cNvPr>
          <p:cNvSpPr txBox="1"/>
          <p:nvPr/>
        </p:nvSpPr>
        <p:spPr>
          <a:xfrm>
            <a:off x="735435" y="4867256"/>
            <a:ext cx="10153128" cy="1323439"/>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data that this KNIME workflow uses for prefectural cities of China’s GDP and population differ slightly from the research paper. Research paper includes other major cities like Singapore, but the KNIME workflow does not include non-Chinese cities. Due to the differences of the data, the outputs of the workflow slightly differ from that of the paper.</a:t>
            </a:r>
          </a:p>
        </p:txBody>
      </p:sp>
      <p:sp>
        <p:nvSpPr>
          <p:cNvPr id="10" name="文本框 9">
            <a:extLst>
              <a:ext uri="{FF2B5EF4-FFF2-40B4-BE49-F238E27FC236}">
                <a16:creationId xmlns:a16="http://schemas.microsoft.com/office/drawing/2014/main" id="{ACC1163F-5DAB-4E47-9A9C-3E004AE2FF97}"/>
              </a:ext>
            </a:extLst>
          </p:cNvPr>
          <p:cNvSpPr txBox="1"/>
          <p:nvPr/>
        </p:nvSpPr>
        <p:spPr>
          <a:xfrm>
            <a:off x="767408" y="1511098"/>
            <a:ext cx="10729192" cy="2092881"/>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workflow replicates the paper’s main parts and visualize the results in forms of tables, charts, and a map.</a:t>
            </a:r>
          </a:p>
          <a:p>
            <a:pPr marL="285750" indent="-285750">
              <a:lnSpc>
                <a:spcPct val="100000"/>
              </a:lnSpc>
              <a:spcBef>
                <a:spcPts val="0"/>
              </a:spcBef>
              <a:spcAft>
                <a:spcPts val="600"/>
              </a:spcAft>
              <a:buSzPct val="80000"/>
              <a:buFont typeface="Courier New" panose="02070309020205020404" pitchFamily="49" charset="0"/>
              <a:buChar char="o"/>
            </a:pPr>
            <a:r>
              <a:rPr lang="en-US" sz="2000" b="0" i="0" dirty="0">
                <a:solidFill>
                  <a:srgbClr val="020202"/>
                </a:solidFill>
                <a:effectLst/>
                <a:latin typeface="AdvOT46dcae81"/>
              </a:rPr>
              <a:t>From </a:t>
            </a:r>
            <a:r>
              <a:rPr lang="en-US" sz="2000" dirty="0">
                <a:solidFill>
                  <a:srgbClr val="020202"/>
                </a:solidFill>
                <a:latin typeface="AdvOT46dcae81"/>
              </a:rPr>
              <a:t>the results, it is found that the U.S. cities’ size/population distribution follows a single (Rank-Size Rule) variable approach does explain societal characteristics</a:t>
            </a:r>
          </a:p>
          <a:p>
            <a:pPr marL="285750" indent="-285750">
              <a:lnSpc>
                <a:spcPct val="100000"/>
              </a:lnSpc>
              <a:spcBef>
                <a:spcPts val="0"/>
              </a:spcBef>
              <a:spcAft>
                <a:spcPts val="600"/>
              </a:spcAft>
              <a:buSzPct val="80000"/>
              <a:buFont typeface="Courier New" panose="02070309020205020404" pitchFamily="49" charset="0"/>
              <a:buChar char="o"/>
            </a:pPr>
            <a:r>
              <a:rPr lang="en-US" sz="2000" dirty="0">
                <a:solidFill>
                  <a:srgbClr val="020202"/>
                </a:solidFill>
                <a:latin typeface="AdvOT46dcae81"/>
              </a:rPr>
              <a:t>By analyzing Chinese prefectural cities population and GDP, it is found that two variable (Power-Laws) approaches could determine characteristics of different societies</a:t>
            </a:r>
          </a:p>
        </p:txBody>
      </p:sp>
    </p:spTree>
    <p:extLst>
      <p:ext uri="{BB962C8B-B14F-4D97-AF65-F5344CB8AC3E}">
        <p14:creationId xmlns:p14="http://schemas.microsoft.com/office/powerpoint/2010/main" val="362381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222" y="1"/>
            <a:ext cx="10515600" cy="908720"/>
          </a:xfrm>
        </p:spPr>
        <p:txBody>
          <a:bodyPr>
            <a:normAutofit/>
          </a:bodyPr>
          <a:lstStyle/>
          <a:p>
            <a:pPr algn="ctr"/>
            <a:r>
              <a:rPr lang="en-US" altLang="zh-CN" sz="4000" b="1" dirty="0">
                <a:solidFill>
                  <a:schemeClr val="bg1"/>
                </a:solidFill>
                <a:latin typeface="+mn-lt"/>
              </a:rPr>
              <a:t>References</a:t>
            </a:r>
            <a:endParaRPr lang="zh-CN" altLang="en-US" sz="4000" b="1" dirty="0">
              <a:solidFill>
                <a:schemeClr val="bg1"/>
              </a:solidFill>
              <a:latin typeface="+mn-lt"/>
            </a:endParaRPr>
          </a:p>
        </p:txBody>
      </p:sp>
      <p:sp>
        <p:nvSpPr>
          <p:cNvPr id="3" name="Content Placeholder 2"/>
          <p:cNvSpPr>
            <a:spLocks noGrp="1"/>
          </p:cNvSpPr>
          <p:nvPr>
            <p:ph idx="1"/>
          </p:nvPr>
        </p:nvSpPr>
        <p:spPr>
          <a:xfrm>
            <a:off x="424394" y="1052736"/>
            <a:ext cx="11576262" cy="3024336"/>
          </a:xfrm>
        </p:spPr>
        <p:txBody>
          <a:bodyPr>
            <a:noAutofit/>
          </a:bodyPr>
          <a:lstStyle/>
          <a:p>
            <a:r>
              <a:rPr lang="en-US" altLang="zh-CN" sz="1800" dirty="0">
                <a:latin typeface="Calibri" panose="020F0502020204030204" pitchFamily="34" charset="0"/>
                <a:cs typeface="Calibri" panose="020F0502020204030204" pitchFamily="34" charset="0"/>
              </a:rPr>
              <a:t>Sara Hsu &amp; Shelley </a:t>
            </a:r>
            <a:r>
              <a:rPr lang="en-US" altLang="zh-CN" sz="1800" dirty="0" err="1">
                <a:latin typeface="Calibri" panose="020F0502020204030204" pitchFamily="34" charset="0"/>
                <a:cs typeface="Calibri" panose="020F0502020204030204" pitchFamily="34" charset="0"/>
              </a:rPr>
              <a:t>Nauss</a:t>
            </a:r>
            <a:r>
              <a:rPr lang="en-US" altLang="zh-CN" sz="1800" dirty="0">
                <a:latin typeface="Calibri" panose="020F0502020204030204" pitchFamily="34" charset="0"/>
                <a:cs typeface="Calibri" panose="020F0502020204030204" pitchFamily="34" charset="0"/>
              </a:rPr>
              <a:t> (2009) Employment impacts of a ‘green’ energy  transition in China, China Economic Journal, 2:2, 219-237, </a:t>
            </a:r>
            <a:r>
              <a:rPr lang="en-US" altLang="zh-CN" sz="1800" u="sng" dirty="0">
                <a:latin typeface="Calibri" panose="020F0502020204030204" pitchFamily="34" charset="0"/>
                <a:cs typeface="Calibri" panose="020F0502020204030204" pitchFamily="34" charset="0"/>
              </a:rPr>
              <a:t>DOI: 10.1080/17538960903083533 </a:t>
            </a:r>
          </a:p>
          <a:p>
            <a:r>
              <a:rPr lang="en-US" altLang="zh-CN" sz="1800" dirty="0">
                <a:latin typeface="Calibri" panose="020F0502020204030204" pitchFamily="34" charset="0"/>
                <a:cs typeface="Calibri" panose="020F0502020204030204" pitchFamily="34" charset="0"/>
              </a:rPr>
              <a:t>China Data Online </a:t>
            </a:r>
            <a:r>
              <a:rPr lang="en-US" altLang="zh-CN" sz="1800" dirty="0">
                <a:latin typeface="Calibri" panose="020F0502020204030204" pitchFamily="34" charset="0"/>
                <a:cs typeface="Calibri" panose="020F0502020204030204" pitchFamily="34" charset="0"/>
                <a:hlinkClick r:id="rId2"/>
              </a:rPr>
              <a:t>https://www.china-data-online.com/</a:t>
            </a:r>
            <a:r>
              <a:rPr lang="en-US" altLang="zh-CN" sz="1800" dirty="0">
                <a:latin typeface="Calibri" panose="020F0502020204030204" pitchFamily="34" charset="0"/>
                <a:cs typeface="Calibri" panose="020F0502020204030204" pitchFamily="34" charset="0"/>
              </a:rPr>
              <a:t> </a:t>
            </a:r>
          </a:p>
          <a:p>
            <a:r>
              <a:rPr lang="en-US" altLang="zh-CN" sz="1800" dirty="0">
                <a:solidFill>
                  <a:srgbClr val="020202"/>
                </a:solidFill>
              </a:rPr>
              <a:t>United States Census Bureau </a:t>
            </a:r>
            <a:r>
              <a:rPr lang="en-US" altLang="zh-CN" sz="1800" dirty="0">
                <a:solidFill>
                  <a:srgbClr val="020202"/>
                </a:solidFill>
                <a:hlinkClick r:id="rId3"/>
              </a:rPr>
              <a:t>https://www.census.gov/programs-surveys/metro-micro/data.html</a:t>
            </a:r>
            <a:r>
              <a:rPr lang="en-US" altLang="zh-CN" sz="1800" dirty="0">
                <a:solidFill>
                  <a:srgbClr val="020202"/>
                </a:solidFill>
              </a:rPr>
              <a:t> </a:t>
            </a:r>
          </a:p>
          <a:p>
            <a:endParaRPr lang="en-US" altLang="zh-CN" sz="1800" dirty="0">
              <a:solidFill>
                <a:srgbClr val="020202"/>
              </a:solidFill>
            </a:endParaRPr>
          </a:p>
          <a:p>
            <a:endParaRPr lang="en-US" altLang="zh-CN" sz="1800" dirty="0">
              <a:solidFill>
                <a:srgbClr val="020202"/>
              </a:solidFill>
            </a:endParaRPr>
          </a:p>
          <a:p>
            <a:endParaRPr lang="en-US" altLang="zh-C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32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000120141119A01PPBG">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3150</TotalTime>
  <Words>718</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AdvOT46dcae81</vt:lpstr>
      <vt:lpstr>Arial</vt:lpstr>
      <vt:lpstr>Calibri</vt:lpstr>
      <vt:lpstr>Calibri Light</vt:lpstr>
      <vt:lpstr>Cambria Math</vt:lpstr>
      <vt:lpstr>Courier New</vt:lpstr>
      <vt:lpstr>Wingdings</vt:lpstr>
      <vt:lpstr>Wingdings 2</vt:lpstr>
      <vt:lpstr>A000120141119A01PPBG</vt:lpstr>
      <vt:lpstr>Case Study Three: Comparative Analysis of Cities in History</vt:lpstr>
      <vt:lpstr>Case Study Three: Comparative Analysis of Cities in History</vt:lpstr>
      <vt:lpstr>Case Study Three: Comparative Analysis of Cities in History</vt:lpstr>
      <vt:lpstr>Case Study Three: Comparative Analysis of Cities in History</vt:lpstr>
      <vt:lpstr>Case Study Three: Comparative Analysis of Cities in History</vt:lpstr>
      <vt:lpstr>Case Study Three: Comparative Analysis of Cities in History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of the Workflow</dc:title>
  <dc:creator>kwonkh0424@gmail.com</dc:creator>
  <cp:lastModifiedBy>kwonkh0424@gmail.com</cp:lastModifiedBy>
  <cp:revision>44</cp:revision>
  <dcterms:created xsi:type="dcterms:W3CDTF">2020-09-30T14:24:31Z</dcterms:created>
  <dcterms:modified xsi:type="dcterms:W3CDTF">2020-11-04T18:39:58Z</dcterms:modified>
</cp:coreProperties>
</file>