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940" r:id="rId2"/>
    <p:sldId id="942" r:id="rId3"/>
    <p:sldId id="932" r:id="rId4"/>
    <p:sldId id="937" r:id="rId5"/>
    <p:sldId id="935" r:id="rId6"/>
    <p:sldId id="944" r:id="rId7"/>
    <p:sldId id="8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onkh0424@gmail.com" initials="k" lastIdx="1" clrIdx="0">
    <p:extLst>
      <p:ext uri="{19B8F6BF-5375-455C-9EA6-DF929625EA0E}">
        <p15:presenceInfo xmlns:p15="http://schemas.microsoft.com/office/powerpoint/2012/main" userId="241cd59b3028fb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4640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4995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6251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5137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062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725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9109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0616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310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7859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7795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6258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图片 7"/>
          <p:cNvPicPr>
            <a:picLocks noChangeAspect="1"/>
          </p:cNvPicPr>
          <p:nvPr userDrawn="1"/>
        </p:nvPicPr>
        <p:blipFill rotWithShape="1">
          <a:blip r:embed="rId14">
            <a:extLst>
              <a:ext uri="{28A0092B-C50C-407E-A947-70E740481C1C}">
                <a14:useLocalDpi xmlns:a14="http://schemas.microsoft.com/office/drawing/2010/main" val="0"/>
              </a:ext>
            </a:extLst>
          </a:blip>
          <a:srcRect t="89116"/>
          <a:stretch/>
        </p:blipFill>
        <p:spPr>
          <a:xfrm>
            <a:off x="1" y="1"/>
            <a:ext cx="12192001" cy="924603"/>
          </a:xfrm>
          <a:prstGeom prst="rect">
            <a:avLst/>
          </a:prstGeom>
        </p:spPr>
      </p:pic>
      <p:sp>
        <p:nvSpPr>
          <p:cNvPr id="8" name="矩形 6"/>
          <p:cNvSpPr/>
          <p:nvPr userDrawn="1"/>
        </p:nvSpPr>
        <p:spPr>
          <a:xfrm>
            <a:off x="0" y="-2497"/>
            <a:ext cx="12192000" cy="927100"/>
          </a:xfrm>
          <a:prstGeom prst="rect">
            <a:avLst/>
          </a:prstGeom>
          <a:solidFill>
            <a:srgbClr val="2A5CA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Text Placeholder 2"/>
          <p:cNvSpPr>
            <a:spLocks noGrp="1"/>
          </p:cNvSpPr>
          <p:nvPr>
            <p:ph type="body" idx="1"/>
          </p:nvPr>
        </p:nvSpPr>
        <p:spPr>
          <a:xfrm>
            <a:off x="542612" y="1130302"/>
            <a:ext cx="11053187" cy="5330825"/>
          </a:xfrm>
          <a:prstGeom prst="rect">
            <a:avLst/>
          </a:prstGeom>
        </p:spPr>
        <p:txBody>
          <a:bodyPr vert="horz" lIns="91440" tIns="45720" rIns="91440" bIns="45720" rtlCol="0">
            <a:normAutofit/>
          </a:bodyPr>
          <a:lstStyle/>
          <a:p>
            <a:pPr lvl="0"/>
            <a:r>
              <a:rPr lang="en-US" altLang="zh-CN" dirty="0"/>
              <a:t>ac</a:t>
            </a:r>
            <a:endParaRPr lang="zh-CN" altLang="en-US" dirty="0"/>
          </a:p>
          <a:p>
            <a:pPr lvl="1"/>
            <a:r>
              <a:rPr lang="en-US" altLang="zh-CN" dirty="0"/>
              <a:t>ac</a:t>
            </a:r>
            <a:endParaRPr lang="zh-CN" altLang="en-US" dirty="0"/>
          </a:p>
        </p:txBody>
      </p:sp>
      <p:sp>
        <p:nvSpPr>
          <p:cNvPr id="10"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380">
                <a:solidFill>
                  <a:schemeClr val="bg1">
                    <a:lumMod val="65000"/>
                  </a:schemeClr>
                </a:solidFill>
              </a:defRPr>
            </a:lvl1pPr>
          </a:lstStyle>
          <a:p>
            <a:fld id="{530820CF-B880-4189-942D-D702A7CBA730}" type="datetimeFigureOut">
              <a:rPr lang="zh-CN" altLang="en-US" smtClean="0"/>
              <a:pPr/>
              <a:t>2020/11/4</a:t>
            </a:fld>
            <a:endParaRPr lang="zh-CN" altLang="en-US"/>
          </a:p>
        </p:txBody>
      </p:sp>
      <p:sp>
        <p:nvSpPr>
          <p:cNvPr id="11"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380">
                <a:solidFill>
                  <a:schemeClr val="bg1">
                    <a:lumMod val="65000"/>
                  </a:schemeClr>
                </a:solidFill>
              </a:defRPr>
            </a:lvl1pPr>
          </a:lstStyle>
          <a:p>
            <a:endParaRPr lang="zh-CN" altLang="en-US"/>
          </a:p>
        </p:txBody>
      </p:sp>
      <p:sp>
        <p:nvSpPr>
          <p:cNvPr id="12"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380">
                <a:solidFill>
                  <a:schemeClr val="bg1">
                    <a:lumMod val="65000"/>
                  </a:schemeClr>
                </a:solidFill>
              </a:defRPr>
            </a:lvl1pPr>
          </a:lstStyle>
          <a:p>
            <a:fld id="{0C913308-F349-4B6D-A68A-DD1791B4A57B}" type="slidenum">
              <a:rPr lang="zh-CN" altLang="en-US" smtClean="0"/>
              <a:pPr/>
              <a:t>‹#›</a:t>
            </a:fld>
            <a:endParaRPr lang="zh-CN" altLang="en-US"/>
          </a:p>
        </p:txBody>
      </p:sp>
      <p:sp>
        <p:nvSpPr>
          <p:cNvPr id="13" name="Title Placeholder 1"/>
          <p:cNvSpPr>
            <a:spLocks noGrp="1"/>
          </p:cNvSpPr>
          <p:nvPr>
            <p:ph type="title"/>
          </p:nvPr>
        </p:nvSpPr>
        <p:spPr>
          <a:xfrm>
            <a:off x="569407" y="90476"/>
            <a:ext cx="11053187" cy="756787"/>
          </a:xfrm>
          <a:prstGeom prst="rect">
            <a:avLst/>
          </a:prstGeom>
        </p:spPr>
        <p:txBody>
          <a:bodyPr vert="horz" lIns="91440" tIns="45720" rIns="91440" bIns="45720" rtlCol="0" anchor="b">
            <a:noAutofit/>
          </a:bodyPr>
          <a:lstStyle/>
          <a:p>
            <a:r>
              <a:rPr lang="en-US" altLang="zh-CN" dirty="0"/>
              <a:t>ac</a:t>
            </a:r>
            <a:endParaRPr lang="en-US" dirty="0"/>
          </a:p>
        </p:txBody>
      </p:sp>
    </p:spTree>
    <p:extLst>
      <p:ext uri="{BB962C8B-B14F-4D97-AF65-F5344CB8AC3E}">
        <p14:creationId xmlns:p14="http://schemas.microsoft.com/office/powerpoint/2010/main" val="153075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u/0/folders/1yZC9a0lL93x9a4EmmqHp-Wzy3LZiZCjW" TargetMode="External"/><Relationship Id="rId2" Type="http://schemas.openxmlformats.org/officeDocument/2006/relationships/hyperlink" Target="https://drive.google.com/drive/u/0/folders/1a-PnfH527p8itlHM6alNEy8T33hSjvwF"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fontScale="90000"/>
          </a:bodyPr>
          <a:lstStyle/>
          <a:p>
            <a:pPr algn="ctr"/>
            <a:r>
              <a:rPr lang="en-US" altLang="zh-CN" sz="3000" b="1" dirty="0">
                <a:solidFill>
                  <a:schemeClr val="bg1"/>
                </a:solidFill>
                <a:effectLst>
                  <a:outerShdw blurRad="38100" dist="38100" dir="2700000" algn="tl">
                    <a:srgbClr val="000000">
                      <a:alpha val="43137"/>
                    </a:srgbClr>
                  </a:outerShdw>
                </a:effectLst>
                <a:latin typeface="+mn-lt"/>
              </a:rPr>
              <a:t>Case Study Four: Growth and development in prefecture-level cities in China</a:t>
            </a:r>
            <a:endParaRPr lang="zh-CN" altLang="en-US" sz="3000" b="1" dirty="0">
              <a:solidFill>
                <a:schemeClr val="bg1"/>
              </a:solidFill>
              <a:effectLst>
                <a:outerShdw blurRad="38100" dist="38100" dir="2700000" algn="tl">
                  <a:srgbClr val="000000">
                    <a:alpha val="43137"/>
                  </a:srgbClr>
                </a:outerShdw>
              </a:effectLst>
              <a:latin typeface="+mn-lt"/>
            </a:endParaRPr>
          </a:p>
        </p:txBody>
      </p:sp>
      <p:sp>
        <p:nvSpPr>
          <p:cNvPr id="6" name="Subtitle 2">
            <a:extLst>
              <a:ext uri="{FF2B5EF4-FFF2-40B4-BE49-F238E27FC236}">
                <a16:creationId xmlns:a16="http://schemas.microsoft.com/office/drawing/2014/main" id="{E6795F10-7CBB-4220-A0EE-549ECB1BD107}"/>
              </a:ext>
            </a:extLst>
          </p:cNvPr>
          <p:cNvSpPr txBox="1">
            <a:spLocks/>
          </p:cNvSpPr>
          <p:nvPr/>
        </p:nvSpPr>
        <p:spPr>
          <a:xfrm>
            <a:off x="114864" y="1706893"/>
            <a:ext cx="8231812" cy="1500037"/>
          </a:xfrm>
          <a:prstGeom prst="rect">
            <a:avLst/>
          </a:prstGeom>
        </p:spPr>
        <p:txBody>
          <a:bodyPr/>
          <a:lstStyle>
            <a:lvl1pPr marL="266700" indent="-266700" algn="l" defTabSz="289322" rtl="0" eaLnBrk="1" latinLnBrk="0" hangingPunct="1">
              <a:lnSpc>
                <a:spcPct val="90000"/>
              </a:lnSpc>
              <a:spcBef>
                <a:spcPts val="900"/>
              </a:spcBef>
              <a:buClr>
                <a:schemeClr val="accent1"/>
              </a:buClr>
              <a:buSzPct val="60000"/>
              <a:buFont typeface="Wingdings 2" panose="05020102010507070707" pitchFamily="18" charset="2"/>
              <a:buChar char=""/>
              <a:defRPr sz="2800" kern="1200">
                <a:solidFill>
                  <a:schemeClr val="tx1"/>
                </a:solidFill>
                <a:latin typeface="+mn-lt"/>
                <a:ea typeface="+mn-ea"/>
                <a:cs typeface="+mn-cs"/>
              </a:defRPr>
            </a:lvl1pPr>
            <a:lvl2pPr marL="266700" indent="-266700" algn="l" defTabSz="289322" rtl="0" eaLnBrk="1" latinLnBrk="0" hangingPunct="1">
              <a:lnSpc>
                <a:spcPct val="130000"/>
              </a:lnSpc>
              <a:spcBef>
                <a:spcPts val="0"/>
              </a:spcBef>
              <a:buFont typeface="Calibri" panose="020F0502020204030204" pitchFamily="34" charset="0"/>
              <a:buChar char=" "/>
              <a:defRPr lang="zh-CN" altLang="en-US" sz="2400" kern="1200" dirty="0" smtClean="0">
                <a:solidFill>
                  <a:srgbClr val="000000"/>
                </a:solidFill>
                <a:latin typeface="+mn-lt"/>
                <a:ea typeface="+mj-ea"/>
                <a:cs typeface="+mn-cs"/>
              </a:defRPr>
            </a:lvl2pPr>
            <a:lvl3pPr marL="361653" indent="-72331" algn="l" defTabSz="289322" rtl="0" eaLnBrk="1" latinLnBrk="0" hangingPunct="1">
              <a:lnSpc>
                <a:spcPct val="90000"/>
              </a:lnSpc>
              <a:spcBef>
                <a:spcPts val="158"/>
              </a:spcBef>
              <a:buFont typeface="Arial" panose="020B0604020202020204" pitchFamily="34" charset="0"/>
              <a:buChar char="•"/>
              <a:defRPr sz="633" kern="1200">
                <a:solidFill>
                  <a:schemeClr val="bg1">
                    <a:lumMod val="50000"/>
                  </a:schemeClr>
                </a:solidFill>
                <a:latin typeface="+mn-lt"/>
                <a:ea typeface="+mn-ea"/>
                <a:cs typeface="+mn-cs"/>
              </a:defRPr>
            </a:lvl3pPr>
            <a:lvl4pPr marL="506314"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4pPr>
            <a:lvl5pPr marL="650975"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5pPr>
            <a:lvl6pPr marL="795635"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6pPr>
            <a:lvl7pPr marL="940297"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7pPr>
            <a:lvl8pPr marL="108495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8pPr>
            <a:lvl9pPr marL="122961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9pPr>
          </a:lstStyle>
          <a:p>
            <a:pPr marL="0" indent="0">
              <a:lnSpc>
                <a:spcPct val="100000"/>
              </a:lnSpc>
              <a:spcBef>
                <a:spcPts val="0"/>
              </a:spcBef>
              <a:spcAft>
                <a:spcPts val="600"/>
              </a:spcAft>
              <a:buSzPct val="80000"/>
              <a:buNone/>
            </a:pPr>
            <a:r>
              <a:rPr lang="en-US" sz="2200" b="1" dirty="0">
                <a:solidFill>
                  <a:srgbClr val="C00000"/>
                </a:solidFill>
              </a:rPr>
              <a:t>Objectives</a:t>
            </a:r>
            <a:r>
              <a:rPr lang="en-US" sz="2200" b="1" dirty="0">
                <a:solidFill>
                  <a:srgbClr val="020202"/>
                </a:solidFill>
              </a:rPr>
              <a:t>: </a:t>
            </a:r>
            <a:r>
              <a:rPr lang="en-US" sz="2200" dirty="0">
                <a:solidFill>
                  <a:srgbClr val="020202"/>
                </a:solidFill>
              </a:rPr>
              <a:t>To estimate actual resident population of prefectural cities of China using GDP/population residual</a:t>
            </a:r>
          </a:p>
          <a:p>
            <a:pPr marL="0" indent="0">
              <a:lnSpc>
                <a:spcPct val="100000"/>
              </a:lnSpc>
              <a:spcBef>
                <a:spcPts val="0"/>
              </a:spcBef>
              <a:spcAft>
                <a:spcPts val="600"/>
              </a:spcAft>
              <a:buSzPct val="80000"/>
              <a:buNone/>
            </a:pPr>
            <a:endParaRPr lang="en-US" sz="2200" b="1" dirty="0">
              <a:solidFill>
                <a:srgbClr val="C00000"/>
              </a:solidFill>
            </a:endParaRPr>
          </a:p>
          <a:p>
            <a:pPr marL="0" indent="0">
              <a:lnSpc>
                <a:spcPct val="100000"/>
              </a:lnSpc>
              <a:spcBef>
                <a:spcPts val="0"/>
              </a:spcBef>
              <a:spcAft>
                <a:spcPts val="600"/>
              </a:spcAft>
              <a:buSzPct val="80000"/>
              <a:buNone/>
            </a:pPr>
            <a:r>
              <a:rPr lang="en-US" sz="2200" b="1" dirty="0">
                <a:solidFill>
                  <a:srgbClr val="C00000"/>
                </a:solidFill>
              </a:rPr>
              <a:t>Data Sources</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hlinkClick r:id="rId2"/>
              </a:rPr>
              <a:t>China Data Online</a:t>
            </a:r>
            <a:endParaRPr lang="en-US" altLang="zh-CN" sz="1700" dirty="0">
              <a:solidFill>
                <a:srgbClr val="020202"/>
              </a:solidFill>
            </a:endParaRPr>
          </a:p>
          <a:p>
            <a:pPr marL="0" indent="0">
              <a:lnSpc>
                <a:spcPct val="100000"/>
              </a:lnSpc>
              <a:spcBef>
                <a:spcPts val="0"/>
              </a:spcBef>
              <a:spcAft>
                <a:spcPts val="600"/>
              </a:spcAft>
              <a:buSzPct val="80000"/>
              <a:buNone/>
            </a:pPr>
            <a:endParaRPr lang="en-US" sz="2200" b="1" dirty="0">
              <a:solidFill>
                <a:srgbClr val="C00000"/>
              </a:solidFill>
            </a:endParaRPr>
          </a:p>
          <a:p>
            <a:pPr marL="0" indent="0">
              <a:lnSpc>
                <a:spcPct val="100000"/>
              </a:lnSpc>
              <a:spcBef>
                <a:spcPts val="0"/>
              </a:spcBef>
              <a:spcAft>
                <a:spcPts val="600"/>
              </a:spcAft>
              <a:buSzPct val="80000"/>
              <a:buNone/>
            </a:pPr>
            <a:r>
              <a:rPr lang="en-US" sz="2200" b="1" dirty="0">
                <a:solidFill>
                  <a:srgbClr val="C00000"/>
                </a:solidFill>
              </a:rPr>
              <a:t>Data</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rPr>
              <a:t>GDP, Population, Size of Prefectural Cities (2014) (</a:t>
            </a:r>
            <a:r>
              <a:rPr lang="en-US" sz="1700" dirty="0">
                <a:solidFill>
                  <a:srgbClr val="020202"/>
                </a:solidFill>
                <a:hlinkClick r:id="rId2"/>
              </a:rPr>
              <a:t>China Data Online</a:t>
            </a:r>
            <a:r>
              <a:rPr lang="en-US" sz="1700" dirty="0">
                <a:solidFill>
                  <a:srgbClr val="020202"/>
                </a:solidFill>
              </a:rPr>
              <a:t>)</a:t>
            </a:r>
          </a:p>
          <a:p>
            <a:pPr>
              <a:lnSpc>
                <a:spcPct val="100000"/>
              </a:lnSpc>
              <a:spcBef>
                <a:spcPts val="0"/>
              </a:spcBef>
              <a:spcAft>
                <a:spcPts val="600"/>
              </a:spcAft>
              <a:buSzPct val="80000"/>
            </a:pPr>
            <a:r>
              <a:rPr lang="en-US" sz="1700" dirty="0">
                <a:solidFill>
                  <a:srgbClr val="020202"/>
                </a:solidFill>
              </a:rPr>
              <a:t>Resident Population of Chinese Cities (2014) (Paper)</a:t>
            </a:r>
          </a:p>
        </p:txBody>
      </p:sp>
      <p:sp>
        <p:nvSpPr>
          <p:cNvPr id="7" name="Rectangle 2">
            <a:extLst>
              <a:ext uri="{FF2B5EF4-FFF2-40B4-BE49-F238E27FC236}">
                <a16:creationId xmlns:a16="http://schemas.microsoft.com/office/drawing/2014/main" id="{618C3A0D-EAF1-4634-AC0C-F08ED2626D6D}"/>
              </a:ext>
            </a:extLst>
          </p:cNvPr>
          <p:cNvSpPr/>
          <p:nvPr/>
        </p:nvSpPr>
        <p:spPr>
          <a:xfrm>
            <a:off x="114864" y="989950"/>
            <a:ext cx="8499908" cy="830997"/>
          </a:xfrm>
          <a:prstGeom prst="rect">
            <a:avLst/>
          </a:prstGeom>
        </p:spPr>
        <p:txBody>
          <a:bodyPr wrap="square">
            <a:spAutoFit/>
          </a:bodyPr>
          <a:lstStyle/>
          <a:p>
            <a:r>
              <a:rPr lang="en-US" dirty="0" err="1"/>
              <a:t>Zünd</a:t>
            </a:r>
            <a:r>
              <a:rPr lang="en-US" dirty="0"/>
              <a:t> D, Bettencourt LMA (2019) Growth and development in prefecture-level cities in China. </a:t>
            </a:r>
            <a:r>
              <a:rPr lang="en-US" dirty="0" err="1"/>
              <a:t>PLoS</a:t>
            </a:r>
            <a:r>
              <a:rPr lang="en-US" dirty="0"/>
              <a:t> ONE 14(9): e0221017. https://doi.org/10.1371/journal.pone.0221017</a:t>
            </a:r>
            <a:br>
              <a:rPr lang="en-US" dirty="0"/>
            </a:br>
            <a:endParaRPr lang="zh-CN" altLang="en-US" sz="1200" dirty="0"/>
          </a:p>
        </p:txBody>
      </p:sp>
      <p:pic>
        <p:nvPicPr>
          <p:cNvPr id="5" name="Picture 4">
            <a:extLst>
              <a:ext uri="{FF2B5EF4-FFF2-40B4-BE49-F238E27FC236}">
                <a16:creationId xmlns:a16="http://schemas.microsoft.com/office/drawing/2014/main" id="{55DCB29A-F11C-4FBF-8656-0FBF8BB14349}"/>
              </a:ext>
            </a:extLst>
          </p:cNvPr>
          <p:cNvPicPr>
            <a:picLocks noChangeAspect="1"/>
          </p:cNvPicPr>
          <p:nvPr/>
        </p:nvPicPr>
        <p:blipFill>
          <a:blip r:embed="rId3"/>
          <a:stretch>
            <a:fillRect/>
          </a:stretch>
        </p:blipFill>
        <p:spPr>
          <a:xfrm>
            <a:off x="8614772" y="989950"/>
            <a:ext cx="3102812" cy="2799351"/>
          </a:xfrm>
          <a:prstGeom prst="rect">
            <a:avLst/>
          </a:prstGeom>
        </p:spPr>
      </p:pic>
      <p:pic>
        <p:nvPicPr>
          <p:cNvPr id="8" name="Picture 7">
            <a:extLst>
              <a:ext uri="{FF2B5EF4-FFF2-40B4-BE49-F238E27FC236}">
                <a16:creationId xmlns:a16="http://schemas.microsoft.com/office/drawing/2014/main" id="{5C06E1AC-DE79-47AF-8A55-D5F3847CFEB5}"/>
              </a:ext>
            </a:extLst>
          </p:cNvPr>
          <p:cNvPicPr>
            <a:picLocks noChangeAspect="1"/>
          </p:cNvPicPr>
          <p:nvPr/>
        </p:nvPicPr>
        <p:blipFill>
          <a:blip r:embed="rId4"/>
          <a:stretch>
            <a:fillRect/>
          </a:stretch>
        </p:blipFill>
        <p:spPr>
          <a:xfrm>
            <a:off x="9321513" y="3540317"/>
            <a:ext cx="2396071" cy="1709365"/>
          </a:xfrm>
          <a:prstGeom prst="rect">
            <a:avLst/>
          </a:prstGeom>
        </p:spPr>
      </p:pic>
      <p:pic>
        <p:nvPicPr>
          <p:cNvPr id="9" name="Picture 8">
            <a:extLst>
              <a:ext uri="{FF2B5EF4-FFF2-40B4-BE49-F238E27FC236}">
                <a16:creationId xmlns:a16="http://schemas.microsoft.com/office/drawing/2014/main" id="{5ACC20D6-B638-49C1-B718-10706A4F40F0}"/>
              </a:ext>
            </a:extLst>
          </p:cNvPr>
          <p:cNvPicPr>
            <a:picLocks noChangeAspect="1"/>
          </p:cNvPicPr>
          <p:nvPr/>
        </p:nvPicPr>
        <p:blipFill>
          <a:blip r:embed="rId5"/>
          <a:stretch>
            <a:fillRect/>
          </a:stretch>
        </p:blipFill>
        <p:spPr>
          <a:xfrm>
            <a:off x="9545957" y="5249682"/>
            <a:ext cx="2299679" cy="1409525"/>
          </a:xfrm>
          <a:prstGeom prst="rect">
            <a:avLst/>
          </a:prstGeom>
        </p:spPr>
      </p:pic>
    </p:spTree>
    <p:extLst>
      <p:ext uri="{BB962C8B-B14F-4D97-AF65-F5344CB8AC3E}">
        <p14:creationId xmlns:p14="http://schemas.microsoft.com/office/powerpoint/2010/main" val="30784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fontScale="90000"/>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Growth and development in prefecture-level cities in China</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12" name="文本框 5">
            <a:extLst>
              <a:ext uri="{FF2B5EF4-FFF2-40B4-BE49-F238E27FC236}">
                <a16:creationId xmlns:a16="http://schemas.microsoft.com/office/drawing/2014/main" id="{E3FEB322-7493-4357-A492-267CBFEB1062}"/>
              </a:ext>
            </a:extLst>
          </p:cNvPr>
          <p:cNvSpPr txBox="1"/>
          <p:nvPr/>
        </p:nvSpPr>
        <p:spPr>
          <a:xfrm>
            <a:off x="1124769" y="3781587"/>
            <a:ext cx="1660645"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solidFill>
                  <a:srgbClr val="020202"/>
                </a:solidFill>
              </a:rPr>
              <a:t>GDP, Population, Size of Prefectural Cities</a:t>
            </a:r>
            <a:endParaRPr lang="en-US" dirty="0"/>
          </a:p>
        </p:txBody>
      </p:sp>
      <p:sp>
        <p:nvSpPr>
          <p:cNvPr id="13" name="文本框 6">
            <a:extLst>
              <a:ext uri="{FF2B5EF4-FFF2-40B4-BE49-F238E27FC236}">
                <a16:creationId xmlns:a16="http://schemas.microsoft.com/office/drawing/2014/main" id="{894EA5C3-F95C-4194-B68E-42A89C8AFC6D}"/>
              </a:ext>
            </a:extLst>
          </p:cNvPr>
          <p:cNvSpPr txBox="1"/>
          <p:nvPr/>
        </p:nvSpPr>
        <p:spPr>
          <a:xfrm>
            <a:off x="1145104" y="5021977"/>
            <a:ext cx="1637861"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Resident Population</a:t>
            </a:r>
          </a:p>
          <a:p>
            <a:pPr algn="ctr"/>
            <a:r>
              <a:rPr lang="en-US" dirty="0"/>
              <a:t>Data</a:t>
            </a:r>
          </a:p>
        </p:txBody>
      </p:sp>
      <p:sp>
        <p:nvSpPr>
          <p:cNvPr id="14" name="文本框 8">
            <a:extLst>
              <a:ext uri="{FF2B5EF4-FFF2-40B4-BE49-F238E27FC236}">
                <a16:creationId xmlns:a16="http://schemas.microsoft.com/office/drawing/2014/main" id="{A6D89119-B826-414F-976F-2425D1843458}"/>
              </a:ext>
            </a:extLst>
          </p:cNvPr>
          <p:cNvSpPr txBox="1"/>
          <p:nvPr/>
        </p:nvSpPr>
        <p:spPr>
          <a:xfrm>
            <a:off x="8370699" y="4749855"/>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Histogram</a:t>
            </a:r>
          </a:p>
        </p:txBody>
      </p:sp>
      <p:sp>
        <p:nvSpPr>
          <p:cNvPr id="15" name="文本框 9">
            <a:extLst>
              <a:ext uri="{FF2B5EF4-FFF2-40B4-BE49-F238E27FC236}">
                <a16:creationId xmlns:a16="http://schemas.microsoft.com/office/drawing/2014/main" id="{A6F686D8-1E10-4D46-8D5A-099B8FCF1A18}"/>
              </a:ext>
            </a:extLst>
          </p:cNvPr>
          <p:cNvSpPr txBox="1"/>
          <p:nvPr/>
        </p:nvSpPr>
        <p:spPr>
          <a:xfrm>
            <a:off x="8370699" y="5410486"/>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Scatter Plot</a:t>
            </a:r>
          </a:p>
        </p:txBody>
      </p:sp>
      <p:sp>
        <p:nvSpPr>
          <p:cNvPr id="16" name="文本框 12">
            <a:extLst>
              <a:ext uri="{FF2B5EF4-FFF2-40B4-BE49-F238E27FC236}">
                <a16:creationId xmlns:a16="http://schemas.microsoft.com/office/drawing/2014/main" id="{D98E0CDC-B1D0-4408-988C-F6DE19DD96C2}"/>
              </a:ext>
            </a:extLst>
          </p:cNvPr>
          <p:cNvSpPr txBox="1"/>
          <p:nvPr/>
        </p:nvSpPr>
        <p:spPr>
          <a:xfrm>
            <a:off x="4552142" y="4577534"/>
            <a:ext cx="1886697"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Power-Law Functions</a:t>
            </a:r>
          </a:p>
        </p:txBody>
      </p:sp>
      <p:cxnSp>
        <p:nvCxnSpPr>
          <p:cNvPr id="17" name="直接箭头连接符 14">
            <a:extLst>
              <a:ext uri="{FF2B5EF4-FFF2-40B4-BE49-F238E27FC236}">
                <a16:creationId xmlns:a16="http://schemas.microsoft.com/office/drawing/2014/main" id="{AE7D95DB-3BC0-494F-ADC1-672CA3265E4C}"/>
              </a:ext>
            </a:extLst>
          </p:cNvPr>
          <p:cNvCxnSpPr>
            <a:cxnSpLocks/>
            <a:stCxn id="12" idx="3"/>
          </p:cNvCxnSpPr>
          <p:nvPr/>
        </p:nvCxnSpPr>
        <p:spPr>
          <a:xfrm>
            <a:off x="2785414" y="4381752"/>
            <a:ext cx="1629271" cy="246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5">
            <a:extLst>
              <a:ext uri="{FF2B5EF4-FFF2-40B4-BE49-F238E27FC236}">
                <a16:creationId xmlns:a16="http://schemas.microsoft.com/office/drawing/2014/main" id="{B8BD9B77-3304-445F-9106-462CD75C71C8}"/>
              </a:ext>
            </a:extLst>
          </p:cNvPr>
          <p:cNvCxnSpPr>
            <a:cxnSpLocks/>
            <a:stCxn id="13" idx="3"/>
          </p:cNvCxnSpPr>
          <p:nvPr/>
        </p:nvCxnSpPr>
        <p:spPr>
          <a:xfrm flipV="1">
            <a:off x="2782965" y="5236229"/>
            <a:ext cx="1508378" cy="247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30">
            <a:extLst>
              <a:ext uri="{FF2B5EF4-FFF2-40B4-BE49-F238E27FC236}">
                <a16:creationId xmlns:a16="http://schemas.microsoft.com/office/drawing/2014/main" id="{B8D26E0C-0727-45BD-A226-298F7196DACF}"/>
              </a:ext>
            </a:extLst>
          </p:cNvPr>
          <p:cNvCxnSpPr>
            <a:cxnSpLocks/>
            <a:endCxn id="14" idx="1"/>
          </p:cNvCxnSpPr>
          <p:nvPr/>
        </p:nvCxnSpPr>
        <p:spPr>
          <a:xfrm flipV="1">
            <a:off x="6949742" y="4934521"/>
            <a:ext cx="1420957" cy="14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33">
            <a:extLst>
              <a:ext uri="{FF2B5EF4-FFF2-40B4-BE49-F238E27FC236}">
                <a16:creationId xmlns:a16="http://schemas.microsoft.com/office/drawing/2014/main" id="{890B4A85-EB07-4EC0-8FA4-46538D9096A9}"/>
              </a:ext>
            </a:extLst>
          </p:cNvPr>
          <p:cNvCxnSpPr>
            <a:cxnSpLocks/>
            <a:endCxn id="15" idx="1"/>
          </p:cNvCxnSpPr>
          <p:nvPr/>
        </p:nvCxnSpPr>
        <p:spPr>
          <a:xfrm>
            <a:off x="7053873" y="5460549"/>
            <a:ext cx="1316826" cy="13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49">
            <a:extLst>
              <a:ext uri="{FF2B5EF4-FFF2-40B4-BE49-F238E27FC236}">
                <a16:creationId xmlns:a16="http://schemas.microsoft.com/office/drawing/2014/main" id="{62637FBB-50E2-4968-888B-E6499A42204C}"/>
              </a:ext>
            </a:extLst>
          </p:cNvPr>
          <p:cNvSpPr/>
          <p:nvPr/>
        </p:nvSpPr>
        <p:spPr>
          <a:xfrm>
            <a:off x="984733" y="3429000"/>
            <a:ext cx="1926029" cy="3300843"/>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50">
            <a:extLst>
              <a:ext uri="{FF2B5EF4-FFF2-40B4-BE49-F238E27FC236}">
                <a16:creationId xmlns:a16="http://schemas.microsoft.com/office/drawing/2014/main" id="{4159FC4A-7225-4D0F-8F8E-4B0EAAA37A32}"/>
              </a:ext>
            </a:extLst>
          </p:cNvPr>
          <p:cNvSpPr/>
          <p:nvPr/>
        </p:nvSpPr>
        <p:spPr>
          <a:xfrm>
            <a:off x="3503712" y="4155978"/>
            <a:ext cx="3919682" cy="2609143"/>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51">
            <a:extLst>
              <a:ext uri="{FF2B5EF4-FFF2-40B4-BE49-F238E27FC236}">
                <a16:creationId xmlns:a16="http://schemas.microsoft.com/office/drawing/2014/main" id="{BD844BE4-72DF-49C4-857A-8009C21D4F3A}"/>
              </a:ext>
            </a:extLst>
          </p:cNvPr>
          <p:cNvSpPr/>
          <p:nvPr/>
        </p:nvSpPr>
        <p:spPr>
          <a:xfrm>
            <a:off x="8038428" y="4145697"/>
            <a:ext cx="2212967" cy="26048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52">
            <a:extLst>
              <a:ext uri="{FF2B5EF4-FFF2-40B4-BE49-F238E27FC236}">
                <a16:creationId xmlns:a16="http://schemas.microsoft.com/office/drawing/2014/main" id="{FAA2CD49-41CF-49CA-9E83-2AE3623245A7}"/>
              </a:ext>
            </a:extLst>
          </p:cNvPr>
          <p:cNvSpPr txBox="1"/>
          <p:nvPr/>
        </p:nvSpPr>
        <p:spPr>
          <a:xfrm>
            <a:off x="1216744" y="3429000"/>
            <a:ext cx="1409694" cy="369332"/>
          </a:xfrm>
          <a:prstGeom prst="rect">
            <a:avLst/>
          </a:prstGeom>
          <a:noFill/>
        </p:spPr>
        <p:txBody>
          <a:bodyPr wrap="square" rtlCol="0">
            <a:spAutoFit/>
          </a:bodyPr>
          <a:lstStyle/>
          <a:p>
            <a:r>
              <a:rPr lang="en-US" b="1" dirty="0"/>
              <a:t>Data Inputs</a:t>
            </a:r>
          </a:p>
        </p:txBody>
      </p:sp>
      <p:sp>
        <p:nvSpPr>
          <p:cNvPr id="25" name="文本框 54">
            <a:extLst>
              <a:ext uri="{FF2B5EF4-FFF2-40B4-BE49-F238E27FC236}">
                <a16:creationId xmlns:a16="http://schemas.microsoft.com/office/drawing/2014/main" id="{D39BAB13-9051-4AA9-8D49-B0522038F336}"/>
              </a:ext>
            </a:extLst>
          </p:cNvPr>
          <p:cNvSpPr txBox="1"/>
          <p:nvPr/>
        </p:nvSpPr>
        <p:spPr>
          <a:xfrm>
            <a:off x="8727104" y="4194404"/>
            <a:ext cx="996926" cy="369332"/>
          </a:xfrm>
          <a:prstGeom prst="rect">
            <a:avLst/>
          </a:prstGeom>
          <a:noFill/>
        </p:spPr>
        <p:txBody>
          <a:bodyPr wrap="square" rtlCol="0">
            <a:spAutoFit/>
          </a:bodyPr>
          <a:lstStyle/>
          <a:p>
            <a:r>
              <a:rPr lang="en-US" b="1" dirty="0"/>
              <a:t>Outputs</a:t>
            </a:r>
          </a:p>
        </p:txBody>
      </p:sp>
      <p:sp>
        <p:nvSpPr>
          <p:cNvPr id="26" name="文本框 9">
            <a:extLst>
              <a:ext uri="{FF2B5EF4-FFF2-40B4-BE49-F238E27FC236}">
                <a16:creationId xmlns:a16="http://schemas.microsoft.com/office/drawing/2014/main" id="{978D225D-622D-4C3E-B410-A8EA156F51A6}"/>
              </a:ext>
            </a:extLst>
          </p:cNvPr>
          <p:cNvSpPr txBox="1"/>
          <p:nvPr/>
        </p:nvSpPr>
        <p:spPr>
          <a:xfrm>
            <a:off x="8370699" y="5970715"/>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Log Scale Plots</a:t>
            </a:r>
          </a:p>
        </p:txBody>
      </p:sp>
      <p:cxnSp>
        <p:nvCxnSpPr>
          <p:cNvPr id="27" name="直接箭头连接符 33">
            <a:extLst>
              <a:ext uri="{FF2B5EF4-FFF2-40B4-BE49-F238E27FC236}">
                <a16:creationId xmlns:a16="http://schemas.microsoft.com/office/drawing/2014/main" id="{A0151A3A-51C4-4986-84C1-068BF406F0AA}"/>
              </a:ext>
            </a:extLst>
          </p:cNvPr>
          <p:cNvCxnSpPr>
            <a:cxnSpLocks/>
            <a:endCxn id="26" idx="1"/>
          </p:cNvCxnSpPr>
          <p:nvPr/>
        </p:nvCxnSpPr>
        <p:spPr>
          <a:xfrm>
            <a:off x="6949742" y="5970715"/>
            <a:ext cx="1420957"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12">
            <a:extLst>
              <a:ext uri="{FF2B5EF4-FFF2-40B4-BE49-F238E27FC236}">
                <a16:creationId xmlns:a16="http://schemas.microsoft.com/office/drawing/2014/main" id="{9D4A6554-3699-400F-8E14-5A59BA90660D}"/>
              </a:ext>
            </a:extLst>
          </p:cNvPr>
          <p:cNvSpPr txBox="1"/>
          <p:nvPr/>
        </p:nvSpPr>
        <p:spPr>
          <a:xfrm>
            <a:off x="4556807" y="5850777"/>
            <a:ext cx="208985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Fitted Exponent Calculation</a:t>
            </a:r>
          </a:p>
        </p:txBody>
      </p:sp>
      <p:sp>
        <p:nvSpPr>
          <p:cNvPr id="32" name="文本框 52">
            <a:extLst>
              <a:ext uri="{FF2B5EF4-FFF2-40B4-BE49-F238E27FC236}">
                <a16:creationId xmlns:a16="http://schemas.microsoft.com/office/drawing/2014/main" id="{58A6160B-4F1C-4027-A940-B40C0376E2F8}"/>
              </a:ext>
            </a:extLst>
          </p:cNvPr>
          <p:cNvSpPr txBox="1"/>
          <p:nvPr/>
        </p:nvSpPr>
        <p:spPr>
          <a:xfrm>
            <a:off x="4556807" y="4204686"/>
            <a:ext cx="1813491" cy="369332"/>
          </a:xfrm>
          <a:prstGeom prst="rect">
            <a:avLst/>
          </a:prstGeom>
          <a:noFill/>
        </p:spPr>
        <p:txBody>
          <a:bodyPr wrap="square" rtlCol="0">
            <a:spAutoFit/>
          </a:bodyPr>
          <a:lstStyle/>
          <a:p>
            <a:pPr algn="ctr"/>
            <a:r>
              <a:rPr lang="en-US" b="1" dirty="0"/>
              <a:t>Data Analysis</a:t>
            </a:r>
          </a:p>
        </p:txBody>
      </p:sp>
      <p:sp>
        <p:nvSpPr>
          <p:cNvPr id="3" name="Content Placeholder 2">
            <a:extLst>
              <a:ext uri="{FF2B5EF4-FFF2-40B4-BE49-F238E27FC236}">
                <a16:creationId xmlns:a16="http://schemas.microsoft.com/office/drawing/2014/main" id="{D37F8245-F1CE-487E-AD11-5E427FC448A5}"/>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Methodology</a:t>
            </a:r>
          </a:p>
        </p:txBody>
      </p:sp>
      <p:sp>
        <p:nvSpPr>
          <p:cNvPr id="4" name="Content Placeholder 2">
            <a:extLst>
              <a:ext uri="{FF2B5EF4-FFF2-40B4-BE49-F238E27FC236}">
                <a16:creationId xmlns:a16="http://schemas.microsoft.com/office/drawing/2014/main" id="{59461B28-7553-49A0-8715-D895BCBA90E8}"/>
              </a:ext>
            </a:extLst>
          </p:cNvPr>
          <p:cNvSpPr txBox="1">
            <a:spLocks/>
          </p:cNvSpPr>
          <p:nvPr/>
        </p:nvSpPr>
        <p:spPr>
          <a:xfrm>
            <a:off x="340592" y="3016940"/>
            <a:ext cx="1070400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Flowchart</a:t>
            </a:r>
          </a:p>
        </p:txBody>
      </p:sp>
      <mc:AlternateContent xmlns:mc="http://schemas.openxmlformats.org/markup-compatibility/2006" xmlns:a14="http://schemas.microsoft.com/office/drawing/2010/main">
        <mc:Choice Requires="a14">
          <p:sp>
            <p:nvSpPr>
              <p:cNvPr id="33" name="Rectangle 2">
                <a:extLst>
                  <a:ext uri="{FF2B5EF4-FFF2-40B4-BE49-F238E27FC236}">
                    <a16:creationId xmlns:a16="http://schemas.microsoft.com/office/drawing/2014/main" id="{7539E30E-C1C2-4CF0-842F-AA6ADED0FAB0}"/>
                  </a:ext>
                </a:extLst>
              </p:cNvPr>
              <p:cNvSpPr/>
              <p:nvPr/>
            </p:nvSpPr>
            <p:spPr>
              <a:xfrm>
                <a:off x="1260751" y="1334191"/>
                <a:ext cx="9670498" cy="1734064"/>
              </a:xfrm>
              <a:prstGeom prst="rect">
                <a:avLst/>
              </a:prstGeom>
            </p:spPr>
            <p:txBody>
              <a:bodyPr wrap="square">
                <a:spAutoFit/>
              </a:bodyPr>
              <a:lstStyle/>
              <a:p>
                <a:r>
                  <a:rPr lang="en-US" altLang="zh-CN" sz="1500" dirty="0">
                    <a:solidFill>
                      <a:srgbClr val="333333"/>
                    </a:solidFill>
                  </a:rPr>
                  <a:t>By using power-law functions of GDP and population, residual values for each Chinese cities are determined. Additionally, the fitted exponent characterizing GDP is determined from plotting GDP against population in log scale.</a:t>
                </a:r>
              </a:p>
              <a:p>
                <a:pPr/>
                <a14:m>
                  <m:oMathPara xmlns:m="http://schemas.openxmlformats.org/officeDocument/2006/math">
                    <m:oMathParaPr>
                      <m:jc m:val="centerGroup"/>
                    </m:oMathParaPr>
                    <m:oMath xmlns:m="http://schemas.openxmlformats.org/officeDocument/2006/math">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𝑌</m:t>
                          </m:r>
                        </m:e>
                        <m:sub>
                          <m:r>
                            <a:rPr lang="en-US" altLang="zh-CN" sz="1500" b="0" i="1" smtClean="0">
                              <a:solidFill>
                                <a:srgbClr val="333333"/>
                              </a:solidFill>
                              <a:latin typeface="Cambria Math" panose="02040503050406030204" pitchFamily="18" charset="0"/>
                            </a:rPr>
                            <m:t>𝑖</m:t>
                          </m:r>
                        </m:sub>
                      </m:sSub>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𝑡</m:t>
                          </m:r>
                        </m:e>
                      </m:d>
                      <m:r>
                        <a:rPr lang="en-US" altLang="zh-CN" sz="1500" b="0" i="1" smtClean="0">
                          <a:solidFill>
                            <a:srgbClr val="333333"/>
                          </a:solidFill>
                          <a:latin typeface="Cambria Math" panose="02040503050406030204" pitchFamily="18" charset="0"/>
                        </a:rPr>
                        <m:t>=</m:t>
                      </m:r>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𝑌</m:t>
                          </m:r>
                        </m:e>
                        <m:sub>
                          <m:r>
                            <a:rPr lang="en-US" altLang="zh-CN" sz="1500" b="0" i="1" smtClean="0">
                              <a:solidFill>
                                <a:srgbClr val="333333"/>
                              </a:solidFill>
                              <a:latin typeface="Cambria Math" panose="02040503050406030204" pitchFamily="18" charset="0"/>
                            </a:rPr>
                            <m:t>0</m:t>
                          </m:r>
                        </m:sub>
                      </m:sSub>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𝑡</m:t>
                          </m:r>
                        </m:e>
                      </m:d>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𝑁</m:t>
                          </m:r>
                        </m:e>
                        <m:sub>
                          <m:r>
                            <a:rPr lang="en-US" altLang="zh-CN" sz="1500" b="0" i="1" smtClean="0">
                              <a:solidFill>
                                <a:srgbClr val="333333"/>
                              </a:solidFill>
                              <a:latin typeface="Cambria Math" panose="02040503050406030204" pitchFamily="18" charset="0"/>
                            </a:rPr>
                            <m:t>𝑖</m:t>
                          </m:r>
                        </m:sub>
                      </m:sSub>
                      <m:sSup>
                        <m:sSupPr>
                          <m:ctrlPr>
                            <a:rPr lang="en-US" altLang="zh-CN" sz="1500" b="0" i="1" smtClean="0">
                              <a:solidFill>
                                <a:srgbClr val="333333"/>
                              </a:solidFill>
                              <a:latin typeface="Cambria Math" panose="02040503050406030204" pitchFamily="18" charset="0"/>
                            </a:rPr>
                          </m:ctrlPr>
                        </m:sSupPr>
                        <m:e>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𝑡</m:t>
                              </m:r>
                            </m:e>
                          </m:d>
                        </m:e>
                        <m:sup>
                          <m:r>
                            <a:rPr lang="en-US" altLang="zh-CN" sz="1500" i="1">
                              <a:solidFill>
                                <a:srgbClr val="333333"/>
                              </a:solidFill>
                              <a:latin typeface="Cambria Math" panose="02040503050406030204" pitchFamily="18" charset="0"/>
                              <a:ea typeface="Cambria Math" panose="02040503050406030204" pitchFamily="18" charset="0"/>
                            </a:rPr>
                            <m:t>𝛽</m:t>
                          </m:r>
                        </m:sup>
                      </m:sSup>
                      <m:sSup>
                        <m:sSupPr>
                          <m:ctrlPr>
                            <a:rPr lang="en-US" altLang="zh-CN" sz="1500" b="0" i="1" smtClean="0">
                              <a:solidFill>
                                <a:srgbClr val="333333"/>
                              </a:solidFill>
                              <a:latin typeface="Cambria Math" panose="02040503050406030204" pitchFamily="18" charset="0"/>
                            </a:rPr>
                          </m:ctrlPr>
                        </m:sSupPr>
                        <m:e>
                          <m:r>
                            <a:rPr lang="en-US" altLang="zh-CN" sz="1500" b="0" i="1" smtClean="0">
                              <a:solidFill>
                                <a:srgbClr val="333333"/>
                              </a:solidFill>
                              <a:latin typeface="Cambria Math" panose="02040503050406030204" pitchFamily="18" charset="0"/>
                            </a:rPr>
                            <m:t>𝑒</m:t>
                          </m:r>
                        </m:e>
                        <m:sup>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𝜉</m:t>
                              </m:r>
                            </m:e>
                            <m:sub>
                              <m:r>
                                <a:rPr lang="en-US" altLang="zh-CN" sz="1500" b="0" i="1" smtClean="0">
                                  <a:solidFill>
                                    <a:srgbClr val="333333"/>
                                  </a:solidFill>
                                  <a:latin typeface="Cambria Math" panose="02040503050406030204" pitchFamily="18" charset="0"/>
                                </a:rPr>
                                <m:t>𝑖</m:t>
                              </m:r>
                            </m:sub>
                          </m:sSub>
                          <m:r>
                            <a:rPr lang="en-US" altLang="zh-CN" sz="1500" b="0" i="1" smtClean="0">
                              <a:solidFill>
                                <a:srgbClr val="333333"/>
                              </a:solidFill>
                              <a:latin typeface="Cambria Math" panose="02040503050406030204" pitchFamily="18" charset="0"/>
                            </a:rPr>
                            <m:t>(</m:t>
                          </m:r>
                          <m:r>
                            <a:rPr lang="en-US" altLang="zh-CN" sz="1500" b="0" i="1" smtClean="0">
                              <a:solidFill>
                                <a:srgbClr val="333333"/>
                              </a:solidFill>
                              <a:latin typeface="Cambria Math" panose="02040503050406030204" pitchFamily="18" charset="0"/>
                            </a:rPr>
                            <m:t>𝑡</m:t>
                          </m:r>
                          <m:r>
                            <a:rPr lang="en-US" altLang="zh-CN" sz="1500" b="0" i="1" smtClean="0">
                              <a:solidFill>
                                <a:srgbClr val="333333"/>
                              </a:solidFill>
                              <a:latin typeface="Cambria Math" panose="02040503050406030204" pitchFamily="18" charset="0"/>
                            </a:rPr>
                            <m:t>)</m:t>
                          </m:r>
                        </m:sup>
                      </m:sSup>
                    </m:oMath>
                  </m:oMathPara>
                </a14:m>
                <a:endParaRPr lang="en-US" altLang="zh-CN" sz="1500" dirty="0">
                  <a:solidFill>
                    <a:srgbClr val="333333"/>
                  </a:solidFill>
                </a:endParaRPr>
              </a:p>
              <a:p>
                <a:pPr/>
                <a14:m>
                  <m:oMathPara xmlns:m="http://schemas.openxmlformats.org/officeDocument/2006/math">
                    <m:oMathParaPr>
                      <m:jc m:val="centerGroup"/>
                    </m:oMathParaPr>
                    <m:oMath xmlns:m="http://schemas.openxmlformats.org/officeDocument/2006/math">
                      <m:sSub>
                        <m:sSubPr>
                          <m:ctrlPr>
                            <a:rPr lang="en-US" altLang="zh-CN" sz="1500" i="1">
                              <a:solidFill>
                                <a:srgbClr val="333333"/>
                              </a:solidFill>
                              <a:latin typeface="Cambria Math" panose="02040503050406030204" pitchFamily="18" charset="0"/>
                            </a:rPr>
                          </m:ctrlPr>
                        </m:sSubPr>
                        <m:e>
                          <m:r>
                            <a:rPr lang="en-US" altLang="zh-CN" sz="1500" i="1">
                              <a:solidFill>
                                <a:srgbClr val="333333"/>
                              </a:solidFill>
                              <a:latin typeface="Cambria Math" panose="02040503050406030204" pitchFamily="18" charset="0"/>
                            </a:rPr>
                            <m:t>𝜉</m:t>
                          </m:r>
                        </m:e>
                        <m:sub>
                          <m:r>
                            <a:rPr lang="en-US" altLang="zh-CN" sz="1500" i="1">
                              <a:solidFill>
                                <a:srgbClr val="333333"/>
                              </a:solidFill>
                              <a:latin typeface="Cambria Math" panose="02040503050406030204" pitchFamily="18" charset="0"/>
                            </a:rPr>
                            <m:t>𝑖</m:t>
                          </m:r>
                        </m:sub>
                      </m:sSub>
                      <m:d>
                        <m:dPr>
                          <m:ctrlPr>
                            <a:rPr lang="en-US" altLang="zh-CN" sz="1500" i="1">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𝑡</m:t>
                          </m:r>
                        </m:e>
                      </m:d>
                      <m:r>
                        <a:rPr lang="en-US" altLang="zh-CN" sz="1500" b="0" i="1" smtClean="0">
                          <a:solidFill>
                            <a:srgbClr val="333333"/>
                          </a:solidFill>
                          <a:latin typeface="Cambria Math" panose="02040503050406030204" pitchFamily="18" charset="0"/>
                        </a:rPr>
                        <m:t>=</m:t>
                      </m:r>
                      <m:r>
                        <a:rPr lang="en-US" altLang="zh-CN" sz="1500" b="0" i="1" smtClean="0">
                          <a:solidFill>
                            <a:srgbClr val="333333"/>
                          </a:solidFill>
                          <a:latin typeface="Cambria Math" panose="02040503050406030204" pitchFamily="18" charset="0"/>
                        </a:rPr>
                        <m:t>𝑙𝑛</m:t>
                      </m:r>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𝑌</m:t>
                          </m:r>
                        </m:e>
                        <m:sub>
                          <m:r>
                            <a:rPr lang="en-US" altLang="zh-CN" sz="1500" b="0" i="1" smtClean="0">
                              <a:solidFill>
                                <a:srgbClr val="333333"/>
                              </a:solidFill>
                              <a:latin typeface="Cambria Math" panose="02040503050406030204" pitchFamily="18" charset="0"/>
                            </a:rPr>
                            <m:t>𝑖</m:t>
                          </m:r>
                        </m:sub>
                      </m:sSub>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𝑡</m:t>
                          </m:r>
                        </m:e>
                      </m:d>
                      <m:r>
                        <a:rPr lang="en-US" altLang="zh-CN" sz="1500" b="0" i="1" smtClean="0">
                          <a:solidFill>
                            <a:srgbClr val="333333"/>
                          </a:solidFill>
                          <a:latin typeface="Cambria Math" panose="02040503050406030204" pitchFamily="18" charset="0"/>
                        </a:rPr>
                        <m:t>−</m:t>
                      </m:r>
                      <m:r>
                        <a:rPr lang="zh-CN" altLang="en-US" sz="1500" b="0" i="1" smtClean="0">
                          <a:solidFill>
                            <a:srgbClr val="333333"/>
                          </a:solidFill>
                          <a:latin typeface="Cambria Math" panose="02040503050406030204" pitchFamily="18" charset="0"/>
                        </a:rPr>
                        <m:t>𝛽</m:t>
                      </m:r>
                      <m:func>
                        <m:funcPr>
                          <m:ctrlPr>
                            <a:rPr lang="en-US" altLang="zh-CN" sz="1500" b="0" i="1" smtClean="0">
                              <a:solidFill>
                                <a:srgbClr val="333333"/>
                              </a:solidFill>
                              <a:latin typeface="Cambria Math" panose="02040503050406030204" pitchFamily="18" charset="0"/>
                            </a:rPr>
                          </m:ctrlPr>
                        </m:funcPr>
                        <m:fName>
                          <m:r>
                            <m:rPr>
                              <m:sty m:val="p"/>
                            </m:rPr>
                            <a:rPr lang="en-US" altLang="zh-CN" sz="1500" b="0" i="0" smtClean="0">
                              <a:solidFill>
                                <a:srgbClr val="333333"/>
                              </a:solidFill>
                              <a:latin typeface="Cambria Math" panose="02040503050406030204" pitchFamily="18" charset="0"/>
                            </a:rPr>
                            <m:t>ln</m:t>
                          </m:r>
                        </m:fName>
                        <m:e>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𝑌</m:t>
                              </m:r>
                            </m:e>
                            <m:sub>
                              <m:r>
                                <a:rPr lang="en-US" altLang="zh-CN" sz="1500" b="0" i="1" smtClean="0">
                                  <a:solidFill>
                                    <a:srgbClr val="333333"/>
                                  </a:solidFill>
                                  <a:latin typeface="Cambria Math" panose="02040503050406030204" pitchFamily="18" charset="0"/>
                                </a:rPr>
                                <m:t>𝑜</m:t>
                              </m:r>
                            </m:sub>
                          </m:sSub>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𝑡</m:t>
                              </m:r>
                            </m:e>
                          </m:d>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𝑁</m:t>
                              </m:r>
                            </m:e>
                            <m:sub>
                              <m:r>
                                <a:rPr lang="en-US" altLang="zh-CN" sz="1500" b="0" i="1" smtClean="0">
                                  <a:solidFill>
                                    <a:srgbClr val="333333"/>
                                  </a:solidFill>
                                  <a:latin typeface="Cambria Math" panose="02040503050406030204" pitchFamily="18" charset="0"/>
                                </a:rPr>
                                <m:t>𝑖</m:t>
                              </m:r>
                            </m:sub>
                          </m:sSub>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𝑡</m:t>
                              </m:r>
                            </m:e>
                          </m:d>
                        </m:e>
                      </m:func>
                    </m:oMath>
                  </m:oMathPara>
                </a14:m>
                <a:endParaRPr lang="en-US" altLang="zh-CN" sz="1500" dirty="0">
                  <a:solidFill>
                    <a:srgbClr val="333333"/>
                  </a:solidFill>
                </a:endParaRPr>
              </a:p>
              <a:p>
                <a:endParaRPr lang="en-US" altLang="zh-CN" sz="1500" dirty="0">
                  <a:solidFill>
                    <a:srgbClr val="333333"/>
                  </a:solidFill>
                </a:endParaRPr>
              </a:p>
              <a:p>
                <a:r>
                  <a:rPr lang="en-US" altLang="zh-CN" sz="1500" dirty="0">
                    <a:solidFill>
                      <a:srgbClr val="333333"/>
                    </a:solidFill>
                  </a:rPr>
                  <a:t>After the residual calculation, the estimation of actual city level population is calculated with simplified equation:</a:t>
                </a:r>
              </a:p>
              <a:p>
                <a:pPr algn="ctr"/>
                <a14:m>
                  <m:oMathPara xmlns:m="http://schemas.openxmlformats.org/officeDocument/2006/math">
                    <m:oMathParaPr>
                      <m:jc m:val="centerGroup"/>
                    </m:oMathParaPr>
                    <m:oMath xmlns:m="http://schemas.openxmlformats.org/officeDocument/2006/math">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𝑁</m:t>
                          </m:r>
                        </m:e>
                        <m:sub>
                          <m:r>
                            <a:rPr lang="en-US" altLang="zh-CN" sz="1500" b="0" i="1" smtClean="0">
                              <a:solidFill>
                                <a:srgbClr val="333333"/>
                              </a:solidFill>
                              <a:latin typeface="Cambria Math" panose="02040503050406030204" pitchFamily="18" charset="0"/>
                            </a:rPr>
                            <m:t>𝑒𝑠𝑡𝑖𝑚𝑎𝑡𝑒</m:t>
                          </m:r>
                        </m:sub>
                      </m:sSub>
                      <m:r>
                        <a:rPr lang="en-US" altLang="zh-CN" sz="1500" b="0" i="1" smtClean="0">
                          <a:solidFill>
                            <a:srgbClr val="333333"/>
                          </a:solidFill>
                          <a:latin typeface="Cambria Math" panose="02040503050406030204" pitchFamily="18" charset="0"/>
                        </a:rPr>
                        <m:t>=</m:t>
                      </m:r>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𝑁</m:t>
                          </m:r>
                        </m:e>
                        <m:sub>
                          <m:r>
                            <a:rPr lang="en-US" altLang="zh-CN" sz="1500" b="0" i="1" smtClean="0">
                              <a:solidFill>
                                <a:srgbClr val="333333"/>
                              </a:solidFill>
                              <a:latin typeface="Cambria Math" panose="02040503050406030204" pitchFamily="18" charset="0"/>
                            </a:rPr>
                            <m:t>𝐻𝑢𝑘𝑜𝑢</m:t>
                          </m:r>
                        </m:sub>
                      </m:sSub>
                      <m:sSup>
                        <m:sSupPr>
                          <m:ctrlPr>
                            <a:rPr lang="en-US" altLang="zh-CN" sz="1500" i="1">
                              <a:solidFill>
                                <a:srgbClr val="333333"/>
                              </a:solidFill>
                              <a:latin typeface="Cambria Math" panose="02040503050406030204" pitchFamily="18" charset="0"/>
                            </a:rPr>
                          </m:ctrlPr>
                        </m:sSupPr>
                        <m:e>
                          <m:r>
                            <a:rPr lang="en-US" altLang="zh-CN" sz="1500" i="1">
                              <a:solidFill>
                                <a:srgbClr val="333333"/>
                              </a:solidFill>
                              <a:latin typeface="Cambria Math" panose="02040503050406030204" pitchFamily="18" charset="0"/>
                            </a:rPr>
                            <m:t>𝑒</m:t>
                          </m:r>
                        </m:e>
                        <m:sup>
                          <m:sSub>
                            <m:sSubPr>
                              <m:ctrlPr>
                                <a:rPr lang="en-US" altLang="zh-CN" sz="1500" i="1">
                                  <a:solidFill>
                                    <a:srgbClr val="333333"/>
                                  </a:solidFill>
                                  <a:latin typeface="Cambria Math" panose="02040503050406030204" pitchFamily="18" charset="0"/>
                                </a:rPr>
                              </m:ctrlPr>
                            </m:sSubPr>
                            <m:e>
                              <m:r>
                                <a:rPr lang="en-US" altLang="zh-CN" sz="1500" i="1">
                                  <a:solidFill>
                                    <a:srgbClr val="333333"/>
                                  </a:solidFill>
                                  <a:latin typeface="Cambria Math" panose="02040503050406030204" pitchFamily="18" charset="0"/>
                                </a:rPr>
                                <m:t>𝜉</m:t>
                              </m:r>
                            </m:e>
                            <m:sub>
                              <m:r>
                                <a:rPr lang="en-US" altLang="zh-CN" sz="1500" i="1">
                                  <a:solidFill>
                                    <a:srgbClr val="333333"/>
                                  </a:solidFill>
                                  <a:latin typeface="Cambria Math" panose="02040503050406030204" pitchFamily="18" charset="0"/>
                                </a:rPr>
                                <m:t>𝑖</m:t>
                              </m:r>
                            </m:sub>
                          </m:sSub>
                          <m:r>
                            <a:rPr lang="en-US" altLang="zh-CN" sz="1500" b="0" i="1" smtClean="0">
                              <a:solidFill>
                                <a:srgbClr val="333333"/>
                              </a:solidFill>
                              <a:latin typeface="Cambria Math" panose="02040503050406030204" pitchFamily="18" charset="0"/>
                            </a:rPr>
                            <m:t>/</m:t>
                          </m:r>
                          <m:r>
                            <a:rPr lang="zh-CN" altLang="en-US" sz="1500" b="0" i="1" smtClean="0">
                              <a:solidFill>
                                <a:srgbClr val="333333"/>
                              </a:solidFill>
                              <a:latin typeface="Cambria Math" panose="02040503050406030204" pitchFamily="18" charset="0"/>
                            </a:rPr>
                            <m:t>𝛽</m:t>
                          </m:r>
                        </m:sup>
                      </m:sSup>
                    </m:oMath>
                  </m:oMathPara>
                </a14:m>
                <a:endParaRPr lang="en-US" altLang="zh-CN" sz="1500" dirty="0">
                  <a:solidFill>
                    <a:srgbClr val="333333"/>
                  </a:solidFill>
                </a:endParaRPr>
              </a:p>
            </p:txBody>
          </p:sp>
        </mc:Choice>
        <mc:Fallback xmlns="">
          <p:sp>
            <p:nvSpPr>
              <p:cNvPr id="33" name="Rectangle 2">
                <a:extLst>
                  <a:ext uri="{FF2B5EF4-FFF2-40B4-BE49-F238E27FC236}">
                    <a16:creationId xmlns:a16="http://schemas.microsoft.com/office/drawing/2014/main" id="{7539E30E-C1C2-4CF0-842F-AA6ADED0FAB0}"/>
                  </a:ext>
                </a:extLst>
              </p:cNvPr>
              <p:cNvSpPr>
                <a:spLocks noRot="1" noChangeAspect="1" noMove="1" noResize="1" noEditPoints="1" noAdjustHandles="1" noChangeArrowheads="1" noChangeShapeType="1" noTextEdit="1"/>
              </p:cNvSpPr>
              <p:nvPr/>
            </p:nvSpPr>
            <p:spPr>
              <a:xfrm>
                <a:off x="1260751" y="1334191"/>
                <a:ext cx="9670498" cy="1734064"/>
              </a:xfrm>
              <a:prstGeom prst="rect">
                <a:avLst/>
              </a:prstGeom>
              <a:blipFill>
                <a:blip r:embed="rId2"/>
                <a:stretch>
                  <a:fillRect l="-252" t="-704"/>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3893E3B1-0673-444A-83BD-E56160649F7E}"/>
              </a:ext>
            </a:extLst>
          </p:cNvPr>
          <p:cNvSpPr/>
          <p:nvPr/>
        </p:nvSpPr>
        <p:spPr>
          <a:xfrm>
            <a:off x="922480" y="2890468"/>
            <a:ext cx="184731" cy="369332"/>
          </a:xfrm>
          <a:prstGeom prst="rect">
            <a:avLst/>
          </a:prstGeom>
        </p:spPr>
        <p:txBody>
          <a:bodyPr wrap="none">
            <a:spAutoFit/>
          </a:bodyPr>
          <a:lstStyle/>
          <a:p>
            <a:endParaRPr lang="en-US" dirty="0"/>
          </a:p>
        </p:txBody>
      </p:sp>
      <p:sp>
        <p:nvSpPr>
          <p:cNvPr id="44" name="文本框 12">
            <a:extLst>
              <a:ext uri="{FF2B5EF4-FFF2-40B4-BE49-F238E27FC236}">
                <a16:creationId xmlns:a16="http://schemas.microsoft.com/office/drawing/2014/main" id="{F3D8C2A6-0CA6-4099-BD73-28DAA6E361E7}"/>
              </a:ext>
            </a:extLst>
          </p:cNvPr>
          <p:cNvSpPr txBox="1"/>
          <p:nvPr/>
        </p:nvSpPr>
        <p:spPr>
          <a:xfrm>
            <a:off x="4525849" y="5334170"/>
            <a:ext cx="208985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Residual Calculation</a:t>
            </a:r>
          </a:p>
        </p:txBody>
      </p:sp>
      <p:sp>
        <p:nvSpPr>
          <p:cNvPr id="50" name="文本框 6">
            <a:extLst>
              <a:ext uri="{FF2B5EF4-FFF2-40B4-BE49-F238E27FC236}">
                <a16:creationId xmlns:a16="http://schemas.microsoft.com/office/drawing/2014/main" id="{7D5D3D77-DD6C-42C1-8E73-781DDF907BBF}"/>
              </a:ext>
            </a:extLst>
          </p:cNvPr>
          <p:cNvSpPr txBox="1"/>
          <p:nvPr/>
        </p:nvSpPr>
        <p:spPr>
          <a:xfrm>
            <a:off x="1145104" y="5991179"/>
            <a:ext cx="163786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City Level Shapefile</a:t>
            </a:r>
          </a:p>
        </p:txBody>
      </p:sp>
      <p:cxnSp>
        <p:nvCxnSpPr>
          <p:cNvPr id="51" name="直接箭头连接符 15">
            <a:extLst>
              <a:ext uri="{FF2B5EF4-FFF2-40B4-BE49-F238E27FC236}">
                <a16:creationId xmlns:a16="http://schemas.microsoft.com/office/drawing/2014/main" id="{219D35D2-FB4B-454B-A5F9-19EF1721DD36}"/>
              </a:ext>
            </a:extLst>
          </p:cNvPr>
          <p:cNvCxnSpPr>
            <a:cxnSpLocks/>
          </p:cNvCxnSpPr>
          <p:nvPr/>
        </p:nvCxnSpPr>
        <p:spPr>
          <a:xfrm flipV="1">
            <a:off x="2773546" y="5742327"/>
            <a:ext cx="1631720" cy="56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03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fontScale="90000"/>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Growth and development in prefecture-level cities in China</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34" name="Content Placeholder 2">
            <a:extLst>
              <a:ext uri="{FF2B5EF4-FFF2-40B4-BE49-F238E27FC236}">
                <a16:creationId xmlns:a16="http://schemas.microsoft.com/office/drawing/2014/main" id="{E8B7B902-918C-42B1-90B5-797D5EBEF01C}"/>
              </a:ext>
            </a:extLst>
          </p:cNvPr>
          <p:cNvSpPr txBox="1">
            <a:spLocks/>
          </p:cNvSpPr>
          <p:nvPr/>
        </p:nvSpPr>
        <p:spPr>
          <a:xfrm>
            <a:off x="479376" y="1037390"/>
            <a:ext cx="10704002" cy="3933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Outputs from the Workflow</a:t>
            </a:r>
            <a:endParaRPr lang="en-US" sz="2000" b="1" dirty="0"/>
          </a:p>
        </p:txBody>
      </p:sp>
      <p:sp>
        <p:nvSpPr>
          <p:cNvPr id="9" name="Rectangle 8">
            <a:extLst>
              <a:ext uri="{FF2B5EF4-FFF2-40B4-BE49-F238E27FC236}">
                <a16:creationId xmlns:a16="http://schemas.microsoft.com/office/drawing/2014/main" id="{452F9103-C80E-4DD0-A25F-AEF3190D9A10}"/>
              </a:ext>
            </a:extLst>
          </p:cNvPr>
          <p:cNvSpPr/>
          <p:nvPr/>
        </p:nvSpPr>
        <p:spPr>
          <a:xfrm>
            <a:off x="479376" y="4834134"/>
            <a:ext cx="3397902" cy="646331"/>
          </a:xfrm>
          <a:prstGeom prst="rect">
            <a:avLst/>
          </a:prstGeom>
        </p:spPr>
        <p:txBody>
          <a:bodyPr wrap="square">
            <a:spAutoFit/>
          </a:bodyPr>
          <a:lstStyle/>
          <a:p>
            <a:r>
              <a:rPr lang="en-US" dirty="0">
                <a:solidFill>
                  <a:srgbClr val="333333"/>
                </a:solidFill>
              </a:rPr>
              <a:t>The </a:t>
            </a:r>
            <a:r>
              <a:rPr lang="en-US" dirty="0" err="1">
                <a:solidFill>
                  <a:srgbClr val="333333"/>
                </a:solidFill>
              </a:rPr>
              <a:t>superlinear</a:t>
            </a:r>
            <a:r>
              <a:rPr lang="en-US" dirty="0">
                <a:solidFill>
                  <a:srgbClr val="333333"/>
                </a:solidFill>
              </a:rPr>
              <a:t> scaling law:</a:t>
            </a:r>
          </a:p>
          <a:p>
            <a:r>
              <a:rPr lang="en-US" dirty="0">
                <a:solidFill>
                  <a:srgbClr val="333333"/>
                </a:solidFill>
              </a:rPr>
              <a:t>GDP vs. Population Size (2014)</a:t>
            </a:r>
          </a:p>
        </p:txBody>
      </p:sp>
      <p:sp>
        <p:nvSpPr>
          <p:cNvPr id="21" name="Rectangle 20">
            <a:extLst>
              <a:ext uri="{FF2B5EF4-FFF2-40B4-BE49-F238E27FC236}">
                <a16:creationId xmlns:a16="http://schemas.microsoft.com/office/drawing/2014/main" id="{63D6F966-78C6-41BA-87C6-C7D9B8489674}"/>
              </a:ext>
            </a:extLst>
          </p:cNvPr>
          <p:cNvSpPr/>
          <p:nvPr/>
        </p:nvSpPr>
        <p:spPr>
          <a:xfrm>
            <a:off x="4126866" y="4649468"/>
            <a:ext cx="3938268" cy="830997"/>
          </a:xfrm>
          <a:prstGeom prst="rect">
            <a:avLst/>
          </a:prstGeom>
        </p:spPr>
        <p:txBody>
          <a:bodyPr wrap="square">
            <a:spAutoFit/>
          </a:bodyPr>
          <a:lstStyle/>
          <a:p>
            <a:r>
              <a:rPr lang="en-US" dirty="0"/>
              <a:t>Spatial Distribution of the Residual Level</a:t>
            </a:r>
          </a:p>
          <a:p>
            <a:r>
              <a:rPr lang="en-US" sz="1500" dirty="0"/>
              <a:t>Red: Low Residual: Low performing cities</a:t>
            </a:r>
          </a:p>
          <a:p>
            <a:r>
              <a:rPr lang="en-US" sz="1500" dirty="0"/>
              <a:t>Blue: High Residual; Highly performing cities</a:t>
            </a:r>
          </a:p>
        </p:txBody>
      </p:sp>
      <p:sp>
        <p:nvSpPr>
          <p:cNvPr id="18" name="Rectangle 17">
            <a:extLst>
              <a:ext uri="{FF2B5EF4-FFF2-40B4-BE49-F238E27FC236}">
                <a16:creationId xmlns:a16="http://schemas.microsoft.com/office/drawing/2014/main" id="{38C4805C-75ED-4D6F-9454-E8A4C461DA7C}"/>
              </a:ext>
            </a:extLst>
          </p:cNvPr>
          <p:cNvSpPr/>
          <p:nvPr/>
        </p:nvSpPr>
        <p:spPr>
          <a:xfrm>
            <a:off x="8117548" y="4649468"/>
            <a:ext cx="3965224" cy="646331"/>
          </a:xfrm>
          <a:prstGeom prst="rect">
            <a:avLst/>
          </a:prstGeom>
        </p:spPr>
        <p:txBody>
          <a:bodyPr wrap="square">
            <a:spAutoFit/>
          </a:bodyPr>
          <a:lstStyle/>
          <a:p>
            <a:r>
              <a:rPr lang="en-US" dirty="0"/>
              <a:t>Actual, Hukou, and Estimated Actual Population of Prefectural Cities in China</a:t>
            </a:r>
          </a:p>
        </p:txBody>
      </p:sp>
      <p:pic>
        <p:nvPicPr>
          <p:cNvPr id="14" name="Picture 13" descr="Chart, scatter chart&#10;&#10;Description automatically generated">
            <a:extLst>
              <a:ext uri="{FF2B5EF4-FFF2-40B4-BE49-F238E27FC236}">
                <a16:creationId xmlns:a16="http://schemas.microsoft.com/office/drawing/2014/main" id="{2B4C377B-F98A-40EA-9D0C-ED2334DC2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56" y="1573998"/>
            <a:ext cx="4009142" cy="2907243"/>
          </a:xfrm>
          <a:prstGeom prst="rect">
            <a:avLst/>
          </a:prstGeom>
        </p:spPr>
      </p:pic>
      <p:pic>
        <p:nvPicPr>
          <p:cNvPr id="16" name="Picture 15" descr="Map&#10;&#10;Description automatically generated">
            <a:extLst>
              <a:ext uri="{FF2B5EF4-FFF2-40B4-BE49-F238E27FC236}">
                <a16:creationId xmlns:a16="http://schemas.microsoft.com/office/drawing/2014/main" id="{4DDF509E-B432-4649-AC71-5DBE0A92A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2898" y="1590939"/>
            <a:ext cx="3640943" cy="3058529"/>
          </a:xfrm>
          <a:prstGeom prst="rect">
            <a:avLst/>
          </a:prstGeom>
        </p:spPr>
      </p:pic>
      <p:pic>
        <p:nvPicPr>
          <p:cNvPr id="19" name="Picture 18" descr="Table&#10;&#10;Description automatically generated">
            <a:extLst>
              <a:ext uri="{FF2B5EF4-FFF2-40B4-BE49-F238E27FC236}">
                <a16:creationId xmlns:a16="http://schemas.microsoft.com/office/drawing/2014/main" id="{2955C365-5F40-4881-8505-76B31C56E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5134" y="1823464"/>
            <a:ext cx="3965225" cy="2564741"/>
          </a:xfrm>
          <a:prstGeom prst="rect">
            <a:avLst/>
          </a:prstGeom>
        </p:spPr>
      </p:pic>
    </p:spTree>
    <p:extLst>
      <p:ext uri="{BB962C8B-B14F-4D97-AF65-F5344CB8AC3E}">
        <p14:creationId xmlns:p14="http://schemas.microsoft.com/office/powerpoint/2010/main" val="239498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73A970-C4CB-4581-8E1E-EBC110B2A7DB}"/>
              </a:ext>
            </a:extLst>
          </p:cNvPr>
          <p:cNvPicPr>
            <a:picLocks noChangeAspect="1"/>
          </p:cNvPicPr>
          <p:nvPr/>
        </p:nvPicPr>
        <p:blipFill>
          <a:blip r:embed="rId2"/>
          <a:stretch>
            <a:fillRect/>
          </a:stretch>
        </p:blipFill>
        <p:spPr>
          <a:xfrm>
            <a:off x="1133447" y="1525251"/>
            <a:ext cx="10573962" cy="4566029"/>
          </a:xfrm>
          <a:prstGeom prst="rect">
            <a:avLst/>
          </a:prstGeom>
        </p:spPr>
      </p:pic>
      <p:sp>
        <p:nvSpPr>
          <p:cNvPr id="2" name="Title 1"/>
          <p:cNvSpPr>
            <a:spLocks noGrp="1"/>
          </p:cNvSpPr>
          <p:nvPr>
            <p:ph type="title"/>
          </p:nvPr>
        </p:nvSpPr>
        <p:spPr>
          <a:xfrm>
            <a:off x="83127" y="274320"/>
            <a:ext cx="11937077" cy="457915"/>
          </a:xfrm>
        </p:spPr>
        <p:txBody>
          <a:bodyPr>
            <a:noAutofit/>
          </a:bodyPr>
          <a:lstStyle/>
          <a:p>
            <a:pPr algn="ctr"/>
            <a:r>
              <a:rPr lang="en-US" altLang="zh-CN" sz="2600" b="1" dirty="0">
                <a:solidFill>
                  <a:prstClr val="white"/>
                </a:solidFill>
                <a:effectLst>
                  <a:outerShdw blurRad="38100" dist="38100" dir="2700000" algn="tl">
                    <a:srgbClr val="000000">
                      <a:alpha val="43137"/>
                    </a:srgbClr>
                  </a:outerShdw>
                </a:effectLst>
                <a:latin typeface="Calibri" panose="020F0502020204030204"/>
              </a:rPr>
              <a:t>Case Study Four: Growth and development in prefecture-level cities in China</a:t>
            </a:r>
            <a:endParaRPr lang="zh-CN" altLang="en-US" sz="2600" b="1" dirty="0">
              <a:solidFill>
                <a:schemeClr val="bg1"/>
              </a:solidFill>
              <a:latin typeface="+mn-lt"/>
            </a:endParaRPr>
          </a:p>
        </p:txBody>
      </p:sp>
      <p:sp>
        <p:nvSpPr>
          <p:cNvPr id="4" name="Rectangle 3">
            <a:extLst>
              <a:ext uri="{FF2B5EF4-FFF2-40B4-BE49-F238E27FC236}">
                <a16:creationId xmlns:a16="http://schemas.microsoft.com/office/drawing/2014/main" id="{350609B5-BBFE-4B6D-97B2-33977E0BB086}"/>
              </a:ext>
            </a:extLst>
          </p:cNvPr>
          <p:cNvSpPr/>
          <p:nvPr/>
        </p:nvSpPr>
        <p:spPr>
          <a:xfrm>
            <a:off x="1114655" y="1263646"/>
            <a:ext cx="10465925" cy="30239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D9C939-1C74-4D4E-82F1-C53C0A98D720}"/>
              </a:ext>
            </a:extLst>
          </p:cNvPr>
          <p:cNvSpPr/>
          <p:nvPr/>
        </p:nvSpPr>
        <p:spPr>
          <a:xfrm>
            <a:off x="1114656" y="4287643"/>
            <a:ext cx="10465925" cy="21089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FCF033-6792-45EC-B328-28F47925F509}"/>
              </a:ext>
            </a:extLst>
          </p:cNvPr>
          <p:cNvSpPr txBox="1"/>
          <p:nvPr/>
        </p:nvSpPr>
        <p:spPr>
          <a:xfrm rot="16200000">
            <a:off x="-407653" y="5018928"/>
            <a:ext cx="2144626" cy="646331"/>
          </a:xfrm>
          <a:prstGeom prst="rect">
            <a:avLst/>
          </a:prstGeom>
          <a:noFill/>
        </p:spPr>
        <p:txBody>
          <a:bodyPr wrap="none" rtlCol="0">
            <a:spAutoFit/>
          </a:bodyPr>
          <a:lstStyle/>
          <a:p>
            <a:pPr algn="ctr"/>
            <a:r>
              <a:rPr lang="en-US" dirty="0"/>
              <a:t>Estimation of</a:t>
            </a:r>
          </a:p>
          <a:p>
            <a:pPr algn="ctr"/>
            <a:r>
              <a:rPr lang="en-US" dirty="0"/>
              <a:t>City Level Population</a:t>
            </a:r>
          </a:p>
        </p:txBody>
      </p:sp>
      <p:sp>
        <p:nvSpPr>
          <p:cNvPr id="11" name="TextBox 10">
            <a:extLst>
              <a:ext uri="{FF2B5EF4-FFF2-40B4-BE49-F238E27FC236}">
                <a16:creationId xmlns:a16="http://schemas.microsoft.com/office/drawing/2014/main" id="{AA8428CF-DDC4-43E8-8202-9D5DB5C2CE6F}"/>
              </a:ext>
            </a:extLst>
          </p:cNvPr>
          <p:cNvSpPr txBox="1"/>
          <p:nvPr/>
        </p:nvSpPr>
        <p:spPr>
          <a:xfrm rot="16200000">
            <a:off x="-421199" y="2590977"/>
            <a:ext cx="2065245" cy="369332"/>
          </a:xfrm>
          <a:prstGeom prst="rect">
            <a:avLst/>
          </a:prstGeom>
          <a:noFill/>
        </p:spPr>
        <p:txBody>
          <a:bodyPr wrap="none" rtlCol="0">
            <a:spAutoFit/>
          </a:bodyPr>
          <a:lstStyle/>
          <a:p>
            <a:r>
              <a:rPr lang="en-US" dirty="0"/>
              <a:t>Residual Calculation</a:t>
            </a:r>
          </a:p>
        </p:txBody>
      </p:sp>
    </p:spTree>
    <p:extLst>
      <p:ext uri="{BB962C8B-B14F-4D97-AF65-F5344CB8AC3E}">
        <p14:creationId xmlns:p14="http://schemas.microsoft.com/office/powerpoint/2010/main" val="191716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fontScale="90000"/>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Growth and development in prefecture-level cities in China</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4" name="TextBox 1">
            <a:extLst>
              <a:ext uri="{FF2B5EF4-FFF2-40B4-BE49-F238E27FC236}">
                <a16:creationId xmlns:a16="http://schemas.microsoft.com/office/drawing/2014/main" id="{24B24C06-429E-40F0-BF32-EA351A1A780E}"/>
              </a:ext>
            </a:extLst>
          </p:cNvPr>
          <p:cNvSpPr txBox="1"/>
          <p:nvPr/>
        </p:nvSpPr>
        <p:spPr>
          <a:xfrm>
            <a:off x="551384" y="1596651"/>
            <a:ext cx="11640616" cy="4401205"/>
          </a:xfrm>
          <a:prstGeom prst="rect">
            <a:avLst/>
          </a:prstGeom>
          <a:noFill/>
        </p:spPr>
        <p:txBody>
          <a:bodyPr wrap="square" rtlCol="0">
            <a:spAutoFit/>
          </a:bodyPr>
          <a:lstStyle/>
          <a:p>
            <a:r>
              <a:rPr lang="en-US" sz="2000" b="1" dirty="0"/>
              <a:t>Step 1</a:t>
            </a:r>
            <a:r>
              <a:rPr lang="en-US" sz="2000" dirty="0"/>
              <a:t>: </a:t>
            </a:r>
            <a:r>
              <a:rPr lang="en-US" sz="2000" b="1" dirty="0"/>
              <a:t>Download data and unzip </a:t>
            </a:r>
            <a:r>
              <a:rPr lang="en-US" sz="2000" dirty="0"/>
              <a:t>from </a:t>
            </a:r>
            <a:r>
              <a:rPr lang="en-US" sz="1200" dirty="0">
                <a:hlinkClick r:id="rId2"/>
              </a:rPr>
              <a:t>https://drive.google.com/drive/u/0/folders/1a-PnfH527p8itlHM6alNEy8T33hSjvwF</a:t>
            </a:r>
            <a:r>
              <a:rPr lang="en-US" sz="1200" dirty="0"/>
              <a:t> </a:t>
            </a:r>
          </a:p>
          <a:p>
            <a:r>
              <a:rPr lang="en-US" sz="2000" b="1" dirty="0"/>
              <a:t>Step 2</a:t>
            </a:r>
            <a:r>
              <a:rPr lang="en-US" sz="2000" dirty="0"/>
              <a:t>: </a:t>
            </a:r>
            <a:r>
              <a:rPr lang="en-US" sz="2000" b="1" dirty="0"/>
              <a:t>Download workflow</a:t>
            </a:r>
            <a:r>
              <a:rPr lang="en-US" sz="2000" dirty="0"/>
              <a:t> from </a:t>
            </a:r>
            <a:r>
              <a:rPr lang="en-US" sz="1500" dirty="0">
                <a:hlinkClick r:id="rId3"/>
              </a:rPr>
              <a:t>https://drive.google.com/drive/u/0/folders/1yZC9a0lL93x9a4EmmqHp-Wzy3LZiZCjW</a:t>
            </a:r>
            <a:r>
              <a:rPr lang="en-US" sz="1500" dirty="0"/>
              <a:t> </a:t>
            </a:r>
          </a:p>
          <a:p>
            <a:r>
              <a:rPr lang="en-US" altLang="zh-CN" sz="2000" b="1" dirty="0"/>
              <a:t>Step 3</a:t>
            </a:r>
            <a:r>
              <a:rPr lang="en-US" altLang="zh-CN" sz="2000" dirty="0"/>
              <a:t>: </a:t>
            </a:r>
            <a:r>
              <a:rPr lang="en-US" altLang="zh-CN" sz="2000" b="1" dirty="0"/>
              <a:t>Open KNIME </a:t>
            </a:r>
            <a:r>
              <a:rPr lang="en-US" altLang="zh-CN" sz="2000" dirty="0"/>
              <a:t>from local PC or China Data Lab Cloud Platform (in building)</a:t>
            </a:r>
          </a:p>
          <a:p>
            <a:r>
              <a:rPr lang="en-US" altLang="zh-CN" sz="2000" b="1" dirty="0"/>
              <a:t>Step 4</a:t>
            </a:r>
            <a:r>
              <a:rPr lang="en-US" altLang="zh-CN" sz="2000" dirty="0"/>
              <a:t>: </a:t>
            </a:r>
            <a:r>
              <a:rPr lang="en-US" altLang="zh-CN" sz="2000" b="1" dirty="0"/>
              <a:t>Import KNIME workflow </a:t>
            </a:r>
            <a:r>
              <a:rPr lang="en-US" altLang="zh-CN" sz="2000" dirty="0"/>
              <a:t>file (Growth and development in prefecture-level cities in </a:t>
            </a:r>
            <a:r>
              <a:rPr lang="en-US" altLang="zh-CN" sz="2000" dirty="0" err="1"/>
              <a:t>China.knwf</a:t>
            </a:r>
            <a:r>
              <a:rPr lang="en-US" altLang="zh-CN" sz="2000" dirty="0"/>
              <a:t>)</a:t>
            </a:r>
            <a:endParaRPr lang="en-US" altLang="zh-CN" sz="2000" dirty="0">
              <a:solidFill>
                <a:schemeClr val="tx1">
                  <a:lumMod val="95000"/>
                  <a:lumOff val="5000"/>
                </a:schemeClr>
              </a:solidFill>
            </a:endParaRPr>
          </a:p>
          <a:p>
            <a:r>
              <a:rPr lang="en-US" altLang="zh-CN" sz="2000" b="1" dirty="0"/>
              <a:t>Step 5</a:t>
            </a:r>
            <a:r>
              <a:rPr lang="en-US" altLang="zh-CN" sz="2000" dirty="0"/>
              <a:t>: </a:t>
            </a:r>
            <a:r>
              <a:rPr lang="en-US" altLang="zh-CN" sz="2000" b="1" dirty="0"/>
              <a:t>Configure all nodes in “data collection”</a:t>
            </a:r>
            <a:endParaRPr lang="en-US" altLang="zh-CN" sz="2000" dirty="0"/>
          </a:p>
          <a:p>
            <a:r>
              <a:rPr lang="en-US" altLang="zh-CN" sz="2000" dirty="0"/>
              <a:t>Step 6: </a:t>
            </a:r>
            <a:r>
              <a:rPr lang="en-US" altLang="zh-CN" sz="2000" b="1" dirty="0"/>
              <a:t>Configure all nodes in “exporting output”</a:t>
            </a:r>
            <a:endParaRPr lang="en-US" altLang="zh-CN" sz="2000" dirty="0"/>
          </a:p>
          <a:p>
            <a:r>
              <a:rPr lang="en-US" altLang="zh-CN" sz="2000" dirty="0"/>
              <a:t>Step 6: Click </a:t>
            </a:r>
            <a:r>
              <a:rPr lang="en-US" altLang="zh-CN" sz="2000" b="1" dirty="0"/>
              <a:t>Run</a:t>
            </a:r>
            <a:r>
              <a:rPr lang="en-US" altLang="zh-CN" sz="2000" dirty="0"/>
              <a:t>       function from the top menu </a:t>
            </a:r>
          </a:p>
          <a:p>
            <a:r>
              <a:rPr lang="en-US" altLang="zh-CN" sz="2000" b="1" dirty="0"/>
              <a:t>Step 7</a:t>
            </a:r>
            <a:r>
              <a:rPr lang="en-US" altLang="zh-CN" sz="2000" dirty="0"/>
              <a:t>: </a:t>
            </a:r>
            <a:r>
              <a:rPr lang="en-US" altLang="zh-CN" sz="2000" b="1" dirty="0"/>
              <a:t>Display</a:t>
            </a:r>
            <a:r>
              <a:rPr lang="en-US" altLang="zh-CN" sz="2000" dirty="0"/>
              <a:t> </a:t>
            </a:r>
            <a:r>
              <a:rPr lang="en-US" altLang="zh-CN" sz="2000" b="1" dirty="0"/>
              <a:t>the outputs</a:t>
            </a:r>
            <a:r>
              <a:rPr lang="en-US" altLang="zh-CN" sz="2000" dirty="0"/>
              <a:t>:</a:t>
            </a:r>
          </a:p>
          <a:p>
            <a:pPr marL="742950" lvl="1" indent="-285750">
              <a:buFont typeface="Courier New" panose="02070309020205020404" pitchFamily="49" charset="0"/>
              <a:buChar char="o"/>
            </a:pPr>
            <a:r>
              <a:rPr lang="en-US" altLang="zh-CN" sz="2000" dirty="0"/>
              <a:t>Figure 1: Registered Population vs. GDP</a:t>
            </a:r>
          </a:p>
          <a:p>
            <a:pPr marL="742950" lvl="1" indent="-285750">
              <a:buFont typeface="Courier New" panose="02070309020205020404" pitchFamily="49" charset="0"/>
              <a:buChar char="o"/>
            </a:pPr>
            <a:r>
              <a:rPr lang="en-US" altLang="zh-CN" sz="2000" dirty="0"/>
              <a:t>Figure 2: Distribution of Residuals</a:t>
            </a:r>
          </a:p>
          <a:p>
            <a:pPr marL="742950" lvl="1" indent="-285750">
              <a:buFont typeface="Courier New" panose="02070309020205020404" pitchFamily="49" charset="0"/>
              <a:buChar char="o"/>
            </a:pPr>
            <a:r>
              <a:rPr lang="en-US" altLang="zh-CN" sz="2000" dirty="0"/>
              <a:t>Figure 3: Residual Ranking</a:t>
            </a:r>
          </a:p>
          <a:p>
            <a:pPr marL="742950" lvl="1" indent="-285750">
              <a:buFont typeface="Courier New" panose="02070309020205020404" pitchFamily="49" charset="0"/>
              <a:buChar char="o"/>
            </a:pPr>
            <a:r>
              <a:rPr lang="en-US" altLang="zh-CN" sz="2000" dirty="0"/>
              <a:t>Figure 3-2: Residual Ranking Map</a:t>
            </a:r>
          </a:p>
          <a:p>
            <a:pPr marL="742950" lvl="1" indent="-285750">
              <a:buFont typeface="Courier New" panose="02070309020205020404" pitchFamily="49" charset="0"/>
              <a:buChar char="o"/>
            </a:pPr>
            <a:r>
              <a:rPr lang="en-US" altLang="zh-CN" sz="2000" dirty="0"/>
              <a:t>Figure 6: Registered Population vs. Estimated Real Population</a:t>
            </a:r>
          </a:p>
          <a:p>
            <a:pPr marL="742950" lvl="1" indent="-285750">
              <a:buFont typeface="Courier New" panose="02070309020205020404" pitchFamily="49" charset="0"/>
              <a:buChar char="o"/>
            </a:pPr>
            <a:r>
              <a:rPr lang="en-US" altLang="zh-CN" sz="2000" dirty="0"/>
              <a:t>Table 1: Estimated Population Comparison</a:t>
            </a:r>
            <a:endParaRPr lang="zh-CN" altLang="en-US" sz="2000" dirty="0"/>
          </a:p>
        </p:txBody>
      </p:sp>
      <p:pic>
        <p:nvPicPr>
          <p:cNvPr id="5" name="Picture 2">
            <a:extLst>
              <a:ext uri="{FF2B5EF4-FFF2-40B4-BE49-F238E27FC236}">
                <a16:creationId xmlns:a16="http://schemas.microsoft.com/office/drawing/2014/main" id="{E77D5926-3512-4F57-953B-1144869DEFE7}"/>
              </a:ext>
            </a:extLst>
          </p:cNvPr>
          <p:cNvPicPr>
            <a:picLocks noChangeAspect="1"/>
          </p:cNvPicPr>
          <p:nvPr/>
        </p:nvPicPr>
        <p:blipFill>
          <a:blip r:embed="rId4"/>
          <a:stretch>
            <a:fillRect/>
          </a:stretch>
        </p:blipFill>
        <p:spPr>
          <a:xfrm>
            <a:off x="2428142" y="3526875"/>
            <a:ext cx="304800" cy="243840"/>
          </a:xfrm>
          <a:prstGeom prst="rect">
            <a:avLst/>
          </a:prstGeom>
        </p:spPr>
      </p:pic>
      <p:sp>
        <p:nvSpPr>
          <p:cNvPr id="3" name="Content Placeholder 2">
            <a:extLst>
              <a:ext uri="{FF2B5EF4-FFF2-40B4-BE49-F238E27FC236}">
                <a16:creationId xmlns:a16="http://schemas.microsoft.com/office/drawing/2014/main" id="{85102495-6A70-402E-93AD-C72C2F942BBB}"/>
              </a:ext>
            </a:extLst>
          </p:cNvPr>
          <p:cNvSpPr txBox="1">
            <a:spLocks/>
          </p:cNvSpPr>
          <p:nvPr/>
        </p:nvSpPr>
        <p:spPr>
          <a:xfrm>
            <a:off x="340592" y="1000764"/>
            <a:ext cx="5683400"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Steps for Running the Workflow</a:t>
            </a:r>
            <a:endParaRPr lang="en-US" sz="2000" b="1" dirty="0"/>
          </a:p>
        </p:txBody>
      </p:sp>
    </p:spTree>
    <p:extLst>
      <p:ext uri="{BB962C8B-B14F-4D97-AF65-F5344CB8AC3E}">
        <p14:creationId xmlns:p14="http://schemas.microsoft.com/office/powerpoint/2010/main" val="36305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38869C-DE0A-4642-B70B-281E2C51CEF7}"/>
              </a:ext>
            </a:extLst>
          </p:cNvPr>
          <p:cNvSpPr>
            <a:spLocks noGrp="1"/>
          </p:cNvSpPr>
          <p:nvPr>
            <p:ph type="title"/>
          </p:nvPr>
        </p:nvSpPr>
        <p:spPr>
          <a:xfrm>
            <a:off x="12500" y="129447"/>
            <a:ext cx="12192000" cy="764704"/>
          </a:xfrm>
        </p:spPr>
        <p:txBody>
          <a:bodyPr>
            <a:normAutofit/>
          </a:bodyPr>
          <a:lstStyle/>
          <a:p>
            <a:pPr algn="ctr"/>
            <a:r>
              <a:rPr lang="en-US" altLang="zh-CN" sz="2900" b="1" dirty="0">
                <a:solidFill>
                  <a:schemeClr val="bg1"/>
                </a:solidFill>
                <a:effectLst>
                  <a:outerShdw blurRad="38100" dist="38100" dir="2700000" algn="tl">
                    <a:srgbClr val="000000">
                      <a:alpha val="43137"/>
                    </a:srgbClr>
                  </a:outerShdw>
                </a:effectLst>
                <a:latin typeface="+mn-lt"/>
              </a:rPr>
              <a:t>Case Study Four: Growth and development in prefecture-level cities in China</a:t>
            </a:r>
            <a:endParaRPr lang="zh-CN" altLang="en-US" sz="2900" b="1" dirty="0">
              <a:solidFill>
                <a:schemeClr val="bg1"/>
              </a:solidFill>
              <a:effectLst>
                <a:outerShdw blurRad="38100" dist="38100" dir="2700000" algn="tl">
                  <a:srgbClr val="000000">
                    <a:alpha val="43137"/>
                  </a:srgbClr>
                </a:outerShdw>
              </a:effectLst>
              <a:latin typeface="+mn-lt"/>
            </a:endParaRPr>
          </a:p>
        </p:txBody>
      </p:sp>
      <p:sp>
        <p:nvSpPr>
          <p:cNvPr id="6" name="Content Placeholder 2">
            <a:extLst>
              <a:ext uri="{FF2B5EF4-FFF2-40B4-BE49-F238E27FC236}">
                <a16:creationId xmlns:a16="http://schemas.microsoft.com/office/drawing/2014/main" id="{D5C031C1-6D27-4B88-BBEF-3098E0AA8B79}"/>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Summary</a:t>
            </a:r>
          </a:p>
        </p:txBody>
      </p:sp>
      <p:sp>
        <p:nvSpPr>
          <p:cNvPr id="7" name="Content Placeholder 2">
            <a:extLst>
              <a:ext uri="{FF2B5EF4-FFF2-40B4-BE49-F238E27FC236}">
                <a16:creationId xmlns:a16="http://schemas.microsoft.com/office/drawing/2014/main" id="{B92E12F7-708B-40C7-B354-BC2A123B64BE}"/>
              </a:ext>
            </a:extLst>
          </p:cNvPr>
          <p:cNvSpPr txBox="1">
            <a:spLocks/>
          </p:cNvSpPr>
          <p:nvPr/>
        </p:nvSpPr>
        <p:spPr>
          <a:xfrm>
            <a:off x="340592" y="4411338"/>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Limitation</a:t>
            </a:r>
          </a:p>
        </p:txBody>
      </p:sp>
      <p:sp>
        <p:nvSpPr>
          <p:cNvPr id="9" name="文本框 8">
            <a:extLst>
              <a:ext uri="{FF2B5EF4-FFF2-40B4-BE49-F238E27FC236}">
                <a16:creationId xmlns:a16="http://schemas.microsoft.com/office/drawing/2014/main" id="{99F89AB8-B3F9-4651-8018-774A921BB655}"/>
              </a:ext>
            </a:extLst>
          </p:cNvPr>
          <p:cNvSpPr txBox="1"/>
          <p:nvPr/>
        </p:nvSpPr>
        <p:spPr>
          <a:xfrm>
            <a:off x="735435" y="4867256"/>
            <a:ext cx="10153128" cy="1323439"/>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data that this KNIME workflow uses for prefectural cities of China’s GDP and population differ from the research paper. From the paper, it is not too clear which cities the author included and excluded when calculating the residual and exponent variables. Due to the differences of the data, the outputs of the workflow slightly differ from that of the paper.</a:t>
            </a:r>
          </a:p>
        </p:txBody>
      </p:sp>
      <p:sp>
        <p:nvSpPr>
          <p:cNvPr id="10" name="文本框 9">
            <a:extLst>
              <a:ext uri="{FF2B5EF4-FFF2-40B4-BE49-F238E27FC236}">
                <a16:creationId xmlns:a16="http://schemas.microsoft.com/office/drawing/2014/main" id="{ACC1163F-5DAB-4E47-9A9C-3E004AE2FF97}"/>
              </a:ext>
            </a:extLst>
          </p:cNvPr>
          <p:cNvSpPr txBox="1"/>
          <p:nvPr/>
        </p:nvSpPr>
        <p:spPr>
          <a:xfrm>
            <a:off x="767408" y="1511098"/>
            <a:ext cx="10729192" cy="1708160"/>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workflow replicates the paper’s main parts and visualize the results in forms of tables, charts, and a map.</a:t>
            </a:r>
          </a:p>
          <a:p>
            <a:pPr marL="285750" indent="-285750">
              <a:lnSpc>
                <a:spcPct val="100000"/>
              </a:lnSpc>
              <a:spcBef>
                <a:spcPts val="0"/>
              </a:spcBef>
              <a:spcAft>
                <a:spcPts val="600"/>
              </a:spcAft>
              <a:buSzPct val="80000"/>
              <a:buFont typeface="Courier New" panose="02070309020205020404" pitchFamily="49" charset="0"/>
              <a:buChar char="o"/>
            </a:pPr>
            <a:r>
              <a:rPr lang="en-US" sz="2000" b="0" i="0" dirty="0">
                <a:solidFill>
                  <a:srgbClr val="020202"/>
                </a:solidFill>
                <a:effectLst/>
                <a:latin typeface="AdvOT46dcae81"/>
              </a:rPr>
              <a:t>From </a:t>
            </a:r>
            <a:r>
              <a:rPr lang="en-US" sz="2000" dirty="0">
                <a:solidFill>
                  <a:srgbClr val="020202"/>
                </a:solidFill>
                <a:latin typeface="AdvOT46dcae81"/>
              </a:rPr>
              <a:t>the results, it is found that the methodology that the author suggested improves population estimation of prefectural cities of China. The method works especially well for cities with a large population.</a:t>
            </a:r>
          </a:p>
        </p:txBody>
      </p:sp>
    </p:spTree>
    <p:extLst>
      <p:ext uri="{BB962C8B-B14F-4D97-AF65-F5344CB8AC3E}">
        <p14:creationId xmlns:p14="http://schemas.microsoft.com/office/powerpoint/2010/main" val="362381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222" y="1"/>
            <a:ext cx="10515600" cy="908720"/>
          </a:xfrm>
        </p:spPr>
        <p:txBody>
          <a:bodyPr>
            <a:normAutofit/>
          </a:bodyPr>
          <a:lstStyle/>
          <a:p>
            <a:pPr algn="ctr"/>
            <a:r>
              <a:rPr lang="en-US" altLang="zh-CN" sz="4000" b="1" dirty="0">
                <a:solidFill>
                  <a:schemeClr val="bg1"/>
                </a:solidFill>
                <a:latin typeface="+mn-lt"/>
              </a:rPr>
              <a:t>References</a:t>
            </a:r>
            <a:endParaRPr lang="zh-CN" altLang="en-US" sz="4000" b="1" dirty="0">
              <a:solidFill>
                <a:schemeClr val="bg1"/>
              </a:solidFill>
              <a:latin typeface="+mn-lt"/>
            </a:endParaRPr>
          </a:p>
        </p:txBody>
      </p:sp>
      <p:sp>
        <p:nvSpPr>
          <p:cNvPr id="3" name="Content Placeholder 2"/>
          <p:cNvSpPr>
            <a:spLocks noGrp="1"/>
          </p:cNvSpPr>
          <p:nvPr>
            <p:ph idx="1"/>
          </p:nvPr>
        </p:nvSpPr>
        <p:spPr>
          <a:xfrm>
            <a:off x="424394" y="1052736"/>
            <a:ext cx="11576262" cy="3024336"/>
          </a:xfrm>
        </p:spPr>
        <p:txBody>
          <a:bodyPr>
            <a:noAutofit/>
          </a:bodyPr>
          <a:lstStyle/>
          <a:p>
            <a:r>
              <a:rPr lang="en-US" sz="1800" dirty="0" err="1"/>
              <a:t>Zünd</a:t>
            </a:r>
            <a:r>
              <a:rPr lang="en-US" sz="1800" dirty="0"/>
              <a:t> D, Bettencourt LMA (2019) Growth and development in prefecture-level cities in China. </a:t>
            </a:r>
            <a:r>
              <a:rPr lang="en-US" sz="1800" dirty="0" err="1"/>
              <a:t>PLoS</a:t>
            </a:r>
            <a:r>
              <a:rPr lang="en-US" sz="1800" dirty="0"/>
              <a:t> ONE 14(9): e0221017. https://doi.org/10.1371/journal.pone.0221017</a:t>
            </a:r>
            <a:endParaRPr lang="zh-CN" altLang="en-US" sz="1200" dirty="0"/>
          </a:p>
          <a:p>
            <a:r>
              <a:rPr lang="en-US" altLang="zh-CN" sz="1800" dirty="0">
                <a:latin typeface="Calibri" panose="020F0502020204030204" pitchFamily="34" charset="0"/>
                <a:cs typeface="Calibri" panose="020F0502020204030204" pitchFamily="34" charset="0"/>
              </a:rPr>
              <a:t>China Data Online </a:t>
            </a:r>
            <a:r>
              <a:rPr lang="en-US" altLang="zh-CN" sz="1800" dirty="0">
                <a:latin typeface="Calibri" panose="020F0502020204030204" pitchFamily="34" charset="0"/>
                <a:cs typeface="Calibri" panose="020F0502020204030204" pitchFamily="34" charset="0"/>
                <a:hlinkClick r:id="rId2"/>
              </a:rPr>
              <a:t>https://www.china-data-online.com/</a:t>
            </a:r>
            <a:r>
              <a:rPr lang="en-US" altLang="zh-CN" sz="1800" dirty="0">
                <a:latin typeface="Calibri" panose="020F0502020204030204" pitchFamily="34" charset="0"/>
                <a:cs typeface="Calibri" panose="020F0502020204030204" pitchFamily="34" charset="0"/>
              </a:rPr>
              <a:t> </a:t>
            </a:r>
          </a:p>
          <a:p>
            <a:endParaRPr lang="en-US" altLang="zh-CN" sz="1800" dirty="0">
              <a:solidFill>
                <a:srgbClr val="020202"/>
              </a:solidFill>
            </a:endParaRPr>
          </a:p>
          <a:p>
            <a:endParaRPr lang="en-US" altLang="zh-CN" sz="1800" dirty="0">
              <a:solidFill>
                <a:srgbClr val="020202"/>
              </a:solidFill>
            </a:endParaRPr>
          </a:p>
          <a:p>
            <a:endParaRPr lang="en-US" altLang="zh-C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32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000120141119A01PPBG">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3189</TotalTime>
  <Words>675</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AdvOT46dcae81</vt:lpstr>
      <vt:lpstr>Arial</vt:lpstr>
      <vt:lpstr>Calibri</vt:lpstr>
      <vt:lpstr>Calibri Light</vt:lpstr>
      <vt:lpstr>Cambria Math</vt:lpstr>
      <vt:lpstr>Courier New</vt:lpstr>
      <vt:lpstr>Wingdings</vt:lpstr>
      <vt:lpstr>Wingdings 2</vt:lpstr>
      <vt:lpstr>A000120141119A01PPBG</vt:lpstr>
      <vt:lpstr>Case Study Four: Growth and development in prefecture-level cities in China</vt:lpstr>
      <vt:lpstr>Case Study Four: Growth and development in prefecture-level cities in China</vt:lpstr>
      <vt:lpstr>Case Study Four: Growth and development in prefecture-level cities in China</vt:lpstr>
      <vt:lpstr>Case Study Four: Growth and development in prefecture-level cities in China</vt:lpstr>
      <vt:lpstr>Case Study Four: Growth and development in prefecture-level cities in China</vt:lpstr>
      <vt:lpstr>Case Study Four: Growth and development in prefecture-level cities in China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of the Workflow</dc:title>
  <dc:creator>kwonkh0424@gmail.com</dc:creator>
  <cp:lastModifiedBy>kwonkh0424@gmail.com</cp:lastModifiedBy>
  <cp:revision>48</cp:revision>
  <dcterms:created xsi:type="dcterms:W3CDTF">2020-09-30T14:24:31Z</dcterms:created>
  <dcterms:modified xsi:type="dcterms:W3CDTF">2020-11-04T18:41:08Z</dcterms:modified>
</cp:coreProperties>
</file>