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854c52cc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9d854c52cc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854c52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9d854c52c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d854c52cc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9d854c52cc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d854c52cc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9d854c52cc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854c52cc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9d854c52cc_2_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d854c52cc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9d854c52cc_2_1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d854c52cc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9d854c52cc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89116"/>
          <a:stretch/>
        </p:blipFill>
        <p:spPr>
          <a:xfrm>
            <a:off x="1" y="1"/>
            <a:ext cx="9144001" cy="6934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0" y="-1873"/>
            <a:ext cx="9144000" cy="695325"/>
          </a:xfrm>
          <a:prstGeom prst="rect">
            <a:avLst/>
          </a:prstGeom>
          <a:solidFill>
            <a:srgbClr val="2A5CA6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06959" y="847726"/>
            <a:ext cx="8289890" cy="39981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dt"/>
          </p:nvPr>
        </p:nvSpPr>
        <p:spPr>
          <a:xfrm>
            <a:off x="628650" y="47672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ftr"/>
          </p:nvPr>
        </p:nvSpPr>
        <p:spPr>
          <a:xfrm>
            <a:off x="3028950" y="476727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5" type="sldNum"/>
          </p:nvPr>
        </p:nvSpPr>
        <p:spPr>
          <a:xfrm>
            <a:off x="6457950" y="47672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idx="6" type="title"/>
          </p:nvPr>
        </p:nvSpPr>
        <p:spPr>
          <a:xfrm>
            <a:off x="427055" y="67857"/>
            <a:ext cx="8289890" cy="5675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hina-data-online.com/" TargetMode="External"/><Relationship Id="rId4" Type="http://schemas.openxmlformats.org/officeDocument/2006/relationships/hyperlink" Target="https://www.china-data-online.com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kwonkh0424/KNIME_Project/tree/master/Flowcharts" TargetMode="External"/><Relationship Id="rId4" Type="http://schemas.openxmlformats.org/officeDocument/2006/relationships/hyperlink" Target="https://github.com/kwonkh0424/KNIME_Project/tree/master/Flowcharts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9375" y="97085"/>
            <a:ext cx="9144000" cy="573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Study </a:t>
            </a:r>
            <a:r>
              <a:rPr b="1" lang="en" sz="2700">
                <a:solidFill>
                  <a:schemeClr val="lt1"/>
                </a:solidFill>
              </a:rPr>
              <a:t>Four: Using Night Light to Predict IMR</a:t>
            </a:r>
            <a:endParaRPr b="1"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86148" y="1356370"/>
            <a:ext cx="6174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1" i="0" lang="en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r>
              <a:rPr b="1" i="0" lang="en" sz="1700" u="none" cap="none" strike="noStrike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" sz="1700" u="none" cap="none" strike="noStrike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To predict </a:t>
            </a:r>
            <a:r>
              <a:rPr lang="en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Infant Mortality rate using satellite light data as an instrumental variable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1" i="0" lang="en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b="1" i="0" sz="1700" u="none" cap="none" strike="noStrike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🞇"/>
            </a:pPr>
            <a:r>
              <a:rPr b="0" i="0" lang="en" sz="1700" u="none" cap="none" strike="noStrike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China Data Online [</a:t>
            </a:r>
            <a:r>
              <a:rPr b="0" i="0" lang="en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</a:t>
            </a:r>
            <a:r>
              <a:rPr lang="en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ink</a:t>
            </a:r>
            <a:r>
              <a:rPr b="0" i="0" lang="en" sz="1700" u="none" cap="none" strike="noStrike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1" i="0" lang="en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700" u="none" cap="none" strike="noStrike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🞇"/>
            </a:pPr>
            <a:r>
              <a:rPr lang="en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China GDP by County</a:t>
            </a:r>
            <a:endParaRPr sz="17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🞇"/>
            </a:pPr>
            <a:r>
              <a:rPr lang="en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2000 Average Night light from DMSP-15 satellite</a:t>
            </a:r>
            <a:endParaRPr sz="1100"/>
          </a:p>
          <a:p>
            <a:pPr indent="-1968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🞇"/>
            </a:pPr>
            <a:r>
              <a:rPr lang="en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Infant Mortality Rate(IMR)</a:t>
            </a:r>
            <a:endParaRPr sz="1100"/>
          </a:p>
          <a:p>
            <a:pPr indent="-1968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🞇"/>
            </a:pPr>
            <a:r>
              <a:rPr lang="en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China Census Data </a:t>
            </a:r>
            <a:endParaRPr sz="1100"/>
          </a:p>
          <a:p>
            <a:pPr indent="-1968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🞇"/>
            </a:pPr>
            <a:r>
              <a:rPr lang="en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GDP-Night lights synthetic variable</a:t>
            </a:r>
            <a:endParaRPr sz="1100"/>
          </a:p>
        </p:txBody>
      </p:sp>
      <p:sp>
        <p:nvSpPr>
          <p:cNvPr id="148" name="Google Shape;148;p27"/>
          <p:cNvSpPr/>
          <p:nvPr/>
        </p:nvSpPr>
        <p:spPr>
          <a:xfrm>
            <a:off x="86148" y="742463"/>
            <a:ext cx="6374931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Xi Chen</a:t>
            </a:r>
            <a:r>
              <a:rPr b="0" i="0" lang="en" sz="10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(20</a:t>
            </a:r>
            <a:r>
              <a:rPr lang="en" sz="1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b="0" i="0" lang="en" sz="10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 sz="1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ADDRESSING MEASUREMENT ERROR BIAS IN GDP WITH NIGHTTIME LIGHTS AND AN APPLICATION TO INFANT MORTALITY WITH CHINESE COUNTY DATA</a:t>
            </a:r>
            <a:r>
              <a:rPr lang="en" sz="9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9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Sage Publications</a:t>
            </a:r>
            <a:r>
              <a:rPr lang="en" sz="9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9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Vol. 46(1) 319–344</a:t>
            </a:r>
            <a:r>
              <a:rPr lang="en" sz="9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1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DOI: 10.1177/0081175016654737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1075" y="1021320"/>
            <a:ext cx="2420813" cy="235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0725" y="3668037"/>
            <a:ext cx="1589026" cy="12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123" y="3668025"/>
            <a:ext cx="1155428" cy="13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9375" y="97085"/>
            <a:ext cx="91440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 sz="2700">
                <a:solidFill>
                  <a:schemeClr val="lt1"/>
                </a:solidFill>
              </a:rPr>
              <a:t>Case Study Four: Using Night Light to Predict IMR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204444" y="1328735"/>
            <a:ext cx="18336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Methodology</a:t>
            </a:r>
            <a:endParaRPr sz="1100"/>
          </a:p>
        </p:txBody>
      </p:sp>
      <p:sp>
        <p:nvSpPr>
          <p:cNvPr id="158" name="Google Shape;158;p28"/>
          <p:cNvSpPr/>
          <p:nvPr/>
        </p:nvSpPr>
        <p:spPr>
          <a:xfrm>
            <a:off x="791395" y="1812252"/>
            <a:ext cx="72528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Infant Mortality dataset we calculate Infant Mortality Rate from the number of children that passed away at age 0 divided by the number of living children at age 0</a:t>
            </a:r>
            <a:r>
              <a:rPr lang="en" sz="1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 Then, </a:t>
            </a:r>
            <a:r>
              <a:rPr lang="en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for the GDP/ Night Light synthetic variable we calculate it using the gdp and light data multiplied by weights(see below).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400" y="4004477"/>
            <a:ext cx="48006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2038050" y="3348675"/>
            <a:ext cx="45444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IMR = Children</a:t>
            </a:r>
            <a:r>
              <a:rPr baseline="-25000" lang="en" sz="2400">
                <a:latin typeface="Calibri"/>
                <a:ea typeface="Calibri"/>
                <a:cs typeface="Calibri"/>
                <a:sym typeface="Calibri"/>
              </a:rPr>
              <a:t>Deceased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solidFill>
                  <a:srgbClr val="202122"/>
                </a:solidFill>
                <a:highlight>
                  <a:srgbClr val="FDFDFD"/>
                </a:highlight>
              </a:rPr>
              <a:t>÷</a:t>
            </a:r>
            <a:r>
              <a:rPr lang="en" sz="25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baseline="-25000" lang="en" sz="2400">
                <a:latin typeface="Calibri"/>
                <a:ea typeface="Calibri"/>
                <a:cs typeface="Calibri"/>
                <a:sym typeface="Calibri"/>
              </a:rPr>
              <a:t>Living</a:t>
            </a:r>
            <a:endParaRPr baseline="-25000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9375" y="97085"/>
            <a:ext cx="9144000" cy="573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 sz="2700">
                <a:solidFill>
                  <a:schemeClr val="lt1"/>
                </a:solidFill>
              </a:rPr>
              <a:t>Case Study Four: Using Night Light to Predict IMR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55444" y="750573"/>
            <a:ext cx="1833617" cy="3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Methodology</a:t>
            </a:r>
            <a:endParaRPr sz="1100"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100" y="1040950"/>
            <a:ext cx="6024976" cy="38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9375" y="97085"/>
            <a:ext cx="9144000" cy="573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 sz="2700">
                <a:solidFill>
                  <a:schemeClr val="lt1"/>
                </a:solidFill>
              </a:rPr>
              <a:t>Case Study Four: Using Night Light to Predict IMR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359532" y="778043"/>
            <a:ext cx="8028001" cy="2950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from the Workflow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505843" y="2503951"/>
            <a:ext cx="39305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Final Dataset including IMR and GDP/Lights </a:t>
            </a:r>
            <a:endParaRPr sz="1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(200</a:t>
            </a:r>
            <a:r>
              <a:rPr lang="en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539256" y="4333460"/>
            <a:ext cx="42607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gression variable output</a:t>
            </a:r>
            <a:endParaRPr sz="1100"/>
          </a:p>
        </p:txBody>
      </p:sp>
      <p:sp>
        <p:nvSpPr>
          <p:cNvPr id="176" name="Google Shape;176;p30"/>
          <p:cNvSpPr/>
          <p:nvPr/>
        </p:nvSpPr>
        <p:spPr>
          <a:xfrm>
            <a:off x="5217757" y="3378319"/>
            <a:ext cx="358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Scatterplot of GDP and lights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X-axis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Log(GDP)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Y-axis: Log(Lights)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61" y="1161313"/>
            <a:ext cx="3733313" cy="125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51" y="3252425"/>
            <a:ext cx="4163375" cy="9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013" y="1526102"/>
            <a:ext cx="4014677" cy="156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0" y="141480"/>
            <a:ext cx="9108504" cy="407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 Demonstration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0" y="141480"/>
            <a:ext cx="9108504" cy="407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 sz="2700">
                <a:solidFill>
                  <a:schemeClr val="lt1"/>
                </a:solidFill>
              </a:rPr>
              <a:t>Case Study Four: Using Night Light to Predict IMR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5774"/>
            <a:ext cx="9143999" cy="27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9375" y="97085"/>
            <a:ext cx="9144000" cy="573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 sz="2700">
                <a:solidFill>
                  <a:schemeClr val="lt1"/>
                </a:solidFill>
              </a:rPr>
              <a:t>Case Study Four: Using Night Light to Predict IMR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413538" y="1197488"/>
            <a:ext cx="8730462" cy="3762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data and unzip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https://github.com/kwonkh0424/KNIME_Project/tree/master/Flowcharts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workflow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https://github.com/kwonkh0424/KNIME_Project/tree/master/Flowcharts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KNIME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local PC or China Data Lab Cloud Platform (in building)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KNIME workflow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(KNIME_GDP_Light.knwf)</a:t>
            </a:r>
            <a:endParaRPr sz="15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“Input Data”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table and figure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nodes in “exporting output”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section on the local computer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 Click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function from the top menu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7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Gdp_Light_Dataset</a:t>
            </a: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.csv</a:t>
            </a:r>
            <a:endParaRPr sz="1100"/>
          </a:p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Model1</a:t>
            </a: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.csv</a:t>
            </a:r>
            <a:endParaRPr sz="1100"/>
          </a:p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Model2.</a:t>
            </a: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sz="1100"/>
          </a:p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Model3</a:t>
            </a: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sz="1100"/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106" y="2645156"/>
            <a:ext cx="22860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255444" y="750573"/>
            <a:ext cx="4262550" cy="3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Steps for Running the Workflow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000120141119A01PPBG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