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38"/>
  </p:notesMasterIdLst>
  <p:handoutMasterIdLst>
    <p:handoutMasterId r:id="rId39"/>
  </p:handoutMasterIdLst>
  <p:sldIdLst>
    <p:sldId id="722" r:id="rId2"/>
    <p:sldId id="724" r:id="rId3"/>
    <p:sldId id="725" r:id="rId4"/>
    <p:sldId id="753" r:id="rId5"/>
    <p:sldId id="754" r:id="rId6"/>
    <p:sldId id="764" r:id="rId7"/>
    <p:sldId id="726" r:id="rId8"/>
    <p:sldId id="727" r:id="rId9"/>
    <p:sldId id="728" r:id="rId10"/>
    <p:sldId id="729" r:id="rId11"/>
    <p:sldId id="730" r:id="rId12"/>
    <p:sldId id="731" r:id="rId13"/>
    <p:sldId id="755" r:id="rId14"/>
    <p:sldId id="756" r:id="rId15"/>
    <p:sldId id="765" r:id="rId16"/>
    <p:sldId id="732" r:id="rId17"/>
    <p:sldId id="733" r:id="rId18"/>
    <p:sldId id="734" r:id="rId19"/>
    <p:sldId id="735" r:id="rId20"/>
    <p:sldId id="736" r:id="rId21"/>
    <p:sldId id="757" r:id="rId22"/>
    <p:sldId id="758" r:id="rId23"/>
    <p:sldId id="766" r:id="rId24"/>
    <p:sldId id="738" r:id="rId25"/>
    <p:sldId id="739" r:id="rId26"/>
    <p:sldId id="740" r:id="rId27"/>
    <p:sldId id="747" r:id="rId28"/>
    <p:sldId id="748" r:id="rId29"/>
    <p:sldId id="749" r:id="rId30"/>
    <p:sldId id="761" r:id="rId31"/>
    <p:sldId id="762" r:id="rId32"/>
    <p:sldId id="763" r:id="rId33"/>
    <p:sldId id="768" r:id="rId34"/>
    <p:sldId id="750" r:id="rId35"/>
    <p:sldId id="751" r:id="rId36"/>
    <p:sldId id="752" r:id="rId37"/>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A5CA6"/>
    <a:srgbClr val="FFFFFF"/>
    <a:srgbClr val="D8E9F4"/>
    <a:srgbClr val="D6E8F4"/>
    <a:srgbClr val="2CBEBB"/>
    <a:srgbClr val="2FCBC7"/>
    <a:srgbClr val="B49E4C"/>
    <a:srgbClr val="A4C37B"/>
    <a:srgbClr val="3ED2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364" autoAdjust="0"/>
  </p:normalViewPr>
  <p:slideViewPr>
    <p:cSldViewPr>
      <p:cViewPr varScale="1">
        <p:scale>
          <a:sx n="100" d="100"/>
          <a:sy n="100" d="100"/>
        </p:scale>
        <p:origin x="72" y="450"/>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81" d="100"/>
          <a:sy n="81" d="100"/>
        </p:scale>
        <p:origin x="-208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671D85-52D2-4849-A59E-95F45147B72A}" type="datetimeFigureOut">
              <a:rPr lang="zh-CN" altLang="en-US" smtClean="0"/>
              <a:pPr/>
              <a:t>2020/9/11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11851B-1621-4290-B473-BED9E6AE72F5}" type="slidenum">
              <a:rPr lang="zh-CN" altLang="en-US" smtClean="0"/>
              <a:pPr/>
              <a:t>‹#›</a:t>
            </a:fld>
            <a:endParaRPr lang="zh-CN" altLang="en-US"/>
          </a:p>
        </p:txBody>
      </p:sp>
    </p:spTree>
    <p:extLst>
      <p:ext uri="{BB962C8B-B14F-4D97-AF65-F5344CB8AC3E}">
        <p14:creationId xmlns:p14="http://schemas.microsoft.com/office/powerpoint/2010/main" val="2711473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D0B055-D2CA-4B1B-A898-2112E26CCF26}" type="datetimeFigureOut">
              <a:rPr lang="zh-CN" altLang="en-US" smtClean="0"/>
              <a:pPr/>
              <a:t>2020/9/11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8885D6-ACF5-43E0-9274-57FDE9FCD1C3}" type="slidenum">
              <a:rPr lang="zh-CN" altLang="en-US" smtClean="0"/>
              <a:pPr/>
              <a:t>‹#›</a:t>
            </a:fld>
            <a:endParaRPr lang="zh-CN" altLang="en-US"/>
          </a:p>
        </p:txBody>
      </p:sp>
    </p:spTree>
    <p:extLst>
      <p:ext uri="{BB962C8B-B14F-4D97-AF65-F5344CB8AC3E}">
        <p14:creationId xmlns:p14="http://schemas.microsoft.com/office/powerpoint/2010/main" val="256284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375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812460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33166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2020/9/11</a:t>
            </a:fld>
            <a:endParaRPr lang="zh-CN" altLang="en-US"/>
          </a:p>
        </p:txBody>
      </p:sp>
      <p:sp>
        <p:nvSpPr>
          <p:cNvPr id="4" name="页脚占位符 3"/>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0976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43486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45099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04222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2020/9/11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5182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2020/9/11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29895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2020/9/11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3713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3524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976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2020/9/11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7" name="图片 7"/>
          <p:cNvPicPr>
            <a:picLocks noChangeAspect="1"/>
          </p:cNvPicPr>
          <p:nvPr userDrawn="1"/>
        </p:nvPicPr>
        <p:blipFill rotWithShape="1">
          <a:blip r:embed="rId14">
            <a:extLst>
              <a:ext uri="{28A0092B-C50C-407E-A947-70E740481C1C}">
                <a14:useLocalDpi xmlns:a14="http://schemas.microsoft.com/office/drawing/2010/main" val="0"/>
              </a:ext>
            </a:extLst>
          </a:blip>
          <a:srcRect t="89116"/>
          <a:stretch/>
        </p:blipFill>
        <p:spPr>
          <a:xfrm>
            <a:off x="1" y="1"/>
            <a:ext cx="12192001" cy="924603"/>
          </a:xfrm>
          <a:prstGeom prst="rect">
            <a:avLst/>
          </a:prstGeom>
        </p:spPr>
      </p:pic>
      <p:sp>
        <p:nvSpPr>
          <p:cNvPr id="8" name="矩形 6"/>
          <p:cNvSpPr/>
          <p:nvPr userDrawn="1"/>
        </p:nvSpPr>
        <p:spPr>
          <a:xfrm>
            <a:off x="0" y="-2497"/>
            <a:ext cx="12192000" cy="927100"/>
          </a:xfrm>
          <a:prstGeom prst="rect">
            <a:avLst/>
          </a:prstGeom>
          <a:solidFill>
            <a:srgbClr val="2A5CA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Text Placeholder 2"/>
          <p:cNvSpPr>
            <a:spLocks noGrp="1"/>
          </p:cNvSpPr>
          <p:nvPr>
            <p:ph type="body" idx="1"/>
          </p:nvPr>
        </p:nvSpPr>
        <p:spPr>
          <a:xfrm>
            <a:off x="542612" y="1130302"/>
            <a:ext cx="11053187" cy="5330825"/>
          </a:xfrm>
          <a:prstGeom prst="rect">
            <a:avLst/>
          </a:prstGeom>
        </p:spPr>
        <p:txBody>
          <a:bodyPr vert="horz" lIns="91440" tIns="45720" rIns="91440" bIns="45720" rtlCol="0">
            <a:normAutofit/>
          </a:bodyPr>
          <a:lstStyle/>
          <a:p>
            <a:pPr lvl="0"/>
            <a:r>
              <a:rPr lang="en-US" altLang="zh-CN" dirty="0"/>
              <a:t>ac</a:t>
            </a:r>
            <a:endParaRPr lang="zh-CN" altLang="en-US" dirty="0"/>
          </a:p>
          <a:p>
            <a:pPr lvl="1"/>
            <a:r>
              <a:rPr lang="en-US" altLang="zh-CN" dirty="0"/>
              <a:t>ac</a:t>
            </a:r>
            <a:endParaRPr lang="zh-CN" altLang="en-US" dirty="0"/>
          </a:p>
        </p:txBody>
      </p:sp>
      <p:sp>
        <p:nvSpPr>
          <p:cNvPr id="10" name="Date Placeholder 3"/>
          <p:cNvSpPr>
            <a:spLocks noGrp="1"/>
          </p:cNvSpPr>
          <p:nvPr>
            <p:ph type="dt" sz="half" idx="2"/>
          </p:nvPr>
        </p:nvSpPr>
        <p:spPr>
          <a:xfrm>
            <a:off x="838200" y="6356360"/>
            <a:ext cx="2743200" cy="365125"/>
          </a:xfrm>
          <a:prstGeom prst="rect">
            <a:avLst/>
          </a:prstGeom>
        </p:spPr>
        <p:txBody>
          <a:bodyPr vert="horz" lIns="91440" tIns="45720" rIns="91440" bIns="45720" rtlCol="0" anchor="ctr"/>
          <a:lstStyle>
            <a:lvl1pPr algn="l">
              <a:defRPr sz="380">
                <a:solidFill>
                  <a:schemeClr val="bg1">
                    <a:lumMod val="65000"/>
                  </a:schemeClr>
                </a:solidFill>
              </a:defRPr>
            </a:lvl1pPr>
          </a:lstStyle>
          <a:p>
            <a:fld id="{530820CF-B880-4189-942D-D702A7CBA730}" type="datetimeFigureOut">
              <a:rPr lang="zh-CN" altLang="en-US" smtClean="0"/>
              <a:pPr/>
              <a:t>2020/9/11</a:t>
            </a:fld>
            <a:endParaRPr lang="zh-CN" altLang="en-US"/>
          </a:p>
        </p:txBody>
      </p:sp>
      <p:sp>
        <p:nvSpPr>
          <p:cNvPr id="11" name="Footer Placeholder 4"/>
          <p:cNvSpPr>
            <a:spLocks noGrp="1"/>
          </p:cNvSpPr>
          <p:nvPr>
            <p:ph type="ftr" sz="quarter" idx="3"/>
          </p:nvPr>
        </p:nvSpPr>
        <p:spPr>
          <a:xfrm>
            <a:off x="4038600" y="6356360"/>
            <a:ext cx="4114800" cy="365125"/>
          </a:xfrm>
          <a:prstGeom prst="rect">
            <a:avLst/>
          </a:prstGeom>
        </p:spPr>
        <p:txBody>
          <a:bodyPr vert="horz" lIns="91440" tIns="45720" rIns="91440" bIns="45720" rtlCol="0" anchor="ctr"/>
          <a:lstStyle>
            <a:lvl1pPr algn="ctr">
              <a:defRPr sz="380">
                <a:solidFill>
                  <a:schemeClr val="bg1">
                    <a:lumMod val="65000"/>
                  </a:schemeClr>
                </a:solidFill>
              </a:defRPr>
            </a:lvl1pPr>
          </a:lstStyle>
          <a:p>
            <a:endParaRPr lang="zh-CN" altLang="en-US"/>
          </a:p>
        </p:txBody>
      </p:sp>
      <p:sp>
        <p:nvSpPr>
          <p:cNvPr id="12" name="Slide Number Placeholder 5"/>
          <p:cNvSpPr>
            <a:spLocks noGrp="1"/>
          </p:cNvSpPr>
          <p:nvPr>
            <p:ph type="sldNum" sz="quarter" idx="4"/>
          </p:nvPr>
        </p:nvSpPr>
        <p:spPr>
          <a:xfrm>
            <a:off x="8610600" y="6356360"/>
            <a:ext cx="2743200" cy="365125"/>
          </a:xfrm>
          <a:prstGeom prst="rect">
            <a:avLst/>
          </a:prstGeom>
        </p:spPr>
        <p:txBody>
          <a:bodyPr vert="horz" lIns="91440" tIns="45720" rIns="91440" bIns="45720" rtlCol="0" anchor="ctr"/>
          <a:lstStyle>
            <a:lvl1pPr algn="r">
              <a:defRPr sz="380">
                <a:solidFill>
                  <a:schemeClr val="bg1">
                    <a:lumMod val="65000"/>
                  </a:schemeClr>
                </a:solidFill>
              </a:defRPr>
            </a:lvl1pPr>
          </a:lstStyle>
          <a:p>
            <a:fld id="{0C913308-F349-4B6D-A68A-DD1791B4A57B}" type="slidenum">
              <a:rPr lang="zh-CN" altLang="en-US" smtClean="0"/>
              <a:pPr/>
              <a:t>‹#›</a:t>
            </a:fld>
            <a:endParaRPr lang="zh-CN" altLang="en-US"/>
          </a:p>
        </p:txBody>
      </p:sp>
      <p:sp>
        <p:nvSpPr>
          <p:cNvPr id="13" name="Title Placeholder 1"/>
          <p:cNvSpPr>
            <a:spLocks noGrp="1"/>
          </p:cNvSpPr>
          <p:nvPr>
            <p:ph type="title"/>
          </p:nvPr>
        </p:nvSpPr>
        <p:spPr>
          <a:xfrm>
            <a:off x="569407" y="90476"/>
            <a:ext cx="11053187" cy="756787"/>
          </a:xfrm>
          <a:prstGeom prst="rect">
            <a:avLst/>
          </a:prstGeom>
        </p:spPr>
        <p:txBody>
          <a:bodyPr vert="horz" lIns="91440" tIns="45720" rIns="91440" bIns="45720" rtlCol="0" anchor="b">
            <a:noAutofit/>
          </a:bodyPr>
          <a:lstStyle/>
          <a:p>
            <a:r>
              <a:rPr lang="en-US" altLang="zh-CN" dirty="0"/>
              <a:t>ac</a:t>
            </a:r>
            <a:endParaRPr lang="en-US" dirty="0"/>
          </a:p>
        </p:txBody>
      </p:sp>
    </p:spTree>
    <p:extLst>
      <p:ext uri="{BB962C8B-B14F-4D97-AF65-F5344CB8AC3E}">
        <p14:creationId xmlns:p14="http://schemas.microsoft.com/office/powerpoint/2010/main" val="268404085"/>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cpcia.org.c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4C092C-0CFE-42E6-8EF1-4B6E6CE3C630}"/>
              </a:ext>
            </a:extLst>
          </p:cNvPr>
          <p:cNvSpPr>
            <a:spLocks noGrp="1"/>
          </p:cNvSpPr>
          <p:nvPr>
            <p:ph type="title"/>
          </p:nvPr>
        </p:nvSpPr>
        <p:spPr>
          <a:xfrm>
            <a:off x="0" y="-171400"/>
            <a:ext cx="12192000" cy="1325563"/>
          </a:xfrm>
        </p:spPr>
        <p:txBody>
          <a:bodyPr>
            <a:normAutofit/>
          </a:bodyPr>
          <a:lstStyle/>
          <a:p>
            <a:pPr algn="ctr"/>
            <a:r>
              <a:rPr lang="en-US" altLang="zh-CN" sz="2800" b="1" dirty="0" smtClean="0">
                <a:solidFill>
                  <a:schemeClr val="bg1"/>
                </a:solidFill>
                <a:latin typeface="+mn-lt"/>
              </a:rPr>
              <a:t>1. Simulating </a:t>
            </a:r>
            <a:r>
              <a:rPr lang="en-US" altLang="zh-CN" sz="2800" b="1" dirty="0">
                <a:solidFill>
                  <a:schemeClr val="bg1"/>
                </a:solidFill>
                <a:latin typeface="+mn-lt"/>
              </a:rPr>
              <a:t>the spatial distribution of population and emissions to 2100</a:t>
            </a:r>
            <a:endParaRPr lang="zh-CN" altLang="en-US" sz="2800" b="1" dirty="0">
              <a:solidFill>
                <a:schemeClr val="bg1"/>
              </a:solidFill>
              <a:latin typeface="+mn-lt"/>
            </a:endParaRPr>
          </a:p>
        </p:txBody>
      </p:sp>
      <p:pic>
        <p:nvPicPr>
          <p:cNvPr id="5" name="内容占位符 4">
            <a:extLst>
              <a:ext uri="{FF2B5EF4-FFF2-40B4-BE49-F238E27FC236}">
                <a16:creationId xmlns:a16="http://schemas.microsoft.com/office/drawing/2014/main" xmlns="" id="{3459C5F2-16CB-4CBD-8288-558B1F5C1E16}"/>
              </a:ext>
            </a:extLst>
          </p:cNvPr>
          <p:cNvPicPr>
            <a:picLocks noGrp="1" noChangeAspect="1"/>
          </p:cNvPicPr>
          <p:nvPr>
            <p:ph idx="1"/>
          </p:nvPr>
        </p:nvPicPr>
        <p:blipFill>
          <a:blip r:embed="rId2"/>
          <a:stretch>
            <a:fillRect/>
          </a:stretch>
        </p:blipFill>
        <p:spPr>
          <a:xfrm>
            <a:off x="335360" y="1436293"/>
            <a:ext cx="4705008" cy="5105776"/>
          </a:xfrm>
        </p:spPr>
      </p:pic>
      <p:sp>
        <p:nvSpPr>
          <p:cNvPr id="6" name="Content Placeholder 2">
            <a:extLst>
              <a:ext uri="{FF2B5EF4-FFF2-40B4-BE49-F238E27FC236}">
                <a16:creationId xmlns:a16="http://schemas.microsoft.com/office/drawing/2014/main" xmlns="" id="{E2427B8A-36D5-4D8A-811D-58C0D3A97AEA}"/>
              </a:ext>
            </a:extLst>
          </p:cNvPr>
          <p:cNvSpPr txBox="1">
            <a:spLocks/>
          </p:cNvSpPr>
          <p:nvPr/>
        </p:nvSpPr>
        <p:spPr>
          <a:xfrm>
            <a:off x="4919192" y="1444371"/>
            <a:ext cx="7272808" cy="48647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400" b="1" dirty="0"/>
              <a:t>研究目标</a:t>
            </a:r>
            <a:r>
              <a:rPr lang="en-US" altLang="zh-CN" sz="2400" b="1" dirty="0"/>
              <a:t>Aim: </a:t>
            </a:r>
            <a:r>
              <a:rPr lang="en-US" altLang="zh-CN" sz="2000" dirty="0"/>
              <a:t>Simulating the spatial distribution of population and emissions to 2100</a:t>
            </a:r>
          </a:p>
          <a:p>
            <a:pPr marL="0" indent="0">
              <a:buFont typeface="Arial" panose="020B0604020202020204" pitchFamily="34" charset="0"/>
              <a:buNone/>
            </a:pPr>
            <a:r>
              <a:rPr lang="zh-CN" altLang="en-US" sz="2400" b="1" dirty="0"/>
              <a:t>研究发现</a:t>
            </a:r>
            <a:r>
              <a:rPr lang="en-US" altLang="zh-CN" sz="2400" b="1" dirty="0"/>
              <a:t>Findings from previous studies</a:t>
            </a:r>
            <a:r>
              <a:rPr lang="en-US" altLang="zh-CN" sz="2400" dirty="0"/>
              <a:t>: </a:t>
            </a:r>
            <a:r>
              <a:rPr lang="en-US" altLang="zh-CN" sz="2000" dirty="0"/>
              <a:t>The model in this paper demonstrates a more variable pattern of urban growth and urbanization across regions of the world. The ability of this model to project urban growth and urbanization represents an important step to improve the spatial distribution of emissions projections in order to examine global environmental change.</a:t>
            </a:r>
          </a:p>
          <a:p>
            <a:pPr marL="0" indent="0">
              <a:buFont typeface="Arial" panose="020B0604020202020204" pitchFamily="34" charset="0"/>
              <a:buNone/>
            </a:pPr>
            <a:r>
              <a:rPr lang="zh-CN" altLang="en-US" sz="2400" b="1" dirty="0"/>
              <a:t>研究背景</a:t>
            </a:r>
            <a:r>
              <a:rPr lang="en-US" altLang="zh-CN" sz="2400" b="1" dirty="0"/>
              <a:t>Background of this </a:t>
            </a:r>
            <a:r>
              <a:rPr lang="en-US" altLang="zh-CN" sz="2400" b="1" dirty="0" smtClean="0"/>
              <a:t>study: In</a:t>
            </a:r>
            <a:r>
              <a:rPr lang="en-US" altLang="zh-CN" sz="2000" dirty="0" smtClean="0"/>
              <a:t> </a:t>
            </a:r>
            <a:r>
              <a:rPr lang="en-US" altLang="zh-CN" sz="2000" dirty="0"/>
              <a:t>order to project the distribution of emissions for purposes of generating long-run projections of global environmental change, it is critical to dynamically model the spatial distribution of population driven by forecasts of economic variables over the long-term. </a:t>
            </a:r>
            <a:endParaRPr lang="zh-CN" altLang="en-US" sz="2400" dirty="0"/>
          </a:p>
        </p:txBody>
      </p:sp>
      <p:sp>
        <p:nvSpPr>
          <p:cNvPr id="3" name="TextBox 2"/>
          <p:cNvSpPr txBox="1"/>
          <p:nvPr/>
        </p:nvSpPr>
        <p:spPr>
          <a:xfrm>
            <a:off x="407368" y="969497"/>
            <a:ext cx="10081120" cy="369332"/>
          </a:xfrm>
          <a:prstGeom prst="rect">
            <a:avLst/>
          </a:prstGeom>
          <a:noFill/>
        </p:spPr>
        <p:txBody>
          <a:bodyPr wrap="square" rtlCol="0">
            <a:spAutoFit/>
          </a:bodyPr>
          <a:lstStyle/>
          <a:p>
            <a:r>
              <a:rPr lang="en-US" altLang="zh-CN" dirty="0" smtClean="0"/>
              <a:t>Source: </a:t>
            </a:r>
            <a:endParaRPr lang="zh-CN" altLang="en-US" dirty="0"/>
          </a:p>
        </p:txBody>
      </p:sp>
    </p:spTree>
    <p:extLst>
      <p:ext uri="{BB962C8B-B14F-4D97-AF65-F5344CB8AC3E}">
        <p14:creationId xmlns:p14="http://schemas.microsoft.com/office/powerpoint/2010/main" val="46310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xmlns="" id="{92D658C1-BDAD-47AD-AA1D-3F63A0535928}"/>
              </a:ext>
            </a:extLst>
          </p:cNvPr>
          <p:cNvPicPr>
            <a:picLocks noChangeAspect="1"/>
          </p:cNvPicPr>
          <p:nvPr/>
        </p:nvPicPr>
        <p:blipFill>
          <a:blip r:embed="rId2"/>
          <a:stretch>
            <a:fillRect/>
          </a:stretch>
        </p:blipFill>
        <p:spPr>
          <a:xfrm>
            <a:off x="6896" y="1412776"/>
            <a:ext cx="4842171" cy="4320480"/>
          </a:xfrm>
          <a:prstGeom prst="rect">
            <a:avLst/>
          </a:prstGeom>
        </p:spPr>
      </p:pic>
      <p:sp>
        <p:nvSpPr>
          <p:cNvPr id="2" name="Title 1"/>
          <p:cNvSpPr>
            <a:spLocks noGrp="1"/>
          </p:cNvSpPr>
          <p:nvPr>
            <p:ph type="title"/>
          </p:nvPr>
        </p:nvSpPr>
        <p:spPr>
          <a:xfrm>
            <a:off x="695400" y="0"/>
            <a:ext cx="10272464" cy="908720"/>
          </a:xfrm>
        </p:spPr>
        <p:txBody>
          <a:bodyPr>
            <a:normAutofit fontScale="90000"/>
          </a:bodyPr>
          <a:lstStyle/>
          <a:p>
            <a:pPr algn="ctr"/>
            <a:r>
              <a:rPr lang="en-US" altLang="zh-CN" sz="36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cs typeface="Arial" panose="020B0604020202020204" pitchFamily="34" charset="0"/>
              </a:rPr>
              <a:t>2. China’s </a:t>
            </a:r>
            <a:r>
              <a:rPr lang="en-US" altLang="zh-CN" sz="3600" b="1" dirty="0">
                <a:solidFill>
                  <a:schemeClr val="bg1"/>
                </a:solidFill>
                <a:effectLst>
                  <a:outerShdw blurRad="38100" dist="38100" dir="2700000" algn="tl">
                    <a:srgbClr val="000000">
                      <a:alpha val="43137"/>
                    </a:srgbClr>
                  </a:outerShdw>
                </a:effectLst>
                <a:latin typeface="+mn-lt"/>
                <a:ea typeface="黑体" panose="02010609060101010101" pitchFamily="49" charset="-122"/>
                <a:cs typeface="Arial" panose="020B0604020202020204" pitchFamily="34" charset="0"/>
              </a:rPr>
              <a:t>rapid urban ascent an examination into the components of urban growth</a:t>
            </a:r>
            <a:endParaRPr lang="zh-CN" altLang="en-US" sz="3600" b="1" dirty="0">
              <a:solidFill>
                <a:schemeClr val="bg1"/>
              </a:solidFill>
              <a:latin typeface="+mn-lt"/>
              <a:cs typeface="Arial" panose="020B0604020202020204" pitchFamily="34" charset="0"/>
            </a:endParaRPr>
          </a:p>
        </p:txBody>
      </p:sp>
      <p:sp>
        <p:nvSpPr>
          <p:cNvPr id="3" name="Content Placeholder 2"/>
          <p:cNvSpPr>
            <a:spLocks noGrp="1"/>
          </p:cNvSpPr>
          <p:nvPr>
            <p:ph idx="1"/>
          </p:nvPr>
        </p:nvSpPr>
        <p:spPr>
          <a:xfrm>
            <a:off x="4655840" y="1338829"/>
            <a:ext cx="7252884" cy="4864779"/>
          </a:xfrm>
        </p:spPr>
        <p:txBody>
          <a:bodyPr>
            <a:noAutofit/>
          </a:bodyPr>
          <a:lstStyle/>
          <a:p>
            <a:pPr marL="0" indent="0">
              <a:buNone/>
            </a:pPr>
            <a:r>
              <a:rPr lang="zh-CN" altLang="en-US" sz="2400" b="1" dirty="0"/>
              <a:t>研究目标</a:t>
            </a:r>
            <a:r>
              <a:rPr lang="en-US" altLang="zh-CN" sz="2400" b="1" dirty="0"/>
              <a:t>Aim: </a:t>
            </a:r>
            <a:r>
              <a:rPr lang="en-US" altLang="zh-CN" sz="2400" dirty="0"/>
              <a:t>This paper conducts an inquiry into the nature and causes of China’s rapid urban ascent. </a:t>
            </a:r>
            <a:endParaRPr lang="en-US" altLang="zh-CN" sz="2400" b="1" dirty="0">
              <a:solidFill>
                <a:srgbClr val="0070C0"/>
              </a:solidFill>
            </a:endParaRPr>
          </a:p>
          <a:p>
            <a:pPr marL="0" indent="0">
              <a:buNone/>
            </a:pPr>
            <a:r>
              <a:rPr lang="zh-CN" altLang="en-US" sz="2400" b="1" dirty="0"/>
              <a:t>研究发现</a:t>
            </a:r>
            <a:r>
              <a:rPr lang="en-US" altLang="zh-CN" sz="2400" b="1" dirty="0"/>
              <a:t>Findings from previous studies</a:t>
            </a:r>
            <a:r>
              <a:rPr lang="en-US" altLang="zh-CN" sz="2400" dirty="0"/>
              <a:t>: Rural to urban migration has been the dominant component of urban growth, followed by urban natural population increase and reclassification. Although China’s urban growth rates were high, it is the reduction in rural growth rates that underpinned China’s particularly rapid urbanization rates.</a:t>
            </a:r>
          </a:p>
          <a:p>
            <a:pPr marL="0" indent="0">
              <a:buNone/>
            </a:pPr>
            <a:r>
              <a:rPr lang="zh-CN" altLang="en-US" sz="2400" b="1" dirty="0"/>
              <a:t>研究背景</a:t>
            </a:r>
            <a:r>
              <a:rPr lang="en-US" altLang="zh-CN" sz="2400" b="1" dirty="0"/>
              <a:t>Background of this study: </a:t>
            </a:r>
            <a:r>
              <a:rPr lang="en-US" altLang="zh-CN" sz="2400" dirty="0"/>
              <a:t>China is currently in the latter part of the accelerated stage of its urban transition, and is expected to enter the terminal stage by 2030. In light of China’s ongoing urban transition, this paper concludes with reflections on China’s New-Type Urbanization Plan 2014–2020.</a:t>
            </a:r>
            <a:endParaRPr lang="zh-CN" altLang="en-US" sz="2400" dirty="0"/>
          </a:p>
        </p:txBody>
      </p:sp>
      <p:sp>
        <p:nvSpPr>
          <p:cNvPr id="5" name="TextBox 4"/>
          <p:cNvSpPr txBox="1"/>
          <p:nvPr/>
        </p:nvSpPr>
        <p:spPr>
          <a:xfrm>
            <a:off x="407368" y="969497"/>
            <a:ext cx="10081120" cy="369332"/>
          </a:xfrm>
          <a:prstGeom prst="rect">
            <a:avLst/>
          </a:prstGeom>
          <a:noFill/>
        </p:spPr>
        <p:txBody>
          <a:bodyPr wrap="square" rtlCol="0">
            <a:spAutoFit/>
          </a:bodyPr>
          <a:lstStyle/>
          <a:p>
            <a:r>
              <a:rPr lang="en-US" altLang="zh-CN" dirty="0" smtClean="0"/>
              <a:t>Source: </a:t>
            </a:r>
            <a:endParaRPr lang="zh-CN" altLang="en-US" dirty="0"/>
          </a:p>
        </p:txBody>
      </p:sp>
    </p:spTree>
    <p:extLst>
      <p:ext uri="{BB962C8B-B14F-4D97-AF65-F5344CB8AC3E}">
        <p14:creationId xmlns:p14="http://schemas.microsoft.com/office/powerpoint/2010/main" val="108605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04" y="33961"/>
            <a:ext cx="10515600" cy="874759"/>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Data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数据来源和指标</a:t>
            </a:r>
            <a:endParaRPr lang="zh-CN" altLang="en-US" sz="4000" b="1" dirty="0">
              <a:solidFill>
                <a:schemeClr val="bg1"/>
              </a:solidFill>
              <a:latin typeface="+mn-lt"/>
            </a:endParaRPr>
          </a:p>
        </p:txBody>
      </p:sp>
      <p:sp>
        <p:nvSpPr>
          <p:cNvPr id="3" name="Content Placeholder 2"/>
          <p:cNvSpPr>
            <a:spLocks noGrp="1"/>
          </p:cNvSpPr>
          <p:nvPr>
            <p:ph idx="1"/>
          </p:nvPr>
        </p:nvSpPr>
        <p:spPr>
          <a:xfrm>
            <a:off x="695400" y="1196752"/>
            <a:ext cx="10515600" cy="4351338"/>
          </a:xfrm>
        </p:spPr>
        <p:txBody>
          <a:bodyPr/>
          <a:lstStyle/>
          <a:p>
            <a:r>
              <a:rPr lang="zh-CN" altLang="en-US" dirty="0"/>
              <a:t>数据来源：联合国世界城市化前景数据库（</a:t>
            </a:r>
            <a:r>
              <a:rPr lang="en-US" altLang="zh-CN" dirty="0"/>
              <a:t>2014</a:t>
            </a:r>
            <a:r>
              <a:rPr lang="zh-CN" altLang="en-US" dirty="0"/>
              <a:t>年）以及中国国家统计局人口普查数据（</a:t>
            </a:r>
            <a:r>
              <a:rPr lang="en-US" altLang="zh-CN" dirty="0"/>
              <a:t>1953</a:t>
            </a:r>
            <a:r>
              <a:rPr lang="zh-CN" altLang="en-US" dirty="0"/>
              <a:t>、</a:t>
            </a:r>
            <a:r>
              <a:rPr lang="en-US" altLang="zh-CN" dirty="0"/>
              <a:t>1982</a:t>
            </a:r>
            <a:r>
              <a:rPr lang="zh-CN" altLang="en-US" dirty="0"/>
              <a:t>、</a:t>
            </a:r>
            <a:r>
              <a:rPr lang="en-US" altLang="zh-CN" dirty="0"/>
              <a:t>1990</a:t>
            </a:r>
            <a:r>
              <a:rPr lang="zh-CN" altLang="en-US" dirty="0"/>
              <a:t>、</a:t>
            </a:r>
            <a:r>
              <a:rPr lang="en-US" altLang="zh-CN" dirty="0"/>
              <a:t>2000</a:t>
            </a:r>
            <a:r>
              <a:rPr lang="zh-CN" altLang="en-US" dirty="0"/>
              <a:t>和</a:t>
            </a:r>
            <a:r>
              <a:rPr lang="en-US" altLang="zh-CN" dirty="0"/>
              <a:t>2010</a:t>
            </a:r>
            <a:r>
              <a:rPr lang="zh-CN" altLang="en-US" dirty="0"/>
              <a:t>）</a:t>
            </a:r>
            <a:endParaRPr lang="en-US" altLang="zh-CN" dirty="0"/>
          </a:p>
          <a:p>
            <a:r>
              <a:rPr lang="zh-CN" altLang="en-US" dirty="0"/>
              <a:t>数据指标：总人口；城镇、农村人口、城镇化级别；城乡收入比；城镇人口年增长率；城乡年均增长差异等</a:t>
            </a:r>
          </a:p>
        </p:txBody>
      </p:sp>
    </p:spTree>
    <p:extLst>
      <p:ext uri="{BB962C8B-B14F-4D97-AF65-F5344CB8AC3E}">
        <p14:creationId xmlns:p14="http://schemas.microsoft.com/office/powerpoint/2010/main" val="867457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469" y="12051"/>
            <a:ext cx="10515600" cy="896669"/>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Methodology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方法</a:t>
            </a:r>
            <a:endParaRPr lang="zh-CN" altLang="en-US" sz="4000" b="1" dirty="0">
              <a:solidFill>
                <a:schemeClr val="bg1"/>
              </a:solidFill>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0468" y="1196752"/>
                <a:ext cx="11036171" cy="4351338"/>
              </a:xfrm>
            </p:spPr>
            <p:txBody>
              <a:bodyPr>
                <a:normAutofit lnSpcReduction="10000"/>
              </a:bodyPr>
              <a:lstStyle/>
              <a:p>
                <a:pPr marL="0" indent="0">
                  <a:buNone/>
                </a:pPr>
                <a:r>
                  <a:rPr lang="en-US" altLang="zh-CN" dirty="0"/>
                  <a:t>This paper applies the national growth rate method, which is considered to be a crude but common method for estimating rural to urban migration in circumstances where data is not ideal for more accurate techniques .</a:t>
                </a:r>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𝑚𝑖</m:t>
                    </m:r>
                    <m:r>
                      <a:rPr lang="en-US" altLang="zh-CN" b="0"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bSup>
                      <m:sSubSupPr>
                        <m:ctrlPr>
                          <a:rPr lang="en-US" altLang="zh-CN" i="1" dirty="0" smtClean="0">
                            <a:latin typeface="Cambria Math" panose="02040503050406030204" pitchFamily="18" charset="0"/>
                          </a:rPr>
                        </m:ctrlPr>
                      </m:sSubSupPr>
                      <m:e>
                        <m:r>
                          <a:rPr lang="en-US" altLang="zh-CN" b="0" i="1" dirty="0" smtClean="0">
                            <a:latin typeface="Cambria Math" panose="02040503050406030204" pitchFamily="18" charset="0"/>
                          </a:rPr>
                          <m:t>𝑃</m:t>
                        </m:r>
                      </m:e>
                      <m:sub>
                        <m:r>
                          <a:rPr lang="en-US" altLang="zh-CN" b="0" i="1" dirty="0" smtClean="0">
                            <a:latin typeface="Cambria Math" panose="02040503050406030204" pitchFamily="18" charset="0"/>
                          </a:rPr>
                          <m:t>𝑖</m:t>
                        </m:r>
                      </m:sub>
                      <m:sup>
                        <m:r>
                          <a:rPr lang="en-US" altLang="zh-CN" b="0" i="1" dirty="0" smtClean="0">
                            <a:latin typeface="Cambria Math" panose="02040503050406030204" pitchFamily="18" charset="0"/>
                          </a:rPr>
                          <m:t>1</m:t>
                        </m:r>
                      </m:sup>
                    </m:sSubSup>
                  </m:oMath>
                </a14:m>
                <a:r>
                  <a:rPr lang="en-US" altLang="zh-CN" dirty="0"/>
                  <a:t>− </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𝑃</m:t>
                        </m:r>
                      </m:e>
                      <m:sub>
                        <m:r>
                          <a:rPr lang="en-US" altLang="zh-CN" i="1" dirty="0">
                            <a:latin typeface="Cambria Math" panose="02040503050406030204" pitchFamily="18" charset="0"/>
                          </a:rPr>
                          <m:t>𝑖</m:t>
                        </m:r>
                      </m:sub>
                      <m:sup>
                        <m:r>
                          <a:rPr lang="en-US" altLang="zh-CN" b="0" i="1" dirty="0" smtClean="0">
                            <a:latin typeface="Cambria Math" panose="02040503050406030204" pitchFamily="18" charset="0"/>
                          </a:rPr>
                          <m:t>0</m:t>
                        </m:r>
                      </m:sup>
                    </m:sSubSup>
                  </m:oMath>
                </a14:m>
                <a:r>
                  <a:rPr lang="en-US" altLang="zh-CN" dirty="0"/>
                  <a:t>)/ </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𝑃</m:t>
                        </m:r>
                      </m:e>
                      <m:sub>
                        <m:r>
                          <a:rPr lang="en-US" altLang="zh-CN" i="1" dirty="0">
                            <a:latin typeface="Cambria Math" panose="02040503050406030204" pitchFamily="18" charset="0"/>
                          </a:rPr>
                          <m:t>𝑖</m:t>
                        </m:r>
                      </m:sub>
                      <m:sup>
                        <m:r>
                          <a:rPr lang="en-US" altLang="zh-CN" i="1" dirty="0">
                            <a:latin typeface="Cambria Math" panose="02040503050406030204" pitchFamily="18" charset="0"/>
                          </a:rPr>
                          <m:t>0</m:t>
                        </m:r>
                      </m:sup>
                    </m:sSubSup>
                  </m:oMath>
                </a14:m>
                <a:r>
                  <a:rPr lang="en-US" altLang="zh-CN" dirty="0"/>
                  <a:t>]−[(</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𝑃</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1</m:t>
                        </m:r>
                      </m:sup>
                    </m:sSubSup>
                    <m:r>
                      <a:rPr lang="en-US" altLang="zh-CN" i="1" dirty="0">
                        <a:latin typeface="Cambria Math" panose="02040503050406030204" pitchFamily="18" charset="0"/>
                      </a:rPr>
                      <m:t> </m:t>
                    </m:r>
                  </m:oMath>
                </a14:m>
                <a:r>
                  <a:rPr lang="en-US" altLang="zh-CN" dirty="0"/>
                  <a:t>− </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𝑃</m:t>
                        </m:r>
                      </m:e>
                      <m:sub>
                        <m:r>
                          <a:rPr lang="en-US" altLang="zh-CN" i="1" dirty="0">
                            <a:latin typeface="Cambria Math" panose="02040503050406030204" pitchFamily="18" charset="0"/>
                          </a:rPr>
                          <m:t>𝑡</m:t>
                        </m:r>
                      </m:sub>
                      <m:sup>
                        <m:r>
                          <a:rPr lang="en-US" altLang="zh-CN" b="0" i="1" dirty="0" smtClean="0">
                            <a:latin typeface="Cambria Math" panose="02040503050406030204" pitchFamily="18" charset="0"/>
                          </a:rPr>
                          <m:t>0</m:t>
                        </m:r>
                      </m:sup>
                    </m:sSubSup>
                    <m:r>
                      <a:rPr lang="en-US" altLang="zh-CN" i="1" dirty="0">
                        <a:latin typeface="Cambria Math" panose="02040503050406030204" pitchFamily="18" charset="0"/>
                      </a:rPr>
                      <m:t> </m:t>
                    </m:r>
                  </m:oMath>
                </a14:m>
                <a:r>
                  <a:rPr lang="en-US" altLang="zh-CN" dirty="0"/>
                  <a:t>)/ </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𝑃</m:t>
                        </m:r>
                      </m:e>
                      <m:sub>
                        <m:r>
                          <a:rPr lang="en-US" altLang="zh-CN" i="1" dirty="0">
                            <a:latin typeface="Cambria Math" panose="02040503050406030204" pitchFamily="18" charset="0"/>
                          </a:rPr>
                          <m:t>𝑡</m:t>
                        </m:r>
                      </m:sub>
                      <m:sup>
                        <m:r>
                          <a:rPr lang="en-US" altLang="zh-CN" i="1" dirty="0">
                            <a:latin typeface="Cambria Math" panose="02040503050406030204" pitchFamily="18" charset="0"/>
                          </a:rPr>
                          <m:t>0</m:t>
                        </m:r>
                      </m:sup>
                    </m:sSubSup>
                    <m:r>
                      <a:rPr lang="en-US" altLang="zh-CN" i="1" dirty="0">
                        <a:latin typeface="Cambria Math" panose="02040503050406030204" pitchFamily="18" charset="0"/>
                      </a:rPr>
                      <m:t> </m:t>
                    </m:r>
                  </m:oMath>
                </a14:m>
                <a:r>
                  <a:rPr lang="en-US" altLang="zh-CN" dirty="0"/>
                  <a:t>]}∗k,</a:t>
                </a:r>
              </a:p>
              <a:p>
                <a:pPr marL="0" indent="0">
                  <a:buNone/>
                </a:pPr>
                <a:r>
                  <a:rPr lang="en-US" altLang="zh-CN" dirty="0"/>
                  <a:t>where, P0t and P1t present the national population at the beginning and end of the intercensal period, respectively, with P0i and P1i presenting the urban population at the beginning and end of the period; k presents a constant such as 100 or 1000.</a:t>
                </a:r>
              </a:p>
              <a:p>
                <a:pPr marL="0" indent="0">
                  <a:buNone/>
                </a:pPr>
                <a:r>
                  <a:rPr lang="en-US" altLang="zh-CN" dirty="0"/>
                  <a:t>This yields an estimate of the urban increment attributed to internal migration and reclassification (mi), with the remainder being credited to urban natural population increase.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0468" y="1196752"/>
                <a:ext cx="11036171" cy="4351338"/>
              </a:xfrm>
              <a:blipFill>
                <a:blip r:embed="rId2"/>
                <a:stretch>
                  <a:fillRect l="-1160" t="-3081" r="-1436" b="-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715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99"/>
            <a:ext cx="12192000" cy="897822"/>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The Flowchart for </a:t>
            </a: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Data Analysis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数据分析流程图</a:t>
            </a:r>
            <a:endParaRPr lang="zh-CN" altLang="en-US" sz="4000" dirty="0">
              <a:latin typeface="+mn-lt"/>
            </a:endParaRPr>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55337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99"/>
            <a:ext cx="12192000" cy="897822"/>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The </a:t>
            </a: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Workflow for Data Analysis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数据分</a:t>
            </a:r>
            <a:r>
              <a:rPr lang="zh-CN" altLang="en-US"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析工作流</a:t>
            </a:r>
            <a:endParaRPr lang="zh-CN" altLang="en-US" sz="4000" dirty="0">
              <a:latin typeface="+mn-lt"/>
            </a:endParaRPr>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720563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99"/>
            <a:ext cx="12192000" cy="897822"/>
          </a:xfrm>
        </p:spPr>
        <p:txBody>
          <a:bodyPr>
            <a:normAutofit/>
          </a:bodyPr>
          <a:lstStyle/>
          <a:p>
            <a:pPr algn="ct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Step by Step Inst</a:t>
            </a: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r</a:t>
            </a: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uctions </a:t>
            </a:r>
            <a:r>
              <a:rPr lang="zh-CN" altLang="en-US"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工作流</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执</a:t>
            </a:r>
            <a:r>
              <a:rPr lang="zh-CN" altLang="en-US"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行步骤</a:t>
            </a:r>
            <a:endParaRPr lang="zh-CN" altLang="en-US" sz="4000" dirty="0">
              <a:latin typeface="+mn-lt"/>
            </a:endParaRPr>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020503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771" y="0"/>
            <a:ext cx="7886700" cy="994172"/>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Analysis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数据分析结果</a:t>
            </a:r>
            <a:endParaRPr lang="zh-CN" altLang="en-US" sz="4000" b="1" dirty="0">
              <a:solidFill>
                <a:schemeClr val="bg1"/>
              </a:solidFill>
              <a:latin typeface="+mn-lt"/>
            </a:endParaRPr>
          </a:p>
        </p:txBody>
      </p:sp>
      <p:pic>
        <p:nvPicPr>
          <p:cNvPr id="14" name="内容占位符 13">
            <a:extLst>
              <a:ext uri="{FF2B5EF4-FFF2-40B4-BE49-F238E27FC236}">
                <a16:creationId xmlns:a16="http://schemas.microsoft.com/office/drawing/2014/main" xmlns="" id="{7152D222-2DFA-433F-B161-107EAFB17B11}"/>
              </a:ext>
            </a:extLst>
          </p:cNvPr>
          <p:cNvPicPr>
            <a:picLocks noGrp="1" noChangeAspect="1"/>
          </p:cNvPicPr>
          <p:nvPr>
            <p:ph idx="1"/>
          </p:nvPr>
        </p:nvPicPr>
        <p:blipFill rotWithShape="1">
          <a:blip r:embed="rId2"/>
          <a:srcRect b="3274"/>
          <a:stretch/>
        </p:blipFill>
        <p:spPr>
          <a:xfrm>
            <a:off x="695400" y="1340768"/>
            <a:ext cx="5676900" cy="1870265"/>
          </a:xfrm>
        </p:spPr>
      </p:pic>
      <p:pic>
        <p:nvPicPr>
          <p:cNvPr id="10" name="图片 9">
            <a:extLst>
              <a:ext uri="{FF2B5EF4-FFF2-40B4-BE49-F238E27FC236}">
                <a16:creationId xmlns:a16="http://schemas.microsoft.com/office/drawing/2014/main" xmlns="" id="{32C188D6-000B-4A75-B44C-25EFA9BDA381}"/>
              </a:ext>
            </a:extLst>
          </p:cNvPr>
          <p:cNvPicPr>
            <a:picLocks noChangeAspect="1"/>
          </p:cNvPicPr>
          <p:nvPr/>
        </p:nvPicPr>
        <p:blipFill>
          <a:blip r:embed="rId3"/>
          <a:stretch>
            <a:fillRect/>
          </a:stretch>
        </p:blipFill>
        <p:spPr>
          <a:xfrm>
            <a:off x="6341143" y="1083870"/>
            <a:ext cx="5011441" cy="2964929"/>
          </a:xfrm>
          <a:prstGeom prst="rect">
            <a:avLst/>
          </a:prstGeom>
        </p:spPr>
      </p:pic>
      <p:pic>
        <p:nvPicPr>
          <p:cNvPr id="12" name="图片 11">
            <a:extLst>
              <a:ext uri="{FF2B5EF4-FFF2-40B4-BE49-F238E27FC236}">
                <a16:creationId xmlns:a16="http://schemas.microsoft.com/office/drawing/2014/main" xmlns="" id="{813CF68A-85A6-4236-B176-A6CEE0DF9BAE}"/>
              </a:ext>
            </a:extLst>
          </p:cNvPr>
          <p:cNvPicPr>
            <a:picLocks noChangeAspect="1"/>
          </p:cNvPicPr>
          <p:nvPr/>
        </p:nvPicPr>
        <p:blipFill>
          <a:blip r:embed="rId4"/>
          <a:stretch>
            <a:fillRect/>
          </a:stretch>
        </p:blipFill>
        <p:spPr>
          <a:xfrm>
            <a:off x="6390377" y="4071765"/>
            <a:ext cx="5011441" cy="2786236"/>
          </a:xfrm>
          <a:prstGeom prst="rect">
            <a:avLst/>
          </a:prstGeom>
        </p:spPr>
      </p:pic>
      <p:pic>
        <p:nvPicPr>
          <p:cNvPr id="18" name="图片 17">
            <a:extLst>
              <a:ext uri="{FF2B5EF4-FFF2-40B4-BE49-F238E27FC236}">
                <a16:creationId xmlns:a16="http://schemas.microsoft.com/office/drawing/2014/main" xmlns="" id="{20F1EE3E-5AFD-444B-BB52-D3CAF754F621}"/>
              </a:ext>
            </a:extLst>
          </p:cNvPr>
          <p:cNvPicPr>
            <a:picLocks noChangeAspect="1"/>
          </p:cNvPicPr>
          <p:nvPr/>
        </p:nvPicPr>
        <p:blipFill>
          <a:blip r:embed="rId5"/>
          <a:stretch>
            <a:fillRect/>
          </a:stretch>
        </p:blipFill>
        <p:spPr>
          <a:xfrm>
            <a:off x="790182" y="3429000"/>
            <a:ext cx="5305818" cy="3292344"/>
          </a:xfrm>
          <a:prstGeom prst="rect">
            <a:avLst/>
          </a:prstGeom>
        </p:spPr>
      </p:pic>
    </p:spTree>
    <p:extLst>
      <p:ext uri="{BB962C8B-B14F-4D97-AF65-F5344CB8AC3E}">
        <p14:creationId xmlns:p14="http://schemas.microsoft.com/office/powerpoint/2010/main" val="323179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624"/>
            <a:ext cx="12192000" cy="936104"/>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cs typeface="Arial" panose="020B0604020202020204" pitchFamily="34" charset="0"/>
              </a:rPr>
              <a:t>Conclusions and Discussions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cs typeface="Arial" panose="020B0604020202020204" pitchFamily="34" charset="0"/>
              </a:rPr>
              <a:t>结论和讨论</a:t>
            </a:r>
            <a:endParaRPr lang="zh-CN" altLang="en-US" sz="4000" b="1" dirty="0">
              <a:solidFill>
                <a:schemeClr val="bg1"/>
              </a:solidFill>
              <a:latin typeface="+mn-lt"/>
              <a:cs typeface="Arial" panose="020B0604020202020204" pitchFamily="34" charset="0"/>
            </a:endParaRPr>
          </a:p>
        </p:txBody>
      </p:sp>
      <p:sp>
        <p:nvSpPr>
          <p:cNvPr id="3" name="Content Placeholder 2"/>
          <p:cNvSpPr>
            <a:spLocks noGrp="1"/>
          </p:cNvSpPr>
          <p:nvPr>
            <p:ph idx="1"/>
          </p:nvPr>
        </p:nvSpPr>
        <p:spPr>
          <a:xfrm>
            <a:off x="1343472" y="1196752"/>
            <a:ext cx="9505056" cy="5040560"/>
          </a:xfrm>
        </p:spPr>
        <p:txBody>
          <a:bodyPr>
            <a:normAutofit fontScale="85000" lnSpcReduction="20000"/>
          </a:bodyPr>
          <a:lstStyle/>
          <a:p>
            <a:pPr>
              <a:lnSpc>
                <a:spcPct val="110000"/>
              </a:lnSpc>
            </a:pPr>
            <a:r>
              <a:rPr lang="en-US" dirty="0"/>
              <a:t>The findings of this paper have implications for national urban policy. It points to the need to view the urban transition not only as an urban phenomenon, but also as a rural one. This means that efforts need to be made to mitigate the risks posed by urban growth, and also those posed by rural decline.</a:t>
            </a:r>
          </a:p>
          <a:p>
            <a:pPr>
              <a:lnSpc>
                <a:spcPct val="110000"/>
              </a:lnSpc>
            </a:pPr>
            <a:r>
              <a:rPr lang="en-US" dirty="0"/>
              <a:t>Although this paper has helped to widen our understanding of the urban transition, further research in this area is needed. A comparison of the contribution of the components of urban growth among a number of countries would help to illustrate the similarities and differences as a country transitions from one stage to another. Equally as important is the need to understand how the contributions of the components of urban growth unfolded in different provinces. Finally, there is also a need to further explore the rural–urban nexus and the implications of a growing urban population accompanied by a shrinking rural population.</a:t>
            </a:r>
          </a:p>
        </p:txBody>
      </p:sp>
    </p:spTree>
    <p:extLst>
      <p:ext uri="{BB962C8B-B14F-4D97-AF65-F5344CB8AC3E}">
        <p14:creationId xmlns:p14="http://schemas.microsoft.com/office/powerpoint/2010/main" val="302372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056" y="0"/>
            <a:ext cx="7886700" cy="764704"/>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cs typeface="Arial" panose="020B0604020202020204" pitchFamily="34" charset="0"/>
              </a:rPr>
              <a:t>References </a:t>
            </a:r>
            <a:r>
              <a:rPr lang="zh-CN" altLang="en-US" sz="4000" b="1" dirty="0">
                <a:solidFill>
                  <a:schemeClr val="bg1"/>
                </a:solidFill>
                <a:effectLst>
                  <a:outerShdw blurRad="38100" dist="38100" dir="2700000" algn="tl">
                    <a:srgbClr val="000000">
                      <a:alpha val="43137"/>
                    </a:srgbClr>
                  </a:outerShdw>
                </a:effectLst>
                <a:latin typeface="+mn-lt"/>
                <a:cs typeface="Arial" panose="020B0604020202020204" pitchFamily="34" charset="0"/>
              </a:rPr>
              <a:t>参考文献</a:t>
            </a:r>
            <a:endParaRPr lang="en-US" sz="4000" b="1" dirty="0">
              <a:solidFill>
                <a:schemeClr val="bg1"/>
              </a:solidFill>
              <a:effectLst>
                <a:outerShdw blurRad="38100" dist="38100" dir="2700000" algn="tl">
                  <a:srgbClr val="000000">
                    <a:alpha val="43137"/>
                  </a:srgbClr>
                </a:outerShdw>
              </a:effectLst>
              <a:latin typeface="+mn-lt"/>
              <a:cs typeface="Arial" panose="020B0604020202020204" pitchFamily="34" charset="0"/>
            </a:endParaRPr>
          </a:p>
        </p:txBody>
      </p:sp>
      <p:sp>
        <p:nvSpPr>
          <p:cNvPr id="3" name="Content Placeholder 2"/>
          <p:cNvSpPr>
            <a:spLocks noGrp="1"/>
          </p:cNvSpPr>
          <p:nvPr>
            <p:ph idx="1"/>
          </p:nvPr>
        </p:nvSpPr>
        <p:spPr>
          <a:xfrm>
            <a:off x="551384" y="1124744"/>
            <a:ext cx="11089232" cy="5472608"/>
          </a:xfrm>
        </p:spPr>
        <p:txBody>
          <a:bodyPr>
            <a:noAutofit/>
          </a:bodyPr>
          <a:lstStyle/>
          <a:p>
            <a:pPr lvl="0"/>
            <a:r>
              <a:rPr lang="en-US" sz="1600" dirty="0"/>
              <a:t>Banister, J. 1997. “China: Internal and Regional Migration Trends.” Working Paper on Chinese</a:t>
            </a:r>
          </a:p>
          <a:p>
            <a:pPr lvl="0"/>
            <a:r>
              <a:rPr lang="en-US" sz="1600" dirty="0"/>
              <a:t>Politics, Economy and Society. Cologne China Studies Online, 14, 1–18.</a:t>
            </a:r>
          </a:p>
          <a:p>
            <a:pPr lvl="0"/>
            <a:r>
              <a:rPr lang="en-US" sz="1600" dirty="0"/>
              <a:t>Bhagat, R. 2012. “A Turnaround in India’s Urbanization.” Asia-Pacific Population Journal 27 (2):23–39.</a:t>
            </a:r>
          </a:p>
          <a:p>
            <a:pPr lvl="0"/>
            <a:r>
              <a:rPr lang="en-US" sz="1600" dirty="0"/>
              <a:t>Brinkhoff, T. 2018. “City Population: People’s Republic of China.” Accessed January 7, 2018. http://www.citypopulation.de.</a:t>
            </a:r>
          </a:p>
          <a:p>
            <a:pPr lvl="0"/>
            <a:r>
              <a:rPr lang="en-US" sz="1600" dirty="0"/>
              <a:t>Brockerhoff, M. 2000. “An Urbanizing World.” Population Bulletin 55 (3): 1–44.</a:t>
            </a:r>
          </a:p>
          <a:p>
            <a:pPr lvl="0"/>
            <a:r>
              <a:rPr lang="en-US" sz="1600" dirty="0"/>
              <a:t>Cai, F. 2010. “Demographic Transition, Demographic Dividend, and Lewis Turning Point in</a:t>
            </a:r>
          </a:p>
          <a:p>
            <a:pPr lvl="0"/>
            <a:r>
              <a:rPr lang="en-US" sz="1600" dirty="0"/>
              <a:t>China.” China Economic Journal 3 (2): 107–119.</a:t>
            </a:r>
          </a:p>
          <a:p>
            <a:pPr lvl="0"/>
            <a:r>
              <a:rPr lang="en-US" sz="1600" dirty="0"/>
              <a:t>Chan, K. 1994. Cities with Invisible Walls. Hong Kong: Oxford University Press.</a:t>
            </a:r>
          </a:p>
          <a:p>
            <a:pPr lvl="0"/>
            <a:r>
              <a:rPr lang="en-US" sz="1600" dirty="0"/>
              <a:t>Chan, K. 2014. “China’s Urbanization 2020: A New Blueprint and Direction.” Eurasian Geography and Economics 55 (1): 1–9.</a:t>
            </a:r>
          </a:p>
          <a:p>
            <a:pPr lvl="0"/>
            <a:r>
              <a:rPr lang="en-US" sz="1600" dirty="0"/>
              <a:t>Chan, K., V. Henderson, and K. Tsui. 2003. “Spatial Dimensions of Chinese Economic Development.” In China’s Great Economic Transformation, edited by L. Brandt and T. Rawski, 776–828. Cambridge: Cambridge University Press.</a:t>
            </a:r>
          </a:p>
          <a:p>
            <a:pPr lvl="0"/>
            <a:r>
              <a:rPr lang="en-US" sz="1600" dirty="0"/>
              <a:t>Chan, K., and L. Zhang. 1999. “The Hukou System and Rural-Urban Migration in China: Processes</a:t>
            </a:r>
          </a:p>
          <a:p>
            <a:pPr lvl="0"/>
            <a:r>
              <a:rPr lang="en-US" sz="1600" dirty="0"/>
              <a:t>Chauvin, J., E. Glaeser, Y. Ma, and K. Tobio. 2017. “What is Different about Urbanization in Rich and Poor Countries? Cities in Brazil, China, India and the United States.” Journal of Urban Economics 98: 17–49.</a:t>
            </a:r>
          </a:p>
          <a:p>
            <a:pPr lvl="0"/>
            <a:r>
              <a:rPr lang="en-US" sz="1600" dirty="0"/>
              <a:t>Chen, N., P. Valente, and H. Zlotnik. 1998. “What Do We Know About Recent Trends in Urbanization?” In Migration, Urbanization and Development: New Directions and Issues, edited by R. Bilsborrow, 59–88. New York: United Nations Fund for Population Activities.</a:t>
            </a:r>
          </a:p>
        </p:txBody>
      </p:sp>
    </p:spTree>
    <p:extLst>
      <p:ext uri="{BB962C8B-B14F-4D97-AF65-F5344CB8AC3E}">
        <p14:creationId xmlns:p14="http://schemas.microsoft.com/office/powerpoint/2010/main" val="332454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08720"/>
          </a:xfrm>
        </p:spPr>
        <p:txBody>
          <a:bodyPr>
            <a:normAutofit/>
          </a:bodyPr>
          <a:lstStyle/>
          <a:p>
            <a:pPr algn="ctr"/>
            <a:r>
              <a:rPr lang="en-US" altLang="zh-CN" sz="36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cs typeface="Arial" panose="020B0604020202020204" pitchFamily="34" charset="0"/>
              </a:rPr>
              <a:t>3. Employment </a:t>
            </a:r>
            <a:r>
              <a:rPr lang="en-US" altLang="zh-CN" sz="3600" b="1" dirty="0">
                <a:solidFill>
                  <a:schemeClr val="bg1"/>
                </a:solidFill>
                <a:effectLst>
                  <a:outerShdw blurRad="38100" dist="38100" dir="2700000" algn="tl">
                    <a:srgbClr val="000000">
                      <a:alpha val="43137"/>
                    </a:srgbClr>
                  </a:outerShdw>
                </a:effectLst>
                <a:latin typeface="+mn-lt"/>
                <a:ea typeface="黑体" panose="02010609060101010101" pitchFamily="49" charset="-122"/>
                <a:cs typeface="Arial" panose="020B0604020202020204" pitchFamily="34" charset="0"/>
              </a:rPr>
              <a:t>impacts of a ‘green’ energy transition in China</a:t>
            </a:r>
            <a:endParaRPr lang="zh-CN" altLang="en-US" sz="3600" b="1" dirty="0">
              <a:solidFill>
                <a:schemeClr val="bg1"/>
              </a:solidFill>
              <a:latin typeface="+mn-lt"/>
              <a:cs typeface="Arial" panose="020B0604020202020204" pitchFamily="34" charset="0"/>
            </a:endParaRPr>
          </a:p>
        </p:txBody>
      </p:sp>
      <p:sp>
        <p:nvSpPr>
          <p:cNvPr id="3" name="Content Placeholder 2"/>
          <p:cNvSpPr>
            <a:spLocks noGrp="1"/>
          </p:cNvSpPr>
          <p:nvPr>
            <p:ph idx="1"/>
          </p:nvPr>
        </p:nvSpPr>
        <p:spPr>
          <a:xfrm>
            <a:off x="4583832" y="1273158"/>
            <a:ext cx="7412432" cy="4864779"/>
          </a:xfrm>
        </p:spPr>
        <p:txBody>
          <a:bodyPr>
            <a:noAutofit/>
          </a:bodyPr>
          <a:lstStyle/>
          <a:p>
            <a:pPr marL="0" indent="0">
              <a:buNone/>
            </a:pPr>
            <a:r>
              <a:rPr lang="zh-CN" altLang="en-US" sz="2400" b="1" dirty="0"/>
              <a:t>研究目标</a:t>
            </a:r>
            <a:r>
              <a:rPr lang="en-US" altLang="zh-CN" sz="2400" b="1" dirty="0"/>
              <a:t>Aim: </a:t>
            </a:r>
            <a:r>
              <a:rPr lang="en-US" altLang="zh-CN" sz="2400" dirty="0"/>
              <a:t>This paper seeks to analyze the effects on employment of a ‘green’ transition.</a:t>
            </a:r>
          </a:p>
          <a:p>
            <a:pPr marL="0" indent="0">
              <a:buNone/>
            </a:pPr>
            <a:r>
              <a:rPr lang="zh-CN" altLang="en-US" sz="2400" b="1" dirty="0"/>
              <a:t>研究发现</a:t>
            </a:r>
            <a:r>
              <a:rPr lang="en-US" altLang="zh-CN" sz="2400" b="1" dirty="0"/>
              <a:t>Findings from previous studies</a:t>
            </a:r>
            <a:r>
              <a:rPr lang="en-US" altLang="zh-CN" sz="2400" dirty="0"/>
              <a:t>: Religious diversity may have positive or negative impacts on economic development</a:t>
            </a:r>
          </a:p>
          <a:p>
            <a:pPr marL="0" indent="0">
              <a:buNone/>
            </a:pPr>
            <a:r>
              <a:rPr lang="zh-CN" altLang="en-US" sz="2400" b="1" dirty="0"/>
              <a:t>研究背景</a:t>
            </a:r>
            <a:r>
              <a:rPr lang="en-US" altLang="zh-CN" sz="2400" b="1" dirty="0"/>
              <a:t>Background of this study: </a:t>
            </a:r>
            <a:r>
              <a:rPr lang="en-US" altLang="zh-CN" sz="2400" dirty="0"/>
              <a:t>Under the 11th five-year plan, China resolved to increase its energy efficiency, setting out to reduce energy consumption while continuing to increase economic growth, and to increase the usage of ‘green’ technologies to 15% of all energy used by 2020. Currently, there are virtually no studies on the employment effects of a ‘green’ transition to explore what impact the current energy goals, or potentially ‘greener’ energy goals, would have on China’s labor force.</a:t>
            </a:r>
            <a:endParaRPr lang="zh-CN" altLang="en-US" sz="2400" dirty="0"/>
          </a:p>
        </p:txBody>
      </p:sp>
      <p:pic>
        <p:nvPicPr>
          <p:cNvPr id="6" name="图片 5">
            <a:extLst>
              <a:ext uri="{FF2B5EF4-FFF2-40B4-BE49-F238E27FC236}">
                <a16:creationId xmlns:a16="http://schemas.microsoft.com/office/drawing/2014/main" xmlns="" id="{10739D68-CB7F-4503-AD2C-9DCE2FF0CC89}"/>
              </a:ext>
            </a:extLst>
          </p:cNvPr>
          <p:cNvPicPr>
            <a:picLocks noChangeAspect="1"/>
          </p:cNvPicPr>
          <p:nvPr/>
        </p:nvPicPr>
        <p:blipFill>
          <a:blip r:embed="rId2"/>
          <a:stretch>
            <a:fillRect/>
          </a:stretch>
        </p:blipFill>
        <p:spPr>
          <a:xfrm>
            <a:off x="263352" y="1268760"/>
            <a:ext cx="4396880" cy="4864779"/>
          </a:xfrm>
          <a:prstGeom prst="rect">
            <a:avLst/>
          </a:prstGeom>
        </p:spPr>
      </p:pic>
      <p:sp>
        <p:nvSpPr>
          <p:cNvPr id="5" name="TextBox 4"/>
          <p:cNvSpPr txBox="1"/>
          <p:nvPr/>
        </p:nvSpPr>
        <p:spPr>
          <a:xfrm>
            <a:off x="407368" y="969497"/>
            <a:ext cx="10081120" cy="369332"/>
          </a:xfrm>
          <a:prstGeom prst="rect">
            <a:avLst/>
          </a:prstGeom>
          <a:noFill/>
        </p:spPr>
        <p:txBody>
          <a:bodyPr wrap="square" rtlCol="0">
            <a:spAutoFit/>
          </a:bodyPr>
          <a:lstStyle/>
          <a:p>
            <a:r>
              <a:rPr lang="en-US" altLang="zh-CN" dirty="0" smtClean="0"/>
              <a:t>Source: </a:t>
            </a:r>
            <a:endParaRPr lang="zh-CN" altLang="en-US" dirty="0"/>
          </a:p>
        </p:txBody>
      </p:sp>
    </p:spTree>
    <p:extLst>
      <p:ext uri="{BB962C8B-B14F-4D97-AF65-F5344CB8AC3E}">
        <p14:creationId xmlns:p14="http://schemas.microsoft.com/office/powerpoint/2010/main" val="14932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04" y="33961"/>
            <a:ext cx="10515600" cy="874759"/>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Data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数据来源和指标</a:t>
            </a:r>
            <a:endParaRPr lang="zh-CN" altLang="en-US" sz="4000" b="1" dirty="0">
              <a:solidFill>
                <a:schemeClr val="bg1"/>
              </a:solidFill>
              <a:latin typeface="+mn-lt"/>
            </a:endParaRPr>
          </a:p>
        </p:txBody>
      </p:sp>
      <p:sp>
        <p:nvSpPr>
          <p:cNvPr id="3" name="Content Placeholder 2"/>
          <p:cNvSpPr>
            <a:spLocks noGrp="1"/>
          </p:cNvSpPr>
          <p:nvPr>
            <p:ph idx="1"/>
          </p:nvPr>
        </p:nvSpPr>
        <p:spPr>
          <a:xfrm>
            <a:off x="695400" y="1196752"/>
            <a:ext cx="10515600" cy="4351338"/>
          </a:xfrm>
        </p:spPr>
        <p:txBody>
          <a:bodyPr/>
          <a:lstStyle/>
          <a:p>
            <a:r>
              <a:rPr lang="zh-CN" altLang="en-US" dirty="0"/>
              <a:t>数据来源：</a:t>
            </a:r>
            <a:r>
              <a:rPr lang="en-US" altLang="zh-CN" dirty="0"/>
              <a:t>1990</a:t>
            </a:r>
            <a:r>
              <a:rPr lang="zh-CN" altLang="en-US" dirty="0"/>
              <a:t>年</a:t>
            </a:r>
            <a:r>
              <a:rPr lang="en-US" altLang="zh-CN" dirty="0"/>
              <a:t>1×1◦</a:t>
            </a:r>
            <a:r>
              <a:rPr lang="zh-CN" altLang="en-US" dirty="0"/>
              <a:t>经纬度空间人口数据；世界银行</a:t>
            </a:r>
            <a:r>
              <a:rPr lang="en-US" altLang="zh-CN" dirty="0"/>
              <a:t>1990</a:t>
            </a:r>
            <a:r>
              <a:rPr lang="zh-CN" altLang="en-US" dirty="0"/>
              <a:t>年</a:t>
            </a:r>
            <a:r>
              <a:rPr lang="en-US" altLang="zh-CN" dirty="0"/>
              <a:t>(2004</a:t>
            </a:r>
            <a:r>
              <a:rPr lang="zh-CN" altLang="en-US" dirty="0"/>
              <a:t>年</a:t>
            </a:r>
            <a:r>
              <a:rPr lang="en-US" altLang="zh-CN" dirty="0"/>
              <a:t>)</a:t>
            </a:r>
            <a:r>
              <a:rPr lang="zh-CN" altLang="en-US" dirty="0"/>
              <a:t>的数据；</a:t>
            </a:r>
            <a:endParaRPr lang="en-US" altLang="zh-CN" dirty="0"/>
          </a:p>
          <a:p>
            <a:r>
              <a:rPr lang="zh-CN" altLang="en-US" dirty="0"/>
              <a:t>数据指标：</a:t>
            </a:r>
            <a:r>
              <a:rPr lang="en-US" altLang="zh-CN" dirty="0"/>
              <a:t>GDP</a:t>
            </a:r>
            <a:r>
              <a:rPr lang="zh-CN" altLang="en-US" dirty="0"/>
              <a:t>数据，人口，劳动力和劳动生产率的增长，温室气体和主要标准空气污染物的排放量等指标</a:t>
            </a:r>
          </a:p>
        </p:txBody>
      </p:sp>
    </p:spTree>
    <p:extLst>
      <p:ext uri="{BB962C8B-B14F-4D97-AF65-F5344CB8AC3E}">
        <p14:creationId xmlns:p14="http://schemas.microsoft.com/office/powerpoint/2010/main" val="929355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04" y="33961"/>
            <a:ext cx="10515600" cy="874759"/>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Data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数据来源和指标</a:t>
            </a:r>
            <a:endParaRPr lang="zh-CN" altLang="en-US" sz="4000" b="1" dirty="0">
              <a:solidFill>
                <a:schemeClr val="bg1"/>
              </a:solidFill>
              <a:latin typeface="+mn-lt"/>
            </a:endParaRPr>
          </a:p>
        </p:txBody>
      </p:sp>
      <p:sp>
        <p:nvSpPr>
          <p:cNvPr id="3" name="Content Placeholder 2"/>
          <p:cNvSpPr>
            <a:spLocks noGrp="1"/>
          </p:cNvSpPr>
          <p:nvPr>
            <p:ph idx="1"/>
          </p:nvPr>
        </p:nvSpPr>
        <p:spPr>
          <a:xfrm>
            <a:off x="874204" y="1628800"/>
            <a:ext cx="10515600" cy="4351338"/>
          </a:xfrm>
        </p:spPr>
        <p:txBody>
          <a:bodyPr/>
          <a:lstStyle/>
          <a:p>
            <a:r>
              <a:rPr lang="zh-CN" altLang="en-US" dirty="0"/>
              <a:t>数据来源：中国能源统计年鉴</a:t>
            </a:r>
            <a:r>
              <a:rPr lang="en-US" altLang="zh-CN" dirty="0"/>
              <a:t>(2007);</a:t>
            </a:r>
            <a:r>
              <a:rPr lang="zh-CN" altLang="en-US" dirty="0"/>
              <a:t>美国能源部；中国地图</a:t>
            </a:r>
            <a:endParaRPr lang="en-US" altLang="zh-CN" dirty="0"/>
          </a:p>
          <a:p>
            <a:r>
              <a:rPr lang="zh-CN" altLang="en-US" dirty="0"/>
              <a:t>数据指标：风力发电、太阳能发电、火电；平均劳动力产出等</a:t>
            </a:r>
          </a:p>
        </p:txBody>
      </p:sp>
    </p:spTree>
    <p:extLst>
      <p:ext uri="{BB962C8B-B14F-4D97-AF65-F5344CB8AC3E}">
        <p14:creationId xmlns:p14="http://schemas.microsoft.com/office/powerpoint/2010/main" val="1506044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99"/>
            <a:ext cx="12192000" cy="897822"/>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The Flowchart for </a:t>
            </a: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Data Analysis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数据分析流程图</a:t>
            </a:r>
            <a:endParaRPr lang="zh-CN" altLang="en-US" sz="4000" dirty="0">
              <a:latin typeface="+mn-lt"/>
            </a:endParaRPr>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917725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99"/>
            <a:ext cx="12192000" cy="897822"/>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The </a:t>
            </a: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Workflow for Data Analysis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数据分</a:t>
            </a:r>
            <a:r>
              <a:rPr lang="zh-CN" altLang="en-US"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析工作流</a:t>
            </a:r>
            <a:endParaRPr lang="zh-CN" altLang="en-US" sz="4000" dirty="0">
              <a:latin typeface="+mn-lt"/>
            </a:endParaRPr>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981333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99"/>
            <a:ext cx="12192000" cy="897822"/>
          </a:xfrm>
        </p:spPr>
        <p:txBody>
          <a:bodyPr>
            <a:normAutofit/>
          </a:bodyPr>
          <a:lstStyle/>
          <a:p>
            <a:pPr algn="ct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Step by Step Inst</a:t>
            </a: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r</a:t>
            </a: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uctions </a:t>
            </a:r>
            <a:r>
              <a:rPr lang="zh-CN" altLang="en-US"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工作流</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执</a:t>
            </a:r>
            <a:r>
              <a:rPr lang="zh-CN" altLang="en-US"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行步骤</a:t>
            </a:r>
            <a:endParaRPr lang="zh-CN" altLang="en-US" sz="4000" dirty="0">
              <a:latin typeface="+mn-lt"/>
            </a:endParaRPr>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970579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771" y="0"/>
            <a:ext cx="7886700" cy="994172"/>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Analysis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数据分析结果</a:t>
            </a:r>
            <a:endParaRPr lang="zh-CN" altLang="en-US" sz="4000" b="1" dirty="0">
              <a:solidFill>
                <a:schemeClr val="bg1"/>
              </a:solidFill>
              <a:latin typeface="+mn-lt"/>
            </a:endParaRPr>
          </a:p>
        </p:txBody>
      </p:sp>
      <p:pic>
        <p:nvPicPr>
          <p:cNvPr id="10" name="内容占位符 9">
            <a:extLst>
              <a:ext uri="{FF2B5EF4-FFF2-40B4-BE49-F238E27FC236}">
                <a16:creationId xmlns:a16="http://schemas.microsoft.com/office/drawing/2014/main" xmlns="" id="{C1B37EF7-8C1A-418D-BA1C-DEEB93313AB8}"/>
              </a:ext>
            </a:extLst>
          </p:cNvPr>
          <p:cNvPicPr>
            <a:picLocks noGrp="1" noChangeAspect="1"/>
          </p:cNvPicPr>
          <p:nvPr>
            <p:ph idx="1"/>
          </p:nvPr>
        </p:nvPicPr>
        <p:blipFill>
          <a:blip r:embed="rId2"/>
          <a:stretch>
            <a:fillRect/>
          </a:stretch>
        </p:blipFill>
        <p:spPr>
          <a:xfrm>
            <a:off x="423261" y="1239846"/>
            <a:ext cx="4412290" cy="4963825"/>
          </a:xfrm>
          <a:prstGeom prst="rect">
            <a:avLst/>
          </a:prstGeom>
        </p:spPr>
      </p:pic>
      <p:pic>
        <p:nvPicPr>
          <p:cNvPr id="12" name="图片 11">
            <a:extLst>
              <a:ext uri="{FF2B5EF4-FFF2-40B4-BE49-F238E27FC236}">
                <a16:creationId xmlns:a16="http://schemas.microsoft.com/office/drawing/2014/main" xmlns="" id="{2F87BABD-8FEC-498E-8438-69D5841171C2}"/>
              </a:ext>
            </a:extLst>
          </p:cNvPr>
          <p:cNvPicPr>
            <a:picLocks noChangeAspect="1"/>
          </p:cNvPicPr>
          <p:nvPr/>
        </p:nvPicPr>
        <p:blipFill>
          <a:blip r:embed="rId3"/>
          <a:stretch>
            <a:fillRect/>
          </a:stretch>
        </p:blipFill>
        <p:spPr>
          <a:xfrm>
            <a:off x="4744531" y="927834"/>
            <a:ext cx="4303968" cy="2823143"/>
          </a:xfrm>
          <a:prstGeom prst="rect">
            <a:avLst/>
          </a:prstGeom>
        </p:spPr>
      </p:pic>
      <p:pic>
        <p:nvPicPr>
          <p:cNvPr id="14" name="图片 13">
            <a:extLst>
              <a:ext uri="{FF2B5EF4-FFF2-40B4-BE49-F238E27FC236}">
                <a16:creationId xmlns:a16="http://schemas.microsoft.com/office/drawing/2014/main" xmlns="" id="{ADAF61B0-1F8E-43BC-9296-942EBC8CFCD7}"/>
              </a:ext>
            </a:extLst>
          </p:cNvPr>
          <p:cNvPicPr>
            <a:picLocks noChangeAspect="1"/>
          </p:cNvPicPr>
          <p:nvPr/>
        </p:nvPicPr>
        <p:blipFill>
          <a:blip r:embed="rId4"/>
          <a:stretch>
            <a:fillRect/>
          </a:stretch>
        </p:blipFill>
        <p:spPr>
          <a:xfrm>
            <a:off x="4598531" y="3759545"/>
            <a:ext cx="4203416" cy="2934643"/>
          </a:xfrm>
          <a:prstGeom prst="rect">
            <a:avLst/>
          </a:prstGeom>
        </p:spPr>
      </p:pic>
      <p:pic>
        <p:nvPicPr>
          <p:cNvPr id="16" name="图片 15">
            <a:extLst>
              <a:ext uri="{FF2B5EF4-FFF2-40B4-BE49-F238E27FC236}">
                <a16:creationId xmlns:a16="http://schemas.microsoft.com/office/drawing/2014/main" xmlns="" id="{1AA5B0E8-6DEA-4E1C-80EE-55F11784BCCB}"/>
              </a:ext>
            </a:extLst>
          </p:cNvPr>
          <p:cNvPicPr>
            <a:picLocks noChangeAspect="1"/>
          </p:cNvPicPr>
          <p:nvPr/>
        </p:nvPicPr>
        <p:blipFill>
          <a:blip r:embed="rId5"/>
          <a:stretch>
            <a:fillRect/>
          </a:stretch>
        </p:blipFill>
        <p:spPr>
          <a:xfrm>
            <a:off x="8686764" y="997295"/>
            <a:ext cx="2962275" cy="5524500"/>
          </a:xfrm>
          <a:prstGeom prst="rect">
            <a:avLst/>
          </a:prstGeom>
        </p:spPr>
      </p:pic>
    </p:spTree>
    <p:extLst>
      <p:ext uri="{BB962C8B-B14F-4D97-AF65-F5344CB8AC3E}">
        <p14:creationId xmlns:p14="http://schemas.microsoft.com/office/powerpoint/2010/main" val="1621807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624"/>
            <a:ext cx="12192000" cy="936104"/>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cs typeface="Arial" panose="020B0604020202020204" pitchFamily="34" charset="0"/>
              </a:rPr>
              <a:t>Conclusions and Discussions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cs typeface="Arial" panose="020B0604020202020204" pitchFamily="34" charset="0"/>
              </a:rPr>
              <a:t>结论和讨论</a:t>
            </a:r>
            <a:endParaRPr lang="zh-CN" altLang="en-US" sz="4000" b="1" dirty="0">
              <a:solidFill>
                <a:schemeClr val="bg1"/>
              </a:solidFill>
              <a:latin typeface="+mn-lt"/>
              <a:cs typeface="Arial" panose="020B0604020202020204" pitchFamily="34" charset="0"/>
            </a:endParaRPr>
          </a:p>
        </p:txBody>
      </p:sp>
      <p:sp>
        <p:nvSpPr>
          <p:cNvPr id="3" name="Content Placeholder 2"/>
          <p:cNvSpPr>
            <a:spLocks noGrp="1"/>
          </p:cNvSpPr>
          <p:nvPr>
            <p:ph idx="1"/>
          </p:nvPr>
        </p:nvSpPr>
        <p:spPr>
          <a:xfrm>
            <a:off x="1343472" y="1196752"/>
            <a:ext cx="9721080" cy="5040560"/>
          </a:xfrm>
        </p:spPr>
        <p:txBody>
          <a:bodyPr>
            <a:normAutofit/>
          </a:bodyPr>
          <a:lstStyle/>
          <a:p>
            <a:pPr>
              <a:lnSpc>
                <a:spcPct val="110000"/>
              </a:lnSpc>
            </a:pPr>
            <a:r>
              <a:rPr lang="en-US" dirty="0"/>
              <a:t>Although China has set out to improve its current energy regime, there is no guarantee that it will change its energy industry enough to offset global warming. Part of the hesitation to shift into greener energy is due to concern over job losses and restructuring. </a:t>
            </a:r>
          </a:p>
          <a:p>
            <a:pPr>
              <a:lnSpc>
                <a:spcPct val="110000"/>
              </a:lnSpc>
            </a:pPr>
            <a:r>
              <a:rPr lang="en-US" dirty="0"/>
              <a:t>This paper has sought to explore employment considerations in a greener transition, and finds that restructuring China’s energy industry would offset not only global warming, but extreme poverty as well.</a:t>
            </a:r>
          </a:p>
        </p:txBody>
      </p:sp>
    </p:spTree>
    <p:extLst>
      <p:ext uri="{BB962C8B-B14F-4D97-AF65-F5344CB8AC3E}">
        <p14:creationId xmlns:p14="http://schemas.microsoft.com/office/powerpoint/2010/main" val="285508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056" y="0"/>
            <a:ext cx="7886700" cy="764704"/>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cs typeface="Arial" panose="020B0604020202020204" pitchFamily="34" charset="0"/>
              </a:rPr>
              <a:t>References </a:t>
            </a:r>
            <a:r>
              <a:rPr lang="zh-CN" altLang="en-US" sz="4000" b="1" dirty="0">
                <a:solidFill>
                  <a:schemeClr val="bg1"/>
                </a:solidFill>
                <a:effectLst>
                  <a:outerShdw blurRad="38100" dist="38100" dir="2700000" algn="tl">
                    <a:srgbClr val="000000">
                      <a:alpha val="43137"/>
                    </a:srgbClr>
                  </a:outerShdw>
                </a:effectLst>
                <a:latin typeface="+mn-lt"/>
                <a:cs typeface="Arial" panose="020B0604020202020204" pitchFamily="34" charset="0"/>
              </a:rPr>
              <a:t>参考文献</a:t>
            </a:r>
            <a:endParaRPr lang="en-US" sz="4000" b="1" dirty="0">
              <a:solidFill>
                <a:schemeClr val="bg1"/>
              </a:solidFill>
              <a:effectLst>
                <a:outerShdw blurRad="38100" dist="38100" dir="2700000" algn="tl">
                  <a:srgbClr val="000000">
                    <a:alpha val="43137"/>
                  </a:srgbClr>
                </a:outerShdw>
              </a:effectLst>
              <a:latin typeface="+mn-lt"/>
              <a:cs typeface="Arial" panose="020B0604020202020204" pitchFamily="34" charset="0"/>
            </a:endParaRPr>
          </a:p>
        </p:txBody>
      </p:sp>
      <p:sp>
        <p:nvSpPr>
          <p:cNvPr id="3" name="Content Placeholder 2"/>
          <p:cNvSpPr>
            <a:spLocks noGrp="1"/>
          </p:cNvSpPr>
          <p:nvPr>
            <p:ph idx="1"/>
          </p:nvPr>
        </p:nvSpPr>
        <p:spPr>
          <a:xfrm>
            <a:off x="551384" y="980728"/>
            <a:ext cx="11305256" cy="5472608"/>
          </a:xfrm>
        </p:spPr>
        <p:txBody>
          <a:bodyPr>
            <a:noAutofit/>
          </a:bodyPr>
          <a:lstStyle/>
          <a:p>
            <a:pPr lvl="0"/>
            <a:r>
              <a:rPr lang="en-US" sz="1600" dirty="0"/>
              <a:t>Biello, D. 2008. China’s big push for renewable energy. Scientific American, August 4. http://www.sciam.com/article.cfm?id=chinas-big-push-for-renewable-energy (accessed December 20,2008).</a:t>
            </a:r>
          </a:p>
          <a:p>
            <a:pPr lvl="0"/>
            <a:r>
              <a:rPr lang="en-US" sz="1600" dirty="0"/>
              <a:t>Cha, A.E. 2008. Solar energy firms leave waste behind in China. Washington Post, March 9.</a:t>
            </a:r>
          </a:p>
          <a:p>
            <a:pPr lvl="0"/>
            <a:r>
              <a:rPr lang="en-US" sz="1600" dirty="0"/>
              <a:t>Chen, G.Q., and B. Chen. 2007a. Resource analysis of the Chinese society 1980–2002 based on energy – Part 1: Fossil fuels and energy minerals. Energy Policy 35, no. 4: 2038–50.</a:t>
            </a:r>
          </a:p>
          <a:p>
            <a:pPr lvl="0"/>
            <a:r>
              <a:rPr lang="en-US" sz="1600" dirty="0"/>
              <a:t>Chen, G.Q., and B. Chen. 2007b. Resource analysis of the Chinese society 1980–2002 based on energy – Part 2: Renewable energy sources and forest. Energy Policy 35, no. 4: 2051–64.</a:t>
            </a:r>
          </a:p>
          <a:p>
            <a:pPr lvl="0"/>
            <a:r>
              <a:rPr lang="en-US" sz="1600" dirty="0"/>
              <a:t>Cherni, J.A., and J. Kentish. 2007. Renewable energy policy and electricity market reforms in China. Energy Policy 35, no. 7: 3616–29.</a:t>
            </a:r>
          </a:p>
          <a:p>
            <a:pPr lvl="0"/>
            <a:r>
              <a:rPr lang="en-US" sz="1600" dirty="0"/>
              <a:t>China Daily. 2009. China oil consumption up 12% in 2008. China Daily, January 27. http://www.china.org.cn (accessed March 10, 2009).</a:t>
            </a:r>
          </a:p>
          <a:p>
            <a:pPr lvl="0"/>
            <a:r>
              <a:rPr lang="en-US" sz="1600" dirty="0"/>
              <a:t>China Data Online. http://chinadataonline.org</a:t>
            </a:r>
          </a:p>
          <a:p>
            <a:pPr lvl="0"/>
            <a:r>
              <a:rPr lang="en-US" sz="1600" dirty="0"/>
              <a:t>China Energy Statistical Yearbook. 2007. Energy Bureau of National Development and Reform Commission. Beijing: China Research Press.</a:t>
            </a:r>
          </a:p>
          <a:p>
            <a:pPr lvl="0"/>
            <a:r>
              <a:rPr lang="en-US" sz="1600" dirty="0"/>
              <a:t>China Industrial Yearbooks. 2000–2008. Beijing: China Yearbook Press.</a:t>
            </a:r>
          </a:p>
          <a:p>
            <a:pPr lvl="0"/>
            <a:r>
              <a:rPr lang="en-US" sz="1600" dirty="0"/>
              <a:t>China National Yearbook. 2007. National Bureau of Statistics. Beijing: China Statistics Press.</a:t>
            </a:r>
          </a:p>
          <a:p>
            <a:pPr lvl="0"/>
            <a:r>
              <a:rPr lang="en-US" sz="1600" dirty="0"/>
              <a:t>CPCIA. 2009. China Petroleum and Chemical Industry Association. </a:t>
            </a:r>
            <a:r>
              <a:rPr lang="en-US" sz="1600" dirty="0">
                <a:hlinkClick r:id="rId2"/>
              </a:rPr>
              <a:t>http://www.cpcia.org.cn</a:t>
            </a:r>
            <a:r>
              <a:rPr lang="en-US" sz="1600" dirty="0"/>
              <a:t> (accessed on 5 March 2009).</a:t>
            </a:r>
          </a:p>
          <a:p>
            <a:pPr lvl="0"/>
            <a:r>
              <a:rPr lang="en-US" sz="1600" dirty="0"/>
              <a:t>Department of Energy. 2008. U.S. Department of Energy. http://www.energy.gov (accessed March 5, 2009).</a:t>
            </a:r>
          </a:p>
          <a:p>
            <a:pPr lvl="0"/>
            <a:r>
              <a:rPr lang="en-US" sz="1600" dirty="0"/>
              <a:t>Downs, E. 2006. The Brookings foreign policy studies energy security series: China. The Brookings Institution, December 2006. http://www.brookings.edu (accessed March 12, 2009).</a:t>
            </a:r>
          </a:p>
        </p:txBody>
      </p:sp>
    </p:spTree>
    <p:extLst>
      <p:ext uri="{BB962C8B-B14F-4D97-AF65-F5344CB8AC3E}">
        <p14:creationId xmlns:p14="http://schemas.microsoft.com/office/powerpoint/2010/main" val="306914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4C092C-0CFE-42E6-8EF1-4B6E6CE3C630}"/>
              </a:ext>
            </a:extLst>
          </p:cNvPr>
          <p:cNvSpPr>
            <a:spLocks noGrp="1"/>
          </p:cNvSpPr>
          <p:nvPr>
            <p:ph type="title"/>
          </p:nvPr>
        </p:nvSpPr>
        <p:spPr>
          <a:xfrm>
            <a:off x="0" y="-1"/>
            <a:ext cx="12192000" cy="908721"/>
          </a:xfrm>
        </p:spPr>
        <p:txBody>
          <a:bodyPr>
            <a:normAutofit fontScale="90000"/>
          </a:bodyPr>
          <a:lstStyle/>
          <a:p>
            <a:pPr algn="ctr"/>
            <a:r>
              <a:rPr lang="en-US" altLang="zh-CN" sz="3200" b="1" dirty="0">
                <a:solidFill>
                  <a:schemeClr val="bg1"/>
                </a:solidFill>
                <a:effectLst>
                  <a:outerShdw blurRad="38100" dist="38100" dir="2700000" algn="tl">
                    <a:srgbClr val="000000">
                      <a:alpha val="43137"/>
                    </a:srgbClr>
                  </a:outerShdw>
                </a:effectLst>
                <a:latin typeface="+mn-lt"/>
              </a:rPr>
              <a:t>4</a:t>
            </a:r>
            <a:r>
              <a:rPr lang="en-US" altLang="zh-CN" sz="3200" b="1" dirty="0" smtClean="0">
                <a:solidFill>
                  <a:schemeClr val="bg1"/>
                </a:solidFill>
                <a:effectLst>
                  <a:outerShdw blurRad="38100" dist="38100" dir="2700000" algn="tl">
                    <a:srgbClr val="000000">
                      <a:alpha val="43137"/>
                    </a:srgbClr>
                  </a:outerShdw>
                </a:effectLst>
                <a:latin typeface="+mn-lt"/>
              </a:rPr>
              <a:t>. Addressing </a:t>
            </a:r>
            <a:r>
              <a:rPr lang="en-US" altLang="zh-CN" sz="3200" b="1" dirty="0">
                <a:solidFill>
                  <a:schemeClr val="bg1"/>
                </a:solidFill>
                <a:effectLst>
                  <a:outerShdw blurRad="38100" dist="38100" dir="2700000" algn="tl">
                    <a:srgbClr val="000000">
                      <a:alpha val="43137"/>
                    </a:srgbClr>
                  </a:outerShdw>
                </a:effectLst>
                <a:latin typeface="+mn-lt"/>
              </a:rPr>
              <a:t>Measurement Error Bias in GDP with Nighttime Lights and an Application to Infant Mortality with Chinese County Data</a:t>
            </a:r>
            <a:endParaRPr lang="zh-CN" altLang="en-US" sz="3200" b="1" dirty="0">
              <a:solidFill>
                <a:schemeClr val="bg1"/>
              </a:solidFill>
              <a:effectLst>
                <a:outerShdw blurRad="38100" dist="38100" dir="2700000" algn="tl">
                  <a:srgbClr val="000000">
                    <a:alpha val="43137"/>
                  </a:srgbClr>
                </a:outerShdw>
              </a:effectLst>
              <a:latin typeface="+mn-lt"/>
            </a:endParaRPr>
          </a:p>
        </p:txBody>
      </p:sp>
      <p:sp>
        <p:nvSpPr>
          <p:cNvPr id="6" name="Content Placeholder 2">
            <a:extLst>
              <a:ext uri="{FF2B5EF4-FFF2-40B4-BE49-F238E27FC236}">
                <a16:creationId xmlns:a16="http://schemas.microsoft.com/office/drawing/2014/main" xmlns="" id="{E2427B8A-36D5-4D8A-811D-58C0D3A97AEA}"/>
              </a:ext>
            </a:extLst>
          </p:cNvPr>
          <p:cNvSpPr txBox="1">
            <a:spLocks/>
          </p:cNvSpPr>
          <p:nvPr/>
        </p:nvSpPr>
        <p:spPr>
          <a:xfrm>
            <a:off x="4904268" y="1478796"/>
            <a:ext cx="7272808" cy="48647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400" b="1" dirty="0"/>
              <a:t>研究目标</a:t>
            </a:r>
            <a:r>
              <a:rPr lang="en-US" altLang="zh-CN" sz="2400" b="1" dirty="0"/>
              <a:t>Aim: </a:t>
            </a:r>
            <a:r>
              <a:rPr lang="en-US" altLang="zh-CN" sz="2400" dirty="0"/>
              <a:t>The primary goal of this article is to explore how lights data can be included in a regression model that reduces the bias in coefficient estimates of GDP. </a:t>
            </a:r>
            <a:endParaRPr lang="en-US" altLang="zh-CN" sz="2000" dirty="0"/>
          </a:p>
          <a:p>
            <a:pPr marL="0" indent="0">
              <a:buFont typeface="Arial" panose="020B0604020202020204" pitchFamily="34" charset="0"/>
              <a:buNone/>
            </a:pPr>
            <a:r>
              <a:rPr lang="zh-CN" altLang="en-US" sz="2400" b="1" dirty="0"/>
              <a:t>研究发现</a:t>
            </a:r>
            <a:r>
              <a:rPr lang="en-US" altLang="zh-CN" sz="2400" b="1" dirty="0"/>
              <a:t>Findings from previous studies</a:t>
            </a:r>
            <a:r>
              <a:rPr lang="en-US" altLang="zh-CN" dirty="0"/>
              <a:t>: </a:t>
            </a:r>
            <a:r>
              <a:rPr lang="en-US" altLang="zh-CN" sz="2400" dirty="0"/>
              <a:t>The study concludes that nighttime lights data have great potential to be used in other sociological research areas facing estimation bias problems due to measurement errors in economic indicators. </a:t>
            </a:r>
          </a:p>
          <a:p>
            <a:pPr marL="0" indent="0">
              <a:buFont typeface="Arial" panose="020B0604020202020204" pitchFamily="34" charset="0"/>
              <a:buNone/>
            </a:pPr>
            <a:r>
              <a:rPr lang="zh-CN" altLang="en-US" sz="2400" b="1" dirty="0"/>
              <a:t>研究背景</a:t>
            </a:r>
            <a:r>
              <a:rPr lang="en-US" altLang="zh-CN" sz="2400" b="1" dirty="0"/>
              <a:t>Background of this </a:t>
            </a:r>
            <a:r>
              <a:rPr lang="en-US" altLang="zh-CN" sz="2400" b="1" dirty="0" err="1"/>
              <a:t>study:</a:t>
            </a:r>
            <a:r>
              <a:rPr lang="en-US" altLang="zh-CN" sz="2400" dirty="0" err="1"/>
              <a:t>Conducting</a:t>
            </a:r>
            <a:r>
              <a:rPr lang="en-US" altLang="zh-CN" sz="2400" dirty="0"/>
              <a:t> empirical studies with local-level economic or demographic data is often problematic for developing countries, which tend to have relatively poor statistical systems.</a:t>
            </a:r>
            <a:endParaRPr lang="zh-CN" altLang="en-US" sz="2400" dirty="0"/>
          </a:p>
        </p:txBody>
      </p:sp>
      <p:pic>
        <p:nvPicPr>
          <p:cNvPr id="8" name="图片 7">
            <a:extLst>
              <a:ext uri="{FF2B5EF4-FFF2-40B4-BE49-F238E27FC236}">
                <a16:creationId xmlns:a16="http://schemas.microsoft.com/office/drawing/2014/main" xmlns="" id="{2A97CA9A-1B82-4CF8-9D83-6AC4E30A6BA0}"/>
              </a:ext>
            </a:extLst>
          </p:cNvPr>
          <p:cNvPicPr>
            <a:picLocks noChangeAspect="1"/>
          </p:cNvPicPr>
          <p:nvPr/>
        </p:nvPicPr>
        <p:blipFill>
          <a:blip r:embed="rId2"/>
          <a:stretch>
            <a:fillRect/>
          </a:stretch>
        </p:blipFill>
        <p:spPr>
          <a:xfrm>
            <a:off x="191344" y="1052736"/>
            <a:ext cx="4434627" cy="5605306"/>
          </a:xfrm>
          <a:prstGeom prst="rect">
            <a:avLst/>
          </a:prstGeom>
        </p:spPr>
      </p:pic>
      <p:sp>
        <p:nvSpPr>
          <p:cNvPr id="5" name="TextBox 4"/>
          <p:cNvSpPr txBox="1"/>
          <p:nvPr/>
        </p:nvSpPr>
        <p:spPr>
          <a:xfrm>
            <a:off x="407368" y="969497"/>
            <a:ext cx="10081120" cy="369332"/>
          </a:xfrm>
          <a:prstGeom prst="rect">
            <a:avLst/>
          </a:prstGeom>
          <a:noFill/>
        </p:spPr>
        <p:txBody>
          <a:bodyPr wrap="square" rtlCol="0">
            <a:spAutoFit/>
          </a:bodyPr>
          <a:lstStyle/>
          <a:p>
            <a:r>
              <a:rPr lang="en-US" altLang="zh-CN" dirty="0" smtClean="0"/>
              <a:t>Source: </a:t>
            </a:r>
            <a:endParaRPr lang="zh-CN" altLang="en-US" dirty="0"/>
          </a:p>
        </p:txBody>
      </p:sp>
    </p:spTree>
    <p:extLst>
      <p:ext uri="{BB962C8B-B14F-4D97-AF65-F5344CB8AC3E}">
        <p14:creationId xmlns:p14="http://schemas.microsoft.com/office/powerpoint/2010/main" val="2332554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04" y="33961"/>
            <a:ext cx="10515600" cy="874759"/>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Data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数据来源和指标</a:t>
            </a:r>
            <a:endParaRPr lang="zh-CN" altLang="en-US" sz="4000" b="1" dirty="0">
              <a:solidFill>
                <a:schemeClr val="bg1"/>
              </a:solidFill>
              <a:latin typeface="+mn-lt"/>
            </a:endParaRPr>
          </a:p>
        </p:txBody>
      </p:sp>
      <p:sp>
        <p:nvSpPr>
          <p:cNvPr id="3" name="Content Placeholder 2"/>
          <p:cNvSpPr>
            <a:spLocks noGrp="1"/>
          </p:cNvSpPr>
          <p:nvPr>
            <p:ph idx="1"/>
          </p:nvPr>
        </p:nvSpPr>
        <p:spPr>
          <a:xfrm>
            <a:off x="767408" y="1484784"/>
            <a:ext cx="10515600" cy="4351338"/>
          </a:xfrm>
        </p:spPr>
        <p:txBody>
          <a:bodyPr/>
          <a:lstStyle/>
          <a:p>
            <a:pPr>
              <a:lnSpc>
                <a:spcPct val="150000"/>
              </a:lnSpc>
            </a:pPr>
            <a:r>
              <a:rPr lang="zh-CN" altLang="en-US" dirty="0"/>
              <a:t>数据来源：</a:t>
            </a:r>
            <a:r>
              <a:rPr lang="it-IT" altLang="zh-CN" dirty="0"/>
              <a:t>China Data Online(chinadataonline.org)</a:t>
            </a:r>
            <a:r>
              <a:rPr lang="zh-CN" altLang="en-US" dirty="0"/>
              <a:t>中国在线数据；</a:t>
            </a:r>
            <a:endParaRPr lang="en-US" altLang="zh-CN" dirty="0"/>
          </a:p>
          <a:p>
            <a:pPr>
              <a:lnSpc>
                <a:spcPct val="150000"/>
              </a:lnSpc>
            </a:pPr>
            <a:r>
              <a:rPr lang="zh-CN" altLang="en-US" dirty="0"/>
              <a:t>数据指标：中国</a:t>
            </a:r>
            <a:r>
              <a:rPr lang="en-US" altLang="zh-CN" dirty="0"/>
              <a:t>2000</a:t>
            </a:r>
            <a:r>
              <a:rPr lang="zh-CN" altLang="en-US" dirty="0"/>
              <a:t>年人口普查；县域统计</a:t>
            </a:r>
            <a:r>
              <a:rPr lang="en-US" altLang="zh-CN" dirty="0"/>
              <a:t>GDP</a:t>
            </a:r>
            <a:r>
              <a:rPr lang="zh-CN" altLang="en-US" dirty="0"/>
              <a:t>数据；夜灯光数据等</a:t>
            </a:r>
          </a:p>
        </p:txBody>
      </p:sp>
    </p:spTree>
    <p:extLst>
      <p:ext uri="{BB962C8B-B14F-4D97-AF65-F5344CB8AC3E}">
        <p14:creationId xmlns:p14="http://schemas.microsoft.com/office/powerpoint/2010/main" val="3831735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469" y="12051"/>
            <a:ext cx="10515600" cy="896669"/>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Methodology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方法</a:t>
            </a:r>
            <a:endParaRPr lang="zh-CN" altLang="en-US" sz="4000" b="1" dirty="0">
              <a:solidFill>
                <a:schemeClr val="bg1"/>
              </a:solidFill>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5400" y="1253331"/>
                <a:ext cx="11036171" cy="4351338"/>
              </a:xfrm>
            </p:spPr>
            <p:txBody>
              <a:bodyPr>
                <a:normAutofit/>
              </a:bodyPr>
              <a:lstStyle/>
              <a:p>
                <a:pPr marL="0" indent="0">
                  <a:buNone/>
                </a:pPr>
                <a:r>
                  <a:rPr lang="en-US" altLang="zh-CN" sz="2400" dirty="0"/>
                  <a:t>This paper compares four models with different indicators of GDP as the regressor of IMR: (1) observed GDP alone, (2) lights variable as a substitute, (3) a synthetic measure based on weighted observed GDP and lights, and (4) GDP with lights as an instrumental variable.</a:t>
                </a:r>
              </a:p>
              <a:p>
                <a:pPr marL="0" indent="0">
                  <a:buNone/>
                </a:pPr>
                <a:r>
                  <a:rPr lang="en-US" altLang="zh-CN" sz="2400" dirty="0"/>
                  <a:t>. Direct Substitution Approach</a:t>
                </a:r>
                <a:r>
                  <a:rPr lang="zh-CN" altLang="en-US" sz="2400" dirty="0"/>
                  <a:t>：</a:t>
                </a:r>
                <a14:m>
                  <m:oMath xmlns:m="http://schemas.openxmlformats.org/officeDocument/2006/math">
                    <m:r>
                      <m:rPr>
                        <m:sty m:val="p"/>
                      </m:rPr>
                      <a:rPr lang="en-US" altLang="zh-CN" sz="2400" i="1" dirty="0">
                        <a:latin typeface="Cambria Math" panose="02040503050406030204" pitchFamily="18" charset="0"/>
                      </a:rPr>
                      <m:t>w</m:t>
                    </m:r>
                    <m:r>
                      <a:rPr lang="en-US" altLang="zh-CN" sz="2400" dirty="0">
                        <a:latin typeface="Cambria Math" panose="02040503050406030204" pitchFamily="18" charset="0"/>
                        <a:ea typeface="Cambria Math" panose="02040503050406030204" pitchFamily="18" charset="0"/>
                      </a:rPr>
                      <m:t>=</m:t>
                    </m:r>
                    <m:sSub>
                      <m:sSubPr>
                        <m:ctrlPr>
                          <a:rPr lang="en-US" altLang="zh-CN" sz="2400" i="1" dirty="0" smtClean="0">
                            <a:latin typeface="Cambria Math" panose="02040503050406030204" pitchFamily="18" charset="0"/>
                            <a:ea typeface="Cambria Math" panose="02040503050406030204" pitchFamily="18" charset="0"/>
                          </a:rPr>
                        </m:ctrlPr>
                      </m:sSubPr>
                      <m:e>
                        <m:r>
                          <a:rPr lang="en-US" altLang="zh-CN" sz="2400" b="0" i="1" dirty="0" smtClean="0">
                            <a:latin typeface="Cambria Math" panose="02040503050406030204" pitchFamily="18" charset="0"/>
                            <a:ea typeface="Cambria Math" panose="02040503050406030204" pitchFamily="18" charset="0"/>
                          </a:rPr>
                          <m:t>𝐶</m:t>
                        </m:r>
                      </m:e>
                      <m:sub>
                        <m:r>
                          <a:rPr lang="en-US" altLang="zh-CN" sz="2400" b="0" i="1" dirty="0" smtClean="0">
                            <a:latin typeface="Cambria Math" panose="02040503050406030204" pitchFamily="18" charset="0"/>
                            <a:ea typeface="Cambria Math" panose="02040503050406030204" pitchFamily="18" charset="0"/>
                          </a:rPr>
                          <m:t>𝑙𝑖𝑔h𝑡</m:t>
                        </m:r>
                      </m:sub>
                    </m:sSub>
                    <m:r>
                      <a:rPr lang="en-US" altLang="zh-CN" sz="2400" b="0" i="0" dirty="0" smtClean="0">
                        <a:latin typeface="Cambria Math" panose="02040503050406030204" pitchFamily="18" charset="0"/>
                        <a:ea typeface="Cambria Math" panose="02040503050406030204" pitchFamily="18" charset="0"/>
                      </a:rPr>
                      <m:t>+</m:t>
                    </m:r>
                    <m:sSub>
                      <m:sSubPr>
                        <m:ctrlPr>
                          <a:rPr lang="en-US" altLang="zh-CN" sz="2400" b="0" i="1" dirty="0" smtClean="0">
                            <a:latin typeface="Cambria Math" panose="02040503050406030204" pitchFamily="18" charset="0"/>
                            <a:ea typeface="Cambria Math" panose="02040503050406030204" pitchFamily="18" charset="0"/>
                          </a:rPr>
                        </m:ctrlPr>
                      </m:sSubPr>
                      <m:e>
                        <m:r>
                          <a:rPr lang="en-US" altLang="zh-CN" sz="2400" b="0" i="1" dirty="0" smtClean="0">
                            <a:latin typeface="Cambria Math" panose="02040503050406030204" pitchFamily="18" charset="0"/>
                            <a:ea typeface="Cambria Math" panose="02040503050406030204" pitchFamily="18" charset="0"/>
                          </a:rPr>
                          <m:t>𝑚</m:t>
                        </m:r>
                        <m:r>
                          <a:rPr lang="zh-CN" altLang="en-US" sz="2400" b="0" i="1" dirty="0" smtClean="0">
                            <a:latin typeface="Cambria Math" panose="02040503050406030204" pitchFamily="18" charset="0"/>
                            <a:ea typeface="Cambria Math" panose="02040503050406030204" pitchFamily="18" charset="0"/>
                          </a:rPr>
                          <m:t>𝜇</m:t>
                        </m:r>
                      </m:e>
                      <m:sub>
                        <m:r>
                          <a:rPr lang="en-US" altLang="zh-CN" sz="2400" b="0" i="1" dirty="0" smtClean="0">
                            <a:latin typeface="Cambria Math" panose="02040503050406030204" pitchFamily="18" charset="0"/>
                            <a:ea typeface="Cambria Math" panose="02040503050406030204" pitchFamily="18" charset="0"/>
                          </a:rPr>
                          <m:t>𝑙𝑖𝑔h𝑡</m:t>
                        </m:r>
                      </m:sub>
                    </m:sSub>
                    <m:r>
                      <a:rPr lang="en-US" altLang="zh-CN" sz="2400" dirty="0">
                        <a:latin typeface="Cambria Math" panose="02040503050406030204" pitchFamily="18" charset="0"/>
                      </a:rPr>
                      <m:t>+</m:t>
                    </m:r>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𝜇</m:t>
                        </m:r>
                      </m:e>
                      <m:sub>
                        <m:r>
                          <a:rPr lang="en-US" altLang="zh-CN" sz="2400" b="0" i="1" dirty="0" smtClean="0">
                            <a:latin typeface="Cambria Math" panose="02040503050406030204" pitchFamily="18" charset="0"/>
                          </a:rPr>
                          <m:t>𝑙𝑖𝑔h𝑡</m:t>
                        </m:r>
                      </m:sub>
                    </m:sSub>
                  </m:oMath>
                </a14:m>
                <a:r>
                  <a:rPr lang="en-US" altLang="zh-CN" sz="2400" dirty="0"/>
                  <a:t>,</a:t>
                </a:r>
              </a:p>
              <a:p>
                <a:pPr marL="0" indent="0">
                  <a:buNone/>
                </a:pPr>
                <a:r>
                  <a:rPr lang="en-US" altLang="zh-CN" sz="2400" dirty="0"/>
                  <a:t>. Synthetic Measure Approach</a:t>
                </a:r>
                <a:r>
                  <a:rPr lang="zh-CN" altLang="en-US" sz="2400" dirty="0"/>
                  <a:t>：</a:t>
                </a:r>
                <a14:m>
                  <m:oMath xmlns:m="http://schemas.openxmlformats.org/officeDocument/2006/math">
                    <m:r>
                      <m:rPr>
                        <m:sty m:val="p"/>
                      </m:rPr>
                      <a:rPr lang="en-US" altLang="zh-CN" sz="2400" i="1" dirty="0">
                        <a:latin typeface="Cambria Math" panose="02040503050406030204" pitchFamily="18" charset="0"/>
                      </a:rPr>
                      <m:t>w</m:t>
                    </m:r>
                    <m:r>
                      <a:rPr lang="en-US" altLang="zh-CN" sz="2400" dirty="0">
                        <a:latin typeface="Cambria Math" panose="02040503050406030204" pitchFamily="18" charset="0"/>
                        <a:ea typeface="Cambria Math" panose="02040503050406030204" pitchFamily="18" charset="0"/>
                      </a:rPr>
                      <m:t>=</m:t>
                    </m:r>
                    <m:sSub>
                      <m:sSubPr>
                        <m:ctrlPr>
                          <a:rPr lang="en-US" altLang="zh-CN" sz="2400" i="1" dirty="0" smtClean="0">
                            <a:latin typeface="Cambria Math" panose="02040503050406030204" pitchFamily="18" charset="0"/>
                            <a:ea typeface="Cambria Math" panose="02040503050406030204" pitchFamily="18" charset="0"/>
                          </a:rPr>
                        </m:ctrlPr>
                      </m:sSubPr>
                      <m:e>
                        <m:r>
                          <a:rPr lang="en-US" altLang="zh-CN" sz="2400" b="0" i="1" dirty="0" smtClean="0">
                            <a:latin typeface="Cambria Math" panose="02040503050406030204" pitchFamily="18" charset="0"/>
                            <a:ea typeface="Cambria Math" panose="02040503050406030204" pitchFamily="18" charset="0"/>
                          </a:rPr>
                          <m:t>𝐶</m:t>
                        </m:r>
                      </m:e>
                      <m:sub>
                        <m:r>
                          <a:rPr lang="en-US" altLang="zh-CN" sz="2400" b="0" i="1" dirty="0" smtClean="0">
                            <a:latin typeface="Cambria Math" panose="02040503050406030204" pitchFamily="18" charset="0"/>
                            <a:ea typeface="Cambria Math" panose="02040503050406030204" pitchFamily="18" charset="0"/>
                          </a:rPr>
                          <m:t>𝑠𝑦𝑛</m:t>
                        </m:r>
                      </m:sub>
                    </m:sSub>
                    <m:r>
                      <a:rPr lang="en-US" altLang="zh-CN" sz="2400" b="0" i="0" dirty="0" smtClean="0">
                        <a:latin typeface="Cambria Math" panose="02040503050406030204" pitchFamily="18" charset="0"/>
                        <a:ea typeface="Cambria Math" panose="02040503050406030204" pitchFamily="18" charset="0"/>
                      </a:rPr>
                      <m:t>+</m:t>
                    </m:r>
                    <m:sSub>
                      <m:sSubPr>
                        <m:ctrlPr>
                          <a:rPr lang="en-US" altLang="zh-CN" sz="2400" b="0" i="1" dirty="0" smtClean="0">
                            <a:latin typeface="Cambria Math" panose="02040503050406030204" pitchFamily="18" charset="0"/>
                            <a:ea typeface="Cambria Math" panose="02040503050406030204" pitchFamily="18" charset="0"/>
                          </a:rPr>
                        </m:ctrlPr>
                      </m:sSubPr>
                      <m:e>
                        <m:r>
                          <a:rPr lang="en-US" altLang="zh-CN" sz="2400" b="0" i="1" dirty="0" smtClean="0">
                            <a:latin typeface="Cambria Math" panose="02040503050406030204" pitchFamily="18" charset="0"/>
                            <a:ea typeface="Cambria Math" panose="02040503050406030204" pitchFamily="18" charset="0"/>
                          </a:rPr>
                          <m:t>𝑠</m:t>
                        </m:r>
                        <m:r>
                          <a:rPr lang="zh-CN" altLang="en-US" sz="2400" b="0" i="1" dirty="0" smtClean="0">
                            <a:latin typeface="Cambria Math" panose="02040503050406030204" pitchFamily="18" charset="0"/>
                            <a:ea typeface="Cambria Math" panose="02040503050406030204" pitchFamily="18" charset="0"/>
                          </a:rPr>
                          <m:t>𝜇</m:t>
                        </m:r>
                      </m:e>
                      <m:sub>
                        <m:r>
                          <a:rPr lang="en-US" altLang="zh-CN" sz="2400" b="0" i="1" dirty="0" smtClean="0">
                            <a:latin typeface="Cambria Math" panose="02040503050406030204" pitchFamily="18" charset="0"/>
                            <a:ea typeface="Cambria Math" panose="02040503050406030204" pitchFamily="18" charset="0"/>
                          </a:rPr>
                          <m:t>𝑠𝑦𝑛</m:t>
                        </m:r>
                      </m:sub>
                    </m:sSub>
                    <m:r>
                      <a:rPr lang="en-US" altLang="zh-CN" sz="2400" dirty="0">
                        <a:latin typeface="Cambria Math" panose="02040503050406030204" pitchFamily="18" charset="0"/>
                      </a:rPr>
                      <m:t>+</m:t>
                    </m:r>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𝜇</m:t>
                        </m:r>
                      </m:e>
                      <m:sub>
                        <m:r>
                          <a:rPr lang="en-US" altLang="zh-CN" sz="2400" b="0" i="1" dirty="0" smtClean="0">
                            <a:latin typeface="Cambria Math" panose="02040503050406030204" pitchFamily="18" charset="0"/>
                          </a:rPr>
                          <m:t>𝑠𝑦𝑛</m:t>
                        </m:r>
                      </m:sub>
                    </m:sSub>
                  </m:oMath>
                </a14:m>
                <a:r>
                  <a:rPr lang="en-US" altLang="zh-CN" sz="2400" dirty="0"/>
                  <a:t>,</a:t>
                </a:r>
              </a:p>
              <a:p>
                <a:pPr marL="0" indent="0">
                  <a:buNone/>
                </a:pPr>
                <a:r>
                  <a:rPr lang="en-US" altLang="zh-CN" dirty="0"/>
                  <a:t>. </a:t>
                </a:r>
                <a:r>
                  <a:rPr lang="en-US" altLang="zh-CN" sz="2400" dirty="0"/>
                  <a:t>Instrumental Variable </a:t>
                </a:r>
                <a:r>
                  <a:rPr lang="en-US" altLang="zh-CN" sz="2400" dirty="0" err="1"/>
                  <a:t>Approachynthetic</a:t>
                </a:r>
                <a:r>
                  <a:rPr lang="en-US" altLang="zh-CN" sz="2400" dirty="0"/>
                  <a:t> Measure Approach</a:t>
                </a:r>
                <a:r>
                  <a:rPr lang="zh-CN" altLang="en-US" sz="2400" dirty="0"/>
                  <a:t>：</a:t>
                </a:r>
                <a:endParaRPr lang="en-US" altLang="zh-CN" sz="2400" dirty="0"/>
              </a:p>
              <a:p>
                <a:pPr marL="0" indent="0">
                  <a:buNone/>
                </a:pPr>
                <a:r>
                  <a:rPr lang="en-US" altLang="zh-CN" sz="2400" dirty="0"/>
                  <a:t>                                                           </a:t>
                </a:r>
                <a14:m>
                  <m:oMath xmlns:m="http://schemas.openxmlformats.org/officeDocument/2006/math">
                    <m:r>
                      <m:rPr>
                        <m:sty m:val="p"/>
                      </m:rPr>
                      <a:rPr lang="en-US" altLang="zh-CN" sz="2400" i="1" dirty="0">
                        <a:latin typeface="Cambria Math" panose="02040503050406030204" pitchFamily="18" charset="0"/>
                      </a:rPr>
                      <m:t>w</m:t>
                    </m:r>
                    <m:r>
                      <a:rPr lang="en-US" altLang="zh-CN" sz="2400" dirty="0">
                        <a:latin typeface="Cambria Math" panose="02040503050406030204" pitchFamily="18" charset="0"/>
                        <a:ea typeface="Cambria Math" panose="02040503050406030204" pitchFamily="18" charset="0"/>
                      </a:rPr>
                      <m:t>=</m:t>
                    </m:r>
                    <m:sSub>
                      <m:sSubPr>
                        <m:ctrlPr>
                          <a:rPr lang="en-US" altLang="zh-CN" sz="2400" i="1" dirty="0" smtClean="0">
                            <a:latin typeface="Cambria Math" panose="02040503050406030204" pitchFamily="18" charset="0"/>
                            <a:ea typeface="Cambria Math" panose="02040503050406030204" pitchFamily="18" charset="0"/>
                          </a:rPr>
                        </m:ctrlPr>
                      </m:sSubPr>
                      <m:e>
                        <m:r>
                          <a:rPr lang="en-US" altLang="zh-CN" sz="2400" b="0" i="1" dirty="0" smtClean="0">
                            <a:latin typeface="Cambria Math" panose="02040503050406030204" pitchFamily="18" charset="0"/>
                            <a:ea typeface="Cambria Math" panose="02040503050406030204" pitchFamily="18" charset="0"/>
                          </a:rPr>
                          <m:t>𝐶</m:t>
                        </m:r>
                      </m:e>
                      <m:sub>
                        <m:r>
                          <a:rPr lang="en-US" altLang="zh-CN" sz="2400" b="0" i="1" dirty="0" smtClean="0">
                            <a:latin typeface="Cambria Math" panose="02040503050406030204" pitchFamily="18" charset="0"/>
                            <a:ea typeface="Cambria Math" panose="02040503050406030204" pitchFamily="18" charset="0"/>
                          </a:rPr>
                          <m:t>2</m:t>
                        </m:r>
                        <m:r>
                          <a:rPr lang="en-US" altLang="zh-CN" sz="2400" b="0" i="1" dirty="0" smtClean="0">
                            <a:latin typeface="Cambria Math" panose="02040503050406030204" pitchFamily="18" charset="0"/>
                            <a:ea typeface="Cambria Math" panose="02040503050406030204" pitchFamily="18" charset="0"/>
                          </a:rPr>
                          <m:t>𝑠𝑙𝑠</m:t>
                        </m:r>
                      </m:sub>
                    </m:sSub>
                    <m:r>
                      <a:rPr lang="en-US" altLang="zh-CN" sz="2400" b="0" i="0" dirty="0" smtClean="0">
                        <a:latin typeface="Cambria Math" panose="02040503050406030204" pitchFamily="18" charset="0"/>
                        <a:ea typeface="Cambria Math" panose="02040503050406030204" pitchFamily="18" charset="0"/>
                      </a:rPr>
                      <m:t>+</m:t>
                    </m:r>
                    <m:sSub>
                      <m:sSubPr>
                        <m:ctrlPr>
                          <a:rPr lang="en-US" altLang="zh-CN" sz="2400" b="0" i="1" dirty="0" smtClean="0">
                            <a:latin typeface="Cambria Math" panose="02040503050406030204" pitchFamily="18" charset="0"/>
                            <a:ea typeface="Cambria Math" panose="02040503050406030204" pitchFamily="18" charset="0"/>
                          </a:rPr>
                        </m:ctrlPr>
                      </m:sSubPr>
                      <m:e>
                        <m:sSub>
                          <m:sSubPr>
                            <m:ctrlPr>
                              <a:rPr lang="en-US" altLang="zh-CN" sz="2400" b="0" i="1" dirty="0" smtClean="0">
                                <a:latin typeface="Cambria Math" panose="02040503050406030204" pitchFamily="18" charset="0"/>
                                <a:ea typeface="Cambria Math" panose="02040503050406030204" pitchFamily="18" charset="0"/>
                              </a:rPr>
                            </m:ctrlPr>
                          </m:sSubPr>
                          <m:e>
                            <m:acc>
                              <m:accPr>
                                <m:chr m:val="̂"/>
                                <m:ctrlPr>
                                  <a:rPr lang="en-US" altLang="zh-CN" sz="2400" b="0" i="1" dirty="0" smtClean="0">
                                    <a:latin typeface="Cambria Math" panose="02040503050406030204" pitchFamily="18" charset="0"/>
                                    <a:ea typeface="Cambria Math" panose="02040503050406030204" pitchFamily="18" charset="0"/>
                                  </a:rPr>
                                </m:ctrlPr>
                              </m:accPr>
                              <m:e>
                                <m:r>
                                  <a:rPr lang="en-US" altLang="zh-CN" sz="2400" b="0" i="1" dirty="0" smtClean="0">
                                    <a:latin typeface="Cambria Math" panose="02040503050406030204" pitchFamily="18" charset="0"/>
                                    <a:ea typeface="Cambria Math" panose="02040503050406030204" pitchFamily="18" charset="0"/>
                                  </a:rPr>
                                  <m:t>𝑌</m:t>
                                </m:r>
                              </m:e>
                            </m:acc>
                          </m:e>
                          <m:sub>
                            <m:r>
                              <a:rPr lang="en-US" altLang="zh-CN" sz="2400" b="0" i="1" dirty="0" smtClean="0">
                                <a:latin typeface="Cambria Math" panose="02040503050406030204" pitchFamily="18" charset="0"/>
                                <a:ea typeface="Cambria Math" panose="02040503050406030204" pitchFamily="18" charset="0"/>
                              </a:rPr>
                              <m:t>2</m:t>
                            </m:r>
                            <m:r>
                              <a:rPr lang="en-US" altLang="zh-CN" sz="2400" b="0" i="1" dirty="0" smtClean="0">
                                <a:latin typeface="Cambria Math" panose="02040503050406030204" pitchFamily="18" charset="0"/>
                                <a:ea typeface="Cambria Math" panose="02040503050406030204" pitchFamily="18" charset="0"/>
                              </a:rPr>
                              <m:t>𝑠𝑙𝑠</m:t>
                            </m:r>
                          </m:sub>
                        </m:sSub>
                        <m:r>
                          <a:rPr lang="zh-CN" altLang="en-US" sz="2400" b="0" i="1" dirty="0" smtClean="0">
                            <a:latin typeface="Cambria Math" panose="02040503050406030204" pitchFamily="18" charset="0"/>
                            <a:ea typeface="Cambria Math" panose="02040503050406030204" pitchFamily="18" charset="0"/>
                          </a:rPr>
                          <m:t>𝜇</m:t>
                        </m:r>
                      </m:e>
                      <m:sub>
                        <m:r>
                          <a:rPr lang="en-US" altLang="zh-CN" sz="2400" b="0" i="1" dirty="0" smtClean="0">
                            <a:latin typeface="Cambria Math" panose="02040503050406030204" pitchFamily="18" charset="0"/>
                            <a:ea typeface="Cambria Math" panose="02040503050406030204" pitchFamily="18" charset="0"/>
                          </a:rPr>
                          <m:t>2</m:t>
                        </m:r>
                        <m:r>
                          <a:rPr lang="en-US" altLang="zh-CN" sz="2400" b="0" i="1" dirty="0" smtClean="0">
                            <a:latin typeface="Cambria Math" panose="02040503050406030204" pitchFamily="18" charset="0"/>
                            <a:ea typeface="Cambria Math" panose="02040503050406030204" pitchFamily="18" charset="0"/>
                          </a:rPr>
                          <m:t>𝑠𝑙𝑠</m:t>
                        </m:r>
                      </m:sub>
                    </m:sSub>
                    <m:r>
                      <a:rPr lang="en-US" altLang="zh-CN" sz="2400" dirty="0">
                        <a:latin typeface="Cambria Math" panose="02040503050406030204" pitchFamily="18" charset="0"/>
                      </a:rPr>
                      <m:t>+</m:t>
                    </m:r>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𝜇</m:t>
                        </m:r>
                      </m:e>
                      <m:sub>
                        <m:r>
                          <a:rPr lang="en-US" altLang="zh-CN" sz="2400" b="0" i="1" dirty="0" smtClean="0">
                            <a:latin typeface="Cambria Math" panose="02040503050406030204" pitchFamily="18" charset="0"/>
                          </a:rPr>
                          <m:t>2</m:t>
                        </m:r>
                        <m:r>
                          <a:rPr lang="en-US" altLang="zh-CN" sz="2400" b="0" i="1" dirty="0" smtClean="0">
                            <a:latin typeface="Cambria Math" panose="02040503050406030204" pitchFamily="18" charset="0"/>
                          </a:rPr>
                          <m:t>𝑠𝑙𝑠</m:t>
                        </m:r>
                      </m:sub>
                    </m:sSub>
                  </m:oMath>
                </a14:m>
                <a:r>
                  <a:rPr lang="en-US" altLang="zh-CN" sz="2400" dirty="0"/>
                  <a:t>,</a:t>
                </a:r>
              </a:p>
              <a:p>
                <a:pPr marL="0" indent="0">
                  <a:buNone/>
                </a:pPr>
                <a:endParaRPr lang="en-US"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5400" y="1253331"/>
                <a:ext cx="11036171" cy="4351338"/>
              </a:xfrm>
              <a:blipFill>
                <a:blip r:embed="rId2"/>
                <a:stretch>
                  <a:fillRect l="-1105" t="-1964" r="-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653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469" y="12051"/>
            <a:ext cx="10515600" cy="896669"/>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Methodology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方法</a:t>
            </a:r>
            <a:endParaRPr lang="zh-CN" altLang="en-US" sz="4000" b="1" dirty="0">
              <a:solidFill>
                <a:schemeClr val="bg1"/>
              </a:solidFill>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0468" y="1196752"/>
                <a:ext cx="11036171" cy="4351338"/>
              </a:xfrm>
            </p:spPr>
            <p:txBody>
              <a:bodyPr>
                <a:normAutofit fontScale="92500" lnSpcReduction="10000"/>
              </a:bodyPr>
              <a:lstStyle/>
              <a:p>
                <a:pPr marL="0" indent="0">
                  <a:buNone/>
                </a:pPr>
                <a:r>
                  <a:rPr lang="en-US" altLang="zh-CN" dirty="0"/>
                  <a:t>Lorenz curve approach</a:t>
                </a:r>
                <a:r>
                  <a:rPr lang="zh-CN" altLang="en-US" dirty="0"/>
                  <a:t>：</a:t>
                </a:r>
                <a:r>
                  <a:rPr lang="en-US" altLang="zh-CN" sz="2400" dirty="0"/>
                  <a:t>The distribution is then “conditional” on the value of economic variables, shifting the distribution over time as economic variables change.</a:t>
                </a:r>
              </a:p>
              <a:p>
                <a:pPr marL="0" indent="0">
                  <a:buNone/>
                </a:pPr>
                <a:r>
                  <a:rPr lang="en-US" altLang="zh-CN" dirty="0"/>
                  <a:t>Beta distribution approach</a:t>
                </a:r>
                <a:r>
                  <a:rPr lang="zh-CN" altLang="en-US" dirty="0"/>
                  <a:t>：</a:t>
                </a:r>
                <a:r>
                  <a:rPr lang="en-US" altLang="zh-CN" sz="2400" dirty="0"/>
                  <a:t>Utilize the conditional beta distribution to model the probability distribution of population density individually for each of the 16 EPA regions.</a:t>
                </a:r>
              </a:p>
              <a:p>
                <a:pPr marL="0" indent="0">
                  <a:buNone/>
                </a:pPr>
                <a14:m>
                  <m:oMathPara xmlns:m="http://schemas.openxmlformats.org/officeDocument/2006/math">
                    <m:oMathParaPr>
                      <m:jc m:val="centerGroup"/>
                    </m:oMathParaPr>
                    <m:oMath xmlns:m="http://schemas.openxmlformats.org/officeDocument/2006/math">
                      <m:r>
                        <a:rPr lang="pt-BR" altLang="zh-CN" sz="2400" i="1" smtClean="0">
                          <a:latin typeface="Cambria Math" panose="02040503050406030204" pitchFamily="18" charset="0"/>
                        </a:rPr>
                        <m:t>𝑓</m:t>
                      </m:r>
                      <m:d>
                        <m:dPr>
                          <m:ctrlPr>
                            <a:rPr lang="pt-BR" altLang="zh-CN" sz="2400" i="1" smtClean="0">
                              <a:latin typeface="Cambria Math" panose="02040503050406030204" pitchFamily="18" charset="0"/>
                            </a:rPr>
                          </m:ctrlPr>
                        </m:dPr>
                        <m:e>
                          <m:r>
                            <a:rPr lang="pt-BR" altLang="zh-CN" sz="2400" i="1" smtClean="0">
                              <a:latin typeface="Cambria Math" panose="02040503050406030204" pitchFamily="18" charset="0"/>
                            </a:rPr>
                            <m:t>𝑥</m:t>
                          </m:r>
                        </m:e>
                      </m:d>
                      <m:r>
                        <a:rPr lang="pt-BR" altLang="zh-CN" sz="2400" i="1" smtClean="0">
                          <a:latin typeface="Cambria Math" panose="02040503050406030204" pitchFamily="18" charset="0"/>
                        </a:rPr>
                        <m:t>=</m:t>
                      </m:r>
                      <m:f>
                        <m:fPr>
                          <m:ctrlPr>
                            <a:rPr lang="pt-BR" altLang="zh-CN" sz="2400" i="1" smtClean="0">
                              <a:latin typeface="Cambria Math" panose="02040503050406030204" pitchFamily="18" charset="0"/>
                            </a:rPr>
                          </m:ctrlPr>
                        </m:fPr>
                        <m:num>
                          <m:sSup>
                            <m:sSupPr>
                              <m:ctrlPr>
                                <a:rPr lang="pt-BR" altLang="zh-CN" sz="2400" i="1" smtClean="0">
                                  <a:latin typeface="Cambria Math" panose="02040503050406030204" pitchFamily="18" charset="0"/>
                                </a:rPr>
                              </m:ctrlPr>
                            </m:sSupPr>
                            <m:e>
                              <m:r>
                                <a:rPr lang="en-US" altLang="zh-CN" sz="2400" b="0" i="1" smtClean="0">
                                  <a:latin typeface="Cambria Math" panose="02040503050406030204" pitchFamily="18" charset="0"/>
                                </a:rPr>
                                <m:t>𝑋</m:t>
                              </m:r>
                            </m:e>
                            <m:sup>
                              <m:r>
                                <a:rPr lang="zh-CN" altLang="pt-BR" sz="2400" i="1" smtClean="0">
                                  <a:latin typeface="Cambria Math" panose="02040503050406030204" pitchFamily="18" charset="0"/>
                                </a:rPr>
                                <m:t>𝛼</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sup>
                          </m:sSup>
                          <m:sSup>
                            <m:sSupPr>
                              <m:ctrlPr>
                                <a:rPr lang="pt-BR" altLang="zh-CN" sz="2400" i="1" smtClean="0">
                                  <a:latin typeface="Cambria Math" panose="02040503050406030204" pitchFamily="18" charset="0"/>
                                </a:rPr>
                              </m:ctrlPr>
                            </m:sSupPr>
                            <m:e>
                              <m:r>
                                <a:rPr lang="zh-CN" altLang="en-US" sz="2400" i="1">
                                  <a:latin typeface="Cambria Math" panose="02040503050406030204" pitchFamily="18" charset="0"/>
                                </a:rPr>
                                <m:t>（</m:t>
                              </m:r>
                              <m:r>
                                <a:rPr lang="en-US" altLang="zh-CN" sz="2400" b="0" i="1" smtClean="0">
                                  <a:latin typeface="Cambria Math" panose="02040503050406030204" pitchFamily="18" charset="0"/>
                                </a:rPr>
                                <m:t>1</m:t>
                              </m:r>
                              <m:r>
                                <a:rPr lang="en-US" altLang="zh-CN" sz="2400" i="1">
                                  <a:latin typeface="Cambria Math" panose="02040503050406030204" pitchFamily="18" charset="0"/>
                                </a:rPr>
                                <m:t>−</m:t>
                              </m:r>
                              <m:r>
                                <a:rPr lang="en-US" altLang="zh-CN" sz="2400" b="0" i="1" smtClean="0">
                                  <a:latin typeface="Cambria Math" panose="02040503050406030204" pitchFamily="18" charset="0"/>
                                </a:rPr>
                                <m:t>𝑋</m:t>
                              </m:r>
                              <m:r>
                                <a:rPr lang="zh-CN" altLang="en-US" sz="2400" i="1">
                                  <a:latin typeface="Cambria Math" panose="02040503050406030204" pitchFamily="18" charset="0"/>
                                </a:rPr>
                                <m:t>）</m:t>
                              </m:r>
                            </m:e>
                            <m:sup>
                              <m:r>
                                <a:rPr lang="zh-CN" altLang="pt-BR" sz="2400" i="1" smtClean="0">
                                  <a:latin typeface="Cambria Math" panose="02040503050406030204" pitchFamily="18" charset="0"/>
                                </a:rPr>
                                <m:t>𝛽</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sup>
                          </m:sSup>
                        </m:num>
                        <m:den>
                          <m:nary>
                            <m:naryPr>
                              <m:limLoc m:val="undOvr"/>
                              <m:ctrlPr>
                                <a:rPr lang="pt-BR" altLang="zh-CN" sz="2400" i="1" smtClean="0">
                                  <a:latin typeface="Cambria Math" panose="02040503050406030204" pitchFamily="18" charset="0"/>
                                </a:rPr>
                              </m:ctrlPr>
                            </m:naryPr>
                            <m:sub>
                              <m:r>
                                <m:rPr>
                                  <m:brk m:alnAt="24"/>
                                </m:rP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1</m:t>
                              </m:r>
                            </m:sup>
                            <m:e>
                              <m:sSup>
                                <m:sSupPr>
                                  <m:ctrlPr>
                                    <a:rPr lang="pt-BR" altLang="zh-CN" sz="2400" i="1" smtClean="0">
                                      <a:latin typeface="Cambria Math" panose="02040503050406030204" pitchFamily="18" charset="0"/>
                                    </a:rPr>
                                  </m:ctrlPr>
                                </m:sSupPr>
                                <m:e>
                                  <m:r>
                                    <a:rPr lang="en-US" altLang="zh-CN" sz="2400" b="0" i="1" smtClean="0">
                                      <a:latin typeface="Cambria Math" panose="02040503050406030204" pitchFamily="18" charset="0"/>
                                    </a:rPr>
                                    <m:t>𝑋</m:t>
                                  </m:r>
                                </m:e>
                                <m:sup>
                                  <m:r>
                                    <a:rPr lang="zh-CN" altLang="pt-BR" sz="2400" i="1" smtClean="0">
                                      <a:latin typeface="Cambria Math" panose="02040503050406030204" pitchFamily="18" charset="0"/>
                                    </a:rPr>
                                    <m:t>𝛼</m:t>
                                  </m:r>
                                  <m:r>
                                    <a:rPr lang="en-US" altLang="zh-CN" sz="2400" b="0" i="1" smtClean="0">
                                      <a:latin typeface="Cambria Math" panose="02040503050406030204" pitchFamily="18" charset="0"/>
                                    </a:rPr>
                                    <m:t>−1</m:t>
                                  </m:r>
                                </m:sup>
                              </m:sSup>
                            </m:e>
                          </m:nary>
                          <m:sSup>
                            <m:sSupPr>
                              <m:ctrlPr>
                                <a:rPr lang="pt-BR" altLang="zh-CN" sz="2400" i="1" smtClean="0">
                                  <a:latin typeface="Cambria Math" panose="02040503050406030204" pitchFamily="18" charset="0"/>
                                </a:rPr>
                              </m:ctrlPr>
                            </m:sSupPr>
                            <m:e>
                              <m:r>
                                <a:rPr lang="zh-CN" altLang="en-US" sz="2400" i="1">
                                  <a:latin typeface="Cambria Math" panose="02040503050406030204" pitchFamily="18" charset="0"/>
                                </a:rPr>
                                <m:t>（</m:t>
                              </m:r>
                              <m:r>
                                <a:rPr lang="en-US" altLang="zh-CN" sz="2400" b="0" i="1" smtClean="0">
                                  <a:latin typeface="Cambria Math" panose="02040503050406030204" pitchFamily="18" charset="0"/>
                                </a:rPr>
                                <m:t>1</m:t>
                              </m:r>
                              <m:r>
                                <a:rPr lang="en-US" altLang="zh-CN" sz="2400" i="1">
                                  <a:latin typeface="Cambria Math" panose="02040503050406030204" pitchFamily="18" charset="0"/>
                                </a:rPr>
                                <m:t>−</m:t>
                              </m:r>
                              <m:r>
                                <a:rPr lang="en-US" altLang="zh-CN" sz="2400" b="0" i="1" smtClean="0">
                                  <a:latin typeface="Cambria Math" panose="02040503050406030204" pitchFamily="18" charset="0"/>
                                </a:rPr>
                                <m:t>𝑋</m:t>
                              </m:r>
                              <m:r>
                                <a:rPr lang="zh-CN" altLang="en-US" sz="2400" i="1">
                                  <a:latin typeface="Cambria Math" panose="02040503050406030204" pitchFamily="18" charset="0"/>
                                </a:rPr>
                                <m:t>）</m:t>
                              </m:r>
                            </m:e>
                            <m:sup>
                              <m:r>
                                <a:rPr lang="zh-CN" altLang="pt-BR" sz="2400" i="1" smtClean="0">
                                  <a:latin typeface="Cambria Math" panose="02040503050406030204" pitchFamily="18" charset="0"/>
                                </a:rPr>
                                <m:t>𝛽</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sup>
                          </m:sSup>
                          <m:r>
                            <m:rPr>
                              <m:sty m:val="p"/>
                            </m:rPr>
                            <a:rPr lang="en-US" altLang="zh-CN" sz="2400" i="1">
                              <a:latin typeface="Cambria Math" panose="02040503050406030204" pitchFamily="18" charset="0"/>
                            </a:rPr>
                            <m:t>d</m:t>
                          </m:r>
                          <m:r>
                            <a:rPr lang="en-US" altLang="zh-CN" sz="2400" b="0" i="1" smtClean="0">
                              <a:latin typeface="Cambria Math" panose="02040503050406030204" pitchFamily="18" charset="0"/>
                            </a:rPr>
                            <m:t>𝑋</m:t>
                          </m:r>
                        </m:den>
                      </m:f>
                    </m:oMath>
                  </m:oMathPara>
                </a14:m>
                <a:endParaRPr lang="en-US" altLang="zh-CN" dirty="0"/>
              </a:p>
              <a:p>
                <a:pPr marL="0" indent="0">
                  <a:buNone/>
                </a:pPr>
                <a:r>
                  <a:rPr lang="en-US" altLang="zh-CN" dirty="0"/>
                  <a:t>Conditional beta distribution model:   </a:t>
                </a:r>
                <a:r>
                  <a:rPr lang="en-US" altLang="zh-CN" sz="2400" dirty="0"/>
                  <a:t>Maximum likelihood estimation is employed to fit the distribution of population density to the two-parameter (unconditional) beta distribution for each of the EPPA regions individually. </a:t>
                </a:r>
                <a:endParaRPr lang="en-US" altLang="zh-CN" dirty="0"/>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𝐿𝑁</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zh-CN" altLang="en-US" b="0" i="1" smtClean="0">
                            <a:latin typeface="Cambria Math" panose="02040503050406030204" pitchFamily="18" charset="0"/>
                          </a:rPr>
                          <m:t>𝛼</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𝑖</m:t>
                        </m:r>
                      </m:sub>
                    </m:sSub>
                    <m:r>
                      <a:rPr lang="en-US" altLang="zh-CN" dirty="0">
                        <a:latin typeface="Cambria Math" panose="02040503050406030204" pitchFamily="18" charset="0"/>
                        <a:ea typeface="Cambria Math" panose="02040503050406030204" pitchFamily="18" charset="0"/>
                      </a:rPr>
                      <m:t>=</m:t>
                    </m:r>
                    <m:r>
                      <a:rPr lang="el-GR" altLang="zh-CN" i="1" dirty="0">
                        <a:latin typeface="Cambria Math" panose="02040503050406030204" pitchFamily="18" charset="0"/>
                        <a:ea typeface="Cambria Math" panose="02040503050406030204" pitchFamily="18" charset="0"/>
                      </a:rPr>
                      <m:t>𝛾</m:t>
                    </m:r>
                    <m:r>
                      <a:rPr lang="en-US" altLang="zh-CN" b="0" i="1" dirty="0" smtClean="0">
                        <a:latin typeface="Cambria Math" panose="02040503050406030204" pitchFamily="18" charset="0"/>
                        <a:ea typeface="Cambria Math" panose="02040503050406030204" pitchFamily="18" charset="0"/>
                      </a:rPr>
                      <m:t>𝐿𝑁</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𝑍</m:t>
                        </m:r>
                        <m:r>
                          <a:rPr lang="en-US" altLang="zh-CN" b="0" i="1" dirty="0" smtClean="0">
                            <a:latin typeface="Cambria Math" panose="02040503050406030204" pitchFamily="18" charset="0"/>
                            <a:ea typeface="Cambria Math" panose="02040503050406030204" pitchFamily="18" charset="0"/>
                          </a:rPr>
                          <m:t>)</m:t>
                        </m:r>
                      </m:e>
                      <m:sub>
                        <m:r>
                          <a:rPr lang="en-US" altLang="zh-CN" b="0" i="1" dirty="0" smtClean="0">
                            <a:latin typeface="Cambria Math" panose="02040503050406030204" pitchFamily="18" charset="0"/>
                            <a:ea typeface="Cambria Math" panose="02040503050406030204" pitchFamily="18" charset="0"/>
                          </a:rPr>
                          <m:t>𝑖</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zh-CN" altLang="en-US" b="0" i="1" dirty="0" smtClean="0">
                            <a:latin typeface="Cambria Math" panose="02040503050406030204" pitchFamily="18" charset="0"/>
                            <a:ea typeface="Cambria Math" panose="02040503050406030204" pitchFamily="18" charset="0"/>
                          </a:rPr>
                          <m:t>𝜀</m:t>
                        </m:r>
                      </m:e>
                      <m:sub>
                        <m:r>
                          <a:rPr lang="zh-CN" altLang="en-US" b="0" i="1" dirty="0" smtClean="0">
                            <a:latin typeface="Cambria Math" panose="02040503050406030204" pitchFamily="18" charset="0"/>
                            <a:ea typeface="Cambria Math" panose="02040503050406030204" pitchFamily="18" charset="0"/>
                          </a:rPr>
                          <m:t>𝛼</m:t>
                        </m:r>
                      </m:sub>
                    </m:sSub>
                  </m:oMath>
                </a14:m>
                <a:r>
                  <a:rPr lang="en-US" altLang="zh-CN" dirty="0"/>
                  <a:t>,</a:t>
                </a:r>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𝐿𝑁</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zh-CN" altLang="en-US" b="0" i="1" smtClean="0">
                            <a:latin typeface="Cambria Math" panose="02040503050406030204" pitchFamily="18" charset="0"/>
                          </a:rPr>
                          <m:t>𝛽</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𝑖</m:t>
                        </m:r>
                      </m:sub>
                    </m:sSub>
                    <m:r>
                      <a:rPr lang="en-US" altLang="zh-CN" dirty="0">
                        <a:latin typeface="Cambria Math" panose="02040503050406030204" pitchFamily="18" charset="0"/>
                        <a:ea typeface="Cambria Math" panose="02040503050406030204" pitchFamily="18" charset="0"/>
                      </a:rPr>
                      <m:t>=</m:t>
                    </m:r>
                    <m:r>
                      <a:rPr lang="el-GR" altLang="zh-CN" i="1" dirty="0">
                        <a:latin typeface="Cambria Math" panose="02040503050406030204" pitchFamily="18" charset="0"/>
                        <a:ea typeface="Cambria Math" panose="02040503050406030204" pitchFamily="18" charset="0"/>
                      </a:rPr>
                      <m:t>𝜉</m:t>
                    </m:r>
                    <m:r>
                      <a:rPr lang="en-US" altLang="zh-CN" b="0" i="1" dirty="0" smtClean="0">
                        <a:latin typeface="Cambria Math" panose="02040503050406030204" pitchFamily="18" charset="0"/>
                        <a:ea typeface="Cambria Math" panose="02040503050406030204" pitchFamily="18" charset="0"/>
                      </a:rPr>
                      <m:t>𝐿𝑁</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𝑍</m:t>
                        </m:r>
                        <m:r>
                          <a:rPr lang="en-US" altLang="zh-CN" b="0" i="1" dirty="0" smtClean="0">
                            <a:latin typeface="Cambria Math" panose="02040503050406030204" pitchFamily="18" charset="0"/>
                            <a:ea typeface="Cambria Math" panose="02040503050406030204" pitchFamily="18" charset="0"/>
                          </a:rPr>
                          <m:t>)</m:t>
                        </m:r>
                      </m:e>
                      <m:sub>
                        <m:r>
                          <a:rPr lang="en-US" altLang="zh-CN" b="0" i="1" dirty="0" smtClean="0">
                            <a:latin typeface="Cambria Math" panose="02040503050406030204" pitchFamily="18" charset="0"/>
                            <a:ea typeface="Cambria Math" panose="02040503050406030204" pitchFamily="18" charset="0"/>
                          </a:rPr>
                          <m:t>𝑖</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zh-CN" altLang="en-US" b="0" i="1" dirty="0" smtClean="0">
                            <a:latin typeface="Cambria Math" panose="02040503050406030204" pitchFamily="18" charset="0"/>
                            <a:ea typeface="Cambria Math" panose="02040503050406030204" pitchFamily="18" charset="0"/>
                          </a:rPr>
                          <m:t>𝜀</m:t>
                        </m:r>
                      </m:e>
                      <m:sub>
                        <m:r>
                          <a:rPr lang="zh-CN" altLang="en-US" b="0" i="1" dirty="0" smtClean="0">
                            <a:latin typeface="Cambria Math" panose="02040503050406030204" pitchFamily="18" charset="0"/>
                            <a:ea typeface="Cambria Math" panose="02040503050406030204" pitchFamily="18" charset="0"/>
                          </a:rPr>
                          <m:t>𝛽</m:t>
                        </m:r>
                      </m:sub>
                    </m:sSub>
                  </m:oMath>
                </a14:m>
                <a:r>
                  <a:rPr lang="en-US" altLang="zh-CN" dirty="0"/>
                  <a:t>,</a:t>
                </a:r>
              </a:p>
              <a:p>
                <a:pPr marL="0" indent="0">
                  <a:buNone/>
                </a:pPr>
                <a:endParaRPr lang="en-US"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0468" y="1196752"/>
                <a:ext cx="11036171" cy="4351338"/>
              </a:xfrm>
              <a:blipFill>
                <a:blip r:embed="rId2"/>
                <a:stretch>
                  <a:fillRect l="-994" t="-35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7279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99"/>
            <a:ext cx="12192000" cy="897822"/>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The Flowchart for </a:t>
            </a: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Data Analysis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数据分析流程图</a:t>
            </a:r>
            <a:endParaRPr lang="zh-CN" altLang="en-US" sz="4000" dirty="0">
              <a:latin typeface="+mn-lt"/>
            </a:endParaRPr>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29591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99"/>
            <a:ext cx="12192000" cy="897822"/>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The </a:t>
            </a: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Workflow for Data Analysis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数据分</a:t>
            </a:r>
            <a:r>
              <a:rPr lang="zh-CN" altLang="en-US"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析工作流</a:t>
            </a:r>
            <a:endParaRPr lang="zh-CN" altLang="en-US" sz="4000" dirty="0">
              <a:latin typeface="+mn-lt"/>
            </a:endParaRPr>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194924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99"/>
            <a:ext cx="12192000" cy="897822"/>
          </a:xfrm>
        </p:spPr>
        <p:txBody>
          <a:bodyPr>
            <a:normAutofit/>
          </a:bodyPr>
          <a:lstStyle/>
          <a:p>
            <a:pPr algn="ct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Step by Step Inst</a:t>
            </a: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r</a:t>
            </a: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uctions </a:t>
            </a:r>
            <a:r>
              <a:rPr lang="zh-CN" altLang="en-US"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工作流</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执</a:t>
            </a:r>
            <a:r>
              <a:rPr lang="zh-CN" altLang="en-US"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行步骤</a:t>
            </a:r>
            <a:endParaRPr lang="zh-CN" altLang="en-US" sz="4000" dirty="0">
              <a:latin typeface="+mn-lt"/>
            </a:endParaRPr>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09450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99"/>
            <a:ext cx="12192000" cy="897822"/>
          </a:xfrm>
        </p:spPr>
        <p:txBody>
          <a:bodyPr>
            <a:normAutofit/>
          </a:bodyPr>
          <a:lstStyle/>
          <a:p>
            <a:pPr algn="ct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Step by Step Inst</a:t>
            </a: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r</a:t>
            </a: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uctions </a:t>
            </a:r>
            <a:r>
              <a:rPr lang="zh-CN" altLang="en-US"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工作流</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执</a:t>
            </a:r>
            <a:r>
              <a:rPr lang="zh-CN" altLang="en-US"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行步骤</a:t>
            </a:r>
            <a:endParaRPr lang="zh-CN" altLang="en-US" sz="4000" dirty="0">
              <a:latin typeface="+mn-lt"/>
            </a:endParaRPr>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148069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771" y="0"/>
            <a:ext cx="7886700" cy="994172"/>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Analysis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数据分析结果</a:t>
            </a:r>
            <a:endParaRPr lang="zh-CN" altLang="en-US" sz="4000" b="1" dirty="0">
              <a:solidFill>
                <a:schemeClr val="bg1"/>
              </a:solidFill>
              <a:latin typeface="+mn-lt"/>
            </a:endParaRPr>
          </a:p>
        </p:txBody>
      </p:sp>
      <p:sp>
        <p:nvSpPr>
          <p:cNvPr id="4" name="内容占位符 3">
            <a:extLst>
              <a:ext uri="{FF2B5EF4-FFF2-40B4-BE49-F238E27FC236}">
                <a16:creationId xmlns:a16="http://schemas.microsoft.com/office/drawing/2014/main" xmlns="" id="{1A8D66D9-1EA2-436C-B444-56E0D709FD37}"/>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xmlns="" id="{5023C889-1F15-484B-BE78-EBE44E2A0524}"/>
              </a:ext>
            </a:extLst>
          </p:cNvPr>
          <p:cNvPicPr>
            <a:picLocks noChangeAspect="1"/>
          </p:cNvPicPr>
          <p:nvPr/>
        </p:nvPicPr>
        <p:blipFill>
          <a:blip r:embed="rId2"/>
          <a:stretch>
            <a:fillRect/>
          </a:stretch>
        </p:blipFill>
        <p:spPr>
          <a:xfrm>
            <a:off x="5851092" y="925051"/>
            <a:ext cx="4026322" cy="2984088"/>
          </a:xfrm>
          <a:prstGeom prst="rect">
            <a:avLst/>
          </a:prstGeom>
        </p:spPr>
      </p:pic>
      <p:pic>
        <p:nvPicPr>
          <p:cNvPr id="8" name="图片 7">
            <a:extLst>
              <a:ext uri="{FF2B5EF4-FFF2-40B4-BE49-F238E27FC236}">
                <a16:creationId xmlns:a16="http://schemas.microsoft.com/office/drawing/2014/main" xmlns="" id="{53628588-763B-4EB5-A9AF-E162025433AB}"/>
              </a:ext>
            </a:extLst>
          </p:cNvPr>
          <p:cNvPicPr>
            <a:picLocks noChangeAspect="1"/>
          </p:cNvPicPr>
          <p:nvPr/>
        </p:nvPicPr>
        <p:blipFill>
          <a:blip r:embed="rId3"/>
          <a:stretch>
            <a:fillRect/>
          </a:stretch>
        </p:blipFill>
        <p:spPr>
          <a:xfrm>
            <a:off x="5851092" y="3909883"/>
            <a:ext cx="3932762" cy="2547084"/>
          </a:xfrm>
          <a:prstGeom prst="rect">
            <a:avLst/>
          </a:prstGeom>
        </p:spPr>
      </p:pic>
      <p:pic>
        <p:nvPicPr>
          <p:cNvPr id="11" name="图片 10">
            <a:extLst>
              <a:ext uri="{FF2B5EF4-FFF2-40B4-BE49-F238E27FC236}">
                <a16:creationId xmlns:a16="http://schemas.microsoft.com/office/drawing/2014/main" xmlns="" id="{47558BE3-5694-4846-9A3A-8BCCB09B3844}"/>
              </a:ext>
            </a:extLst>
          </p:cNvPr>
          <p:cNvPicPr>
            <a:picLocks noChangeAspect="1"/>
          </p:cNvPicPr>
          <p:nvPr/>
        </p:nvPicPr>
        <p:blipFill>
          <a:blip r:embed="rId4"/>
          <a:stretch>
            <a:fillRect/>
          </a:stretch>
        </p:blipFill>
        <p:spPr>
          <a:xfrm>
            <a:off x="995362" y="3790282"/>
            <a:ext cx="4210050" cy="2914650"/>
          </a:xfrm>
          <a:prstGeom prst="rect">
            <a:avLst/>
          </a:prstGeom>
        </p:spPr>
      </p:pic>
      <p:pic>
        <p:nvPicPr>
          <p:cNvPr id="15" name="图片 14">
            <a:extLst>
              <a:ext uri="{FF2B5EF4-FFF2-40B4-BE49-F238E27FC236}">
                <a16:creationId xmlns:a16="http://schemas.microsoft.com/office/drawing/2014/main" xmlns="" id="{8A4DDE5E-6044-4FB1-BAD9-347650865FF0}"/>
              </a:ext>
            </a:extLst>
          </p:cNvPr>
          <p:cNvPicPr>
            <a:picLocks noChangeAspect="1"/>
          </p:cNvPicPr>
          <p:nvPr/>
        </p:nvPicPr>
        <p:blipFill>
          <a:blip r:embed="rId5"/>
          <a:stretch>
            <a:fillRect/>
          </a:stretch>
        </p:blipFill>
        <p:spPr>
          <a:xfrm>
            <a:off x="838200" y="994172"/>
            <a:ext cx="4524375" cy="2857500"/>
          </a:xfrm>
          <a:prstGeom prst="rect">
            <a:avLst/>
          </a:prstGeom>
        </p:spPr>
      </p:pic>
    </p:spTree>
    <p:extLst>
      <p:ext uri="{BB962C8B-B14F-4D97-AF65-F5344CB8AC3E}">
        <p14:creationId xmlns:p14="http://schemas.microsoft.com/office/powerpoint/2010/main" val="1539329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624"/>
            <a:ext cx="12192000" cy="936104"/>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cs typeface="Arial" panose="020B0604020202020204" pitchFamily="34" charset="0"/>
              </a:rPr>
              <a:t>Conclusions and Discussions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cs typeface="Arial" panose="020B0604020202020204" pitchFamily="34" charset="0"/>
              </a:rPr>
              <a:t>结论和讨论</a:t>
            </a:r>
            <a:endParaRPr lang="zh-CN" altLang="en-US" sz="4000" b="1" dirty="0">
              <a:solidFill>
                <a:schemeClr val="bg1"/>
              </a:solidFill>
              <a:latin typeface="+mn-lt"/>
              <a:cs typeface="Arial" panose="020B0604020202020204" pitchFamily="34" charset="0"/>
            </a:endParaRPr>
          </a:p>
        </p:txBody>
      </p:sp>
      <p:sp>
        <p:nvSpPr>
          <p:cNvPr id="3" name="Content Placeholder 2"/>
          <p:cNvSpPr>
            <a:spLocks noGrp="1"/>
          </p:cNvSpPr>
          <p:nvPr>
            <p:ph idx="1"/>
          </p:nvPr>
        </p:nvSpPr>
        <p:spPr>
          <a:xfrm>
            <a:off x="1343472" y="1268760"/>
            <a:ext cx="10009112" cy="5040560"/>
          </a:xfrm>
        </p:spPr>
        <p:txBody>
          <a:bodyPr>
            <a:normAutofit/>
          </a:bodyPr>
          <a:lstStyle/>
          <a:p>
            <a:pPr>
              <a:lnSpc>
                <a:spcPct val="110000"/>
              </a:lnSpc>
            </a:pPr>
            <a:r>
              <a:rPr lang="en-US" sz="2600" dirty="0"/>
              <a:t>This study is the first to show that nighttime lights data can be used to address estimator bias issues due to measurement error in  a regressor. It further points out the wide range of possible applications of nighttime lights in sociological studies. </a:t>
            </a:r>
          </a:p>
          <a:p>
            <a:pPr>
              <a:lnSpc>
                <a:spcPct val="110000"/>
              </a:lnSpc>
            </a:pPr>
            <a:r>
              <a:rPr lang="en-US" sz="2600" dirty="0"/>
              <a:t> When lights information is added in one form or another, improvement in the estimated economic effect and overall model fit can be substantial, compared with models that use only observed economic data. In the case of Chinese IMR studies, the improvement in the instrumental variable approach is most significant</a:t>
            </a:r>
            <a:r>
              <a:rPr lang="en-US" dirty="0"/>
              <a:t>.</a:t>
            </a:r>
          </a:p>
        </p:txBody>
      </p:sp>
    </p:spTree>
    <p:extLst>
      <p:ext uri="{BB962C8B-B14F-4D97-AF65-F5344CB8AC3E}">
        <p14:creationId xmlns:p14="http://schemas.microsoft.com/office/powerpoint/2010/main" val="2643864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056" y="0"/>
            <a:ext cx="7886700" cy="764704"/>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cs typeface="Arial" panose="020B0604020202020204" pitchFamily="34" charset="0"/>
              </a:rPr>
              <a:t>References </a:t>
            </a:r>
            <a:r>
              <a:rPr lang="zh-CN" altLang="en-US" sz="4000" b="1" dirty="0">
                <a:solidFill>
                  <a:schemeClr val="bg1"/>
                </a:solidFill>
                <a:effectLst>
                  <a:outerShdw blurRad="38100" dist="38100" dir="2700000" algn="tl">
                    <a:srgbClr val="000000">
                      <a:alpha val="43137"/>
                    </a:srgbClr>
                  </a:outerShdw>
                </a:effectLst>
                <a:latin typeface="+mn-lt"/>
                <a:cs typeface="Arial" panose="020B0604020202020204" pitchFamily="34" charset="0"/>
              </a:rPr>
              <a:t>参考文献</a:t>
            </a:r>
            <a:endParaRPr lang="en-US" sz="4000" b="1" dirty="0">
              <a:solidFill>
                <a:schemeClr val="bg1"/>
              </a:solidFill>
              <a:effectLst>
                <a:outerShdw blurRad="38100" dist="38100" dir="2700000" algn="tl">
                  <a:srgbClr val="000000">
                    <a:alpha val="43137"/>
                  </a:srgbClr>
                </a:outerShdw>
              </a:effectLst>
              <a:latin typeface="+mn-lt"/>
              <a:cs typeface="Arial" panose="020B0604020202020204" pitchFamily="34" charset="0"/>
            </a:endParaRPr>
          </a:p>
        </p:txBody>
      </p:sp>
      <p:sp>
        <p:nvSpPr>
          <p:cNvPr id="3" name="Content Placeholder 2"/>
          <p:cNvSpPr>
            <a:spLocks noGrp="1"/>
          </p:cNvSpPr>
          <p:nvPr>
            <p:ph idx="1"/>
          </p:nvPr>
        </p:nvSpPr>
        <p:spPr>
          <a:xfrm>
            <a:off x="551384" y="1124744"/>
            <a:ext cx="11305256" cy="5472608"/>
          </a:xfrm>
        </p:spPr>
        <p:txBody>
          <a:bodyPr>
            <a:noAutofit/>
          </a:bodyPr>
          <a:lstStyle/>
          <a:p>
            <a:pPr lvl="0"/>
            <a:r>
              <a:rPr lang="en-US" sz="1600" dirty="0"/>
              <a:t>Babones, Salvatore J. 2013. Methods for Quantitative Macro-comparative Research. Thousand Oaks, CA: Sage Publications.</a:t>
            </a:r>
          </a:p>
          <a:p>
            <a:pPr lvl="0"/>
            <a:r>
              <a:rPr lang="en-US" sz="1600" dirty="0"/>
              <a:t>Bharti, Nita, Andrew J. Tatem, Matthew Ferrari, Rebeeca Grais, Ali Djibo, and Bryan Grenfell. 2011. “Explaining Seasonal Fluctuations of Measles in Niger Using Nighttime Lights Imagery.” Science 334(6061):1424–27.</a:t>
            </a:r>
          </a:p>
          <a:p>
            <a:pPr lvl="0"/>
            <a:r>
              <a:rPr lang="en-US" sz="1600" dirty="0"/>
              <a:t>Chen, Xi, and William Nordhaus. 2011. “Using Luminosity Data as a Proxy for Economic Statistics.” The Proceedings of National Academy of Sciences 108(21): 8589–94.</a:t>
            </a:r>
          </a:p>
          <a:p>
            <a:pPr lvl="0"/>
            <a:r>
              <a:rPr lang="en-US" sz="1600" dirty="0"/>
              <a:t>Chen, Xi. 2015. “Explaining Subnational Infant Morality and Poverty Rates: What Can We Learn from Night-time Lights?” Spatial Demography 3(1):27–53.</a:t>
            </a:r>
          </a:p>
          <a:p>
            <a:pPr lvl="0"/>
            <a:r>
              <a:rPr lang="en-US" sz="1600" dirty="0"/>
              <a:t>Chen, Xi. 2016. “Using Nighttime Lights Data as a Proxy in Social Scientific Research.” Pp. 301–23 in Recapturing Space: New Middle-range Theory in Spatial Demography, edited by F. Howell, J. Porter, and S. Matthews. New York: Springer International.</a:t>
            </a:r>
          </a:p>
          <a:p>
            <a:pPr lvl="0"/>
            <a:r>
              <a:rPr lang="en-US" sz="1600" dirty="0"/>
              <a:t>DMSP-OLS. 2015. “National Defense Meteorological Satellite Program, Image and Data processing by NOAA’s National Geophysical Data Center. DMSP data collected by the US Air Force Weather Agency.” Retrieved April 10, 2015 (http://www.ngdc.noaa.gov/dmsp/dmsp.html).</a:t>
            </a:r>
          </a:p>
          <a:p>
            <a:pPr lvl="0"/>
            <a:r>
              <a:rPr lang="en-US" sz="1600" dirty="0"/>
              <a:t>Doll, Christopher, Jan-Peter Muller, and Christopher Elvidge. 2000. “Nighttime Imagery as a Tool for Global Mapping of Socio-economic Parameters and Greenhouse Gas Emissions.” Ambio 29(3):157–62.</a:t>
            </a:r>
          </a:p>
          <a:p>
            <a:pPr lvl="0"/>
            <a:r>
              <a:rPr lang="en-US" sz="1600" dirty="0"/>
              <a:t>Ebener, Steve, Christopher Murray, Ajay Tandon, and Christopher Elvidge. 2005. “From Wealth to Health: Modeling the Distribution of Income per Capita at the Sub-national Level Using Night-time Light Imagery.” International Journal Health Geographics 4(1):5–14.</a:t>
            </a:r>
          </a:p>
          <a:p>
            <a:pPr lvl="0"/>
            <a:r>
              <a:rPr lang="en-US" sz="1600" dirty="0"/>
              <a:t>Elvidge, Christopher D., Kimberly E. Baugh, Eric Kihn, Herbert Kroehl, E. R. Davis, and C. W. Davis. 1997. “Relation Between Satellites Observed Visible-near Infrared Emissions, Population, Economic Activity and Electric Power Consumption.”International Journal of Remote Sensing 18(6):1373–79.</a:t>
            </a:r>
          </a:p>
        </p:txBody>
      </p:sp>
    </p:spTree>
    <p:extLst>
      <p:ext uri="{BB962C8B-B14F-4D97-AF65-F5344CB8AC3E}">
        <p14:creationId xmlns:p14="http://schemas.microsoft.com/office/powerpoint/2010/main" val="107170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99"/>
            <a:ext cx="12192000" cy="897822"/>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The Flowchart for </a:t>
            </a: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Data Analysis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数据分析流程图</a:t>
            </a:r>
            <a:endParaRPr lang="zh-CN" altLang="en-US" sz="4000" dirty="0">
              <a:latin typeface="+mn-lt"/>
            </a:endParaRPr>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4615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99"/>
            <a:ext cx="12192000" cy="897822"/>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The </a:t>
            </a: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Workflow for Data Analysis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数据分</a:t>
            </a:r>
            <a:r>
              <a:rPr lang="zh-CN" altLang="en-US"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析工作流</a:t>
            </a:r>
            <a:endParaRPr lang="zh-CN" altLang="en-US" sz="4000" dirty="0">
              <a:latin typeface="+mn-lt"/>
            </a:endParaRPr>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8247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99"/>
            <a:ext cx="12192000" cy="897822"/>
          </a:xfrm>
        </p:spPr>
        <p:txBody>
          <a:bodyPr>
            <a:normAutofit/>
          </a:bodyPr>
          <a:lstStyle/>
          <a:p>
            <a:pPr algn="ct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Step by Step Inst</a:t>
            </a: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r</a:t>
            </a:r>
            <a:r>
              <a:rPr lang="en-US" altLang="zh-CN"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uctions </a:t>
            </a:r>
            <a:r>
              <a:rPr lang="zh-CN" altLang="en-US"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工作流</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执</a:t>
            </a:r>
            <a:r>
              <a:rPr lang="zh-CN" altLang="en-US" sz="4000" b="1" dirty="0" smtClean="0">
                <a:solidFill>
                  <a:schemeClr val="bg1"/>
                </a:solidFill>
                <a:effectLst>
                  <a:outerShdw blurRad="38100" dist="38100" dir="2700000" algn="tl">
                    <a:srgbClr val="000000">
                      <a:alpha val="43137"/>
                    </a:srgbClr>
                  </a:outerShdw>
                </a:effectLst>
                <a:latin typeface="+mn-lt"/>
                <a:ea typeface="黑体" panose="02010609060101010101" pitchFamily="49" charset="-122"/>
              </a:rPr>
              <a:t>行步骤</a:t>
            </a:r>
            <a:endParaRPr lang="zh-CN" altLang="en-US" sz="4000" dirty="0">
              <a:latin typeface="+mn-lt"/>
            </a:endParaRPr>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7881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771" y="0"/>
            <a:ext cx="7886700" cy="994172"/>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Analysis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rPr>
              <a:t>数据分析结果</a:t>
            </a:r>
            <a:endParaRPr lang="zh-CN" altLang="en-US" sz="4000" b="1" dirty="0">
              <a:solidFill>
                <a:schemeClr val="bg1"/>
              </a:solidFill>
              <a:latin typeface="+mn-lt"/>
            </a:endParaRPr>
          </a:p>
        </p:txBody>
      </p:sp>
      <p:pic>
        <p:nvPicPr>
          <p:cNvPr id="10" name="内容占位符 9">
            <a:extLst>
              <a:ext uri="{FF2B5EF4-FFF2-40B4-BE49-F238E27FC236}">
                <a16:creationId xmlns:a16="http://schemas.microsoft.com/office/drawing/2014/main" xmlns="" id="{56ADCBCF-23F4-4CB6-A82D-86F4D28F30AB}"/>
              </a:ext>
            </a:extLst>
          </p:cNvPr>
          <p:cNvPicPr>
            <a:picLocks noGrp="1" noChangeAspect="1"/>
          </p:cNvPicPr>
          <p:nvPr>
            <p:ph idx="1"/>
          </p:nvPr>
        </p:nvPicPr>
        <p:blipFill>
          <a:blip r:embed="rId2"/>
          <a:stretch>
            <a:fillRect/>
          </a:stretch>
        </p:blipFill>
        <p:spPr>
          <a:xfrm>
            <a:off x="119336" y="994171"/>
            <a:ext cx="4752528" cy="2774709"/>
          </a:xfrm>
        </p:spPr>
      </p:pic>
      <p:pic>
        <p:nvPicPr>
          <p:cNvPr id="12" name="图片 11">
            <a:extLst>
              <a:ext uri="{FF2B5EF4-FFF2-40B4-BE49-F238E27FC236}">
                <a16:creationId xmlns:a16="http://schemas.microsoft.com/office/drawing/2014/main" xmlns="" id="{6A2CF6D7-4A02-49C2-B8FE-0E8D8A60F2D6}"/>
              </a:ext>
            </a:extLst>
          </p:cNvPr>
          <p:cNvPicPr>
            <a:picLocks noChangeAspect="1"/>
          </p:cNvPicPr>
          <p:nvPr/>
        </p:nvPicPr>
        <p:blipFill>
          <a:blip r:embed="rId3"/>
          <a:stretch>
            <a:fillRect/>
          </a:stretch>
        </p:blipFill>
        <p:spPr>
          <a:xfrm rot="16200000">
            <a:off x="6644955" y="119458"/>
            <a:ext cx="3043595" cy="4752528"/>
          </a:xfrm>
          <a:prstGeom prst="rect">
            <a:avLst/>
          </a:prstGeom>
        </p:spPr>
      </p:pic>
      <p:pic>
        <p:nvPicPr>
          <p:cNvPr id="14" name="图片 13">
            <a:extLst>
              <a:ext uri="{FF2B5EF4-FFF2-40B4-BE49-F238E27FC236}">
                <a16:creationId xmlns:a16="http://schemas.microsoft.com/office/drawing/2014/main" xmlns="" id="{2383B3D7-8695-48EF-9E61-BF436AE76381}"/>
              </a:ext>
            </a:extLst>
          </p:cNvPr>
          <p:cNvPicPr>
            <a:picLocks noChangeAspect="1"/>
          </p:cNvPicPr>
          <p:nvPr/>
        </p:nvPicPr>
        <p:blipFill>
          <a:blip r:embed="rId4"/>
          <a:stretch>
            <a:fillRect/>
          </a:stretch>
        </p:blipFill>
        <p:spPr>
          <a:xfrm rot="16200000">
            <a:off x="6777430" y="2771385"/>
            <a:ext cx="3099673" cy="5073557"/>
          </a:xfrm>
          <a:prstGeom prst="rect">
            <a:avLst/>
          </a:prstGeom>
        </p:spPr>
      </p:pic>
      <p:pic>
        <p:nvPicPr>
          <p:cNvPr id="16" name="图片 15">
            <a:extLst>
              <a:ext uri="{FF2B5EF4-FFF2-40B4-BE49-F238E27FC236}">
                <a16:creationId xmlns:a16="http://schemas.microsoft.com/office/drawing/2014/main" xmlns="" id="{D8875A8F-BBA5-418E-AE2E-ECDB5BE17B3E}"/>
              </a:ext>
            </a:extLst>
          </p:cNvPr>
          <p:cNvPicPr>
            <a:picLocks noChangeAspect="1"/>
          </p:cNvPicPr>
          <p:nvPr/>
        </p:nvPicPr>
        <p:blipFill>
          <a:blip r:embed="rId5"/>
          <a:stretch>
            <a:fillRect/>
          </a:stretch>
        </p:blipFill>
        <p:spPr>
          <a:xfrm rot="5400000">
            <a:off x="1165878" y="2957922"/>
            <a:ext cx="2948418" cy="4851739"/>
          </a:xfrm>
          <a:prstGeom prst="rect">
            <a:avLst/>
          </a:prstGeom>
        </p:spPr>
      </p:pic>
    </p:spTree>
    <p:extLst>
      <p:ext uri="{BB962C8B-B14F-4D97-AF65-F5344CB8AC3E}">
        <p14:creationId xmlns:p14="http://schemas.microsoft.com/office/powerpoint/2010/main" val="941999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624"/>
            <a:ext cx="12192000" cy="936104"/>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ea typeface="黑体" panose="02010609060101010101" pitchFamily="49" charset="-122"/>
                <a:cs typeface="Arial" panose="020B0604020202020204" pitchFamily="34" charset="0"/>
              </a:rPr>
              <a:t>Conclusions and Discussions </a:t>
            </a:r>
            <a:r>
              <a:rPr lang="zh-CN" altLang="en-US" sz="4000" b="1" dirty="0">
                <a:solidFill>
                  <a:schemeClr val="bg1"/>
                </a:solidFill>
                <a:effectLst>
                  <a:outerShdw blurRad="38100" dist="38100" dir="2700000" algn="tl">
                    <a:srgbClr val="000000">
                      <a:alpha val="43137"/>
                    </a:srgbClr>
                  </a:outerShdw>
                </a:effectLst>
                <a:latin typeface="+mn-lt"/>
                <a:ea typeface="黑体" panose="02010609060101010101" pitchFamily="49" charset="-122"/>
                <a:cs typeface="Arial" panose="020B0604020202020204" pitchFamily="34" charset="0"/>
              </a:rPr>
              <a:t>结论和讨论</a:t>
            </a:r>
            <a:endParaRPr lang="zh-CN" altLang="en-US" sz="4000" b="1" dirty="0">
              <a:solidFill>
                <a:schemeClr val="bg1"/>
              </a:solidFill>
              <a:latin typeface="+mn-lt"/>
              <a:cs typeface="Arial" panose="020B0604020202020204" pitchFamily="34" charset="0"/>
            </a:endParaRPr>
          </a:p>
        </p:txBody>
      </p:sp>
      <p:sp>
        <p:nvSpPr>
          <p:cNvPr id="3" name="Content Placeholder 2"/>
          <p:cNvSpPr>
            <a:spLocks noGrp="1"/>
          </p:cNvSpPr>
          <p:nvPr>
            <p:ph idx="1"/>
          </p:nvPr>
        </p:nvSpPr>
        <p:spPr>
          <a:xfrm>
            <a:off x="1343472" y="1196752"/>
            <a:ext cx="9505056" cy="5040560"/>
          </a:xfrm>
        </p:spPr>
        <p:txBody>
          <a:bodyPr>
            <a:normAutofit fontScale="92500"/>
          </a:bodyPr>
          <a:lstStyle/>
          <a:p>
            <a:pPr>
              <a:lnSpc>
                <a:spcPct val="110000"/>
              </a:lnSpc>
            </a:pPr>
            <a:r>
              <a:rPr lang="en-US" dirty="0"/>
              <a:t>The model in this paper demonstrates a more variable pattern of urban growth and urbanization across regions of the world. </a:t>
            </a:r>
          </a:p>
          <a:p>
            <a:pPr>
              <a:lnSpc>
                <a:spcPct val="110000"/>
              </a:lnSpc>
            </a:pPr>
            <a:r>
              <a:rPr lang="en-US" dirty="0"/>
              <a:t> In addition, the application of this model to distribute emissions projections based on the projected distribution of population is essential. With a dynamically changing distribution of emissions, it is important to also examine the potential impact on resulting predictions of the concentrations of various pollutants utilizing the atmospheric chemistry component of the IGSM. Thus, the ability of this model to project urban growth and urbanization represents an important step to improve the spatial distribution of emissions projections in order to examine global environmental change.</a:t>
            </a:r>
          </a:p>
        </p:txBody>
      </p:sp>
    </p:spTree>
    <p:extLst>
      <p:ext uri="{BB962C8B-B14F-4D97-AF65-F5344CB8AC3E}">
        <p14:creationId xmlns:p14="http://schemas.microsoft.com/office/powerpoint/2010/main" val="426191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056" y="0"/>
            <a:ext cx="7886700" cy="764704"/>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cs typeface="Arial" panose="020B0604020202020204" pitchFamily="34" charset="0"/>
              </a:rPr>
              <a:t>References </a:t>
            </a:r>
            <a:r>
              <a:rPr lang="zh-CN" altLang="en-US" sz="4000" b="1" dirty="0">
                <a:solidFill>
                  <a:schemeClr val="bg1"/>
                </a:solidFill>
                <a:effectLst>
                  <a:outerShdw blurRad="38100" dist="38100" dir="2700000" algn="tl">
                    <a:srgbClr val="000000">
                      <a:alpha val="43137"/>
                    </a:srgbClr>
                  </a:outerShdw>
                </a:effectLst>
                <a:latin typeface="+mn-lt"/>
                <a:cs typeface="Arial" panose="020B0604020202020204" pitchFamily="34" charset="0"/>
              </a:rPr>
              <a:t>参考文献</a:t>
            </a:r>
            <a:endParaRPr lang="en-US" sz="4000" b="1" dirty="0">
              <a:solidFill>
                <a:schemeClr val="bg1"/>
              </a:solidFill>
              <a:effectLst>
                <a:outerShdw blurRad="38100" dist="38100" dir="2700000" algn="tl">
                  <a:srgbClr val="000000">
                    <a:alpha val="43137"/>
                  </a:srgbClr>
                </a:outerShdw>
              </a:effectLst>
              <a:latin typeface="+mn-lt"/>
              <a:cs typeface="Arial" panose="020B0604020202020204" pitchFamily="34" charset="0"/>
            </a:endParaRPr>
          </a:p>
        </p:txBody>
      </p:sp>
      <p:sp>
        <p:nvSpPr>
          <p:cNvPr id="3" name="Content Placeholder 2"/>
          <p:cNvSpPr>
            <a:spLocks noGrp="1"/>
          </p:cNvSpPr>
          <p:nvPr>
            <p:ph idx="1"/>
          </p:nvPr>
        </p:nvSpPr>
        <p:spPr>
          <a:xfrm>
            <a:off x="551384" y="980728"/>
            <a:ext cx="11089232" cy="6192688"/>
          </a:xfrm>
        </p:spPr>
        <p:txBody>
          <a:bodyPr>
            <a:noAutofit/>
          </a:bodyPr>
          <a:lstStyle/>
          <a:p>
            <a:pPr marL="0" indent="0">
              <a:buNone/>
            </a:pPr>
            <a:r>
              <a:rPr lang="en-US" altLang="zh-CN" sz="1000" dirty="0"/>
              <a:t>●</a:t>
            </a:r>
            <a:r>
              <a:rPr lang="en-US" altLang="zh-CN" sz="1600" dirty="0"/>
              <a:t> </a:t>
            </a:r>
            <a:r>
              <a:rPr lang="en-US" sz="1600" dirty="0"/>
              <a:t>Boccanfuso D, Decaluwe B, Savard L (2003) Poverty, income distribution and CGE modeling: does the functional form of distribution matter? (Working Paper 03–32) Centre interuniversitaire sur le risqué, les politiques economiques et l’emploi (CIRPE’E). Retrieved</a:t>
            </a:r>
          </a:p>
          <a:p>
            <a:pPr marL="0" indent="0">
              <a:buNone/>
            </a:pPr>
            <a:r>
              <a:rPr lang="en-US" sz="1600" dirty="0"/>
              <a:t>July 18, 2004, from http://www.wider.unu.edu/conference/conference-2003-2/conference%202003-2-</a:t>
            </a:r>
          </a:p>
          <a:p>
            <a:pPr marL="0" indent="0">
              <a:buNone/>
            </a:pPr>
            <a:r>
              <a:rPr lang="en-US" sz="1600" dirty="0"/>
              <a:t>papers/papers-pdf/Boccanfuso%20et%20al%20280403.pdf</a:t>
            </a:r>
          </a:p>
          <a:p>
            <a:pPr marL="0" indent="0">
              <a:buNone/>
            </a:pPr>
            <a:r>
              <a:rPr lang="en-US" altLang="zh-CN" sz="1000" dirty="0"/>
              <a:t>●</a:t>
            </a:r>
            <a:r>
              <a:rPr lang="en-US" altLang="zh-CN" sz="1600" dirty="0"/>
              <a:t> </a:t>
            </a:r>
            <a:r>
              <a:rPr lang="en-US" sz="1600" dirty="0"/>
              <a:t>Brakman S, Garretsen H, van Marrewijk C (2001) An introduction to geographical economics. Cambridge</a:t>
            </a:r>
          </a:p>
          <a:p>
            <a:pPr marL="0" indent="0">
              <a:buNone/>
            </a:pPr>
            <a:r>
              <a:rPr lang="en-US" sz="1600" dirty="0"/>
              <a:t>University Press, Cambridge, UK</a:t>
            </a:r>
          </a:p>
          <a:p>
            <a:pPr marL="0" indent="0">
              <a:buNone/>
            </a:pPr>
            <a:r>
              <a:rPr lang="en-US" altLang="zh-CN" sz="1000" dirty="0"/>
              <a:t>●</a:t>
            </a:r>
            <a:r>
              <a:rPr lang="en-US" altLang="zh-CN" sz="1600" dirty="0"/>
              <a:t> </a:t>
            </a:r>
            <a:r>
              <a:rPr lang="en-US" sz="1600" dirty="0"/>
              <a:t>China Data Center (2006) China county statistics. University of Michigan, Ann Arbor, MI. Retrieved on July</a:t>
            </a:r>
          </a:p>
          <a:p>
            <a:pPr marL="0" indent="0">
              <a:buNone/>
            </a:pPr>
            <a:r>
              <a:rPr lang="en-US" sz="1600" dirty="0"/>
              <a:t>13, 2006 from, http://chinadataonline.org/</a:t>
            </a:r>
          </a:p>
          <a:p>
            <a:pPr marL="0" indent="0">
              <a:buNone/>
            </a:pPr>
            <a:r>
              <a:rPr lang="en-US" altLang="zh-CN" sz="1000" dirty="0"/>
              <a:t>●</a:t>
            </a:r>
            <a:r>
              <a:rPr lang="en-US" altLang="zh-CN" sz="1600" dirty="0"/>
              <a:t> </a:t>
            </a:r>
            <a:r>
              <a:rPr lang="en-US" sz="1600" dirty="0"/>
              <a:t>Dagum C (1977) A new model of personal income distribution: specification and estimation. Econ Appl</a:t>
            </a:r>
          </a:p>
          <a:p>
            <a:pPr marL="0" indent="0">
              <a:buNone/>
            </a:pPr>
            <a:r>
              <a:rPr lang="en-US" sz="1600" dirty="0"/>
              <a:t>30:413–437</a:t>
            </a:r>
          </a:p>
          <a:p>
            <a:pPr marL="0" indent="0">
              <a:buNone/>
            </a:pPr>
            <a:r>
              <a:rPr lang="en-US" altLang="zh-CN" sz="1000" dirty="0"/>
              <a:t>●</a:t>
            </a:r>
            <a:r>
              <a:rPr lang="en-US" altLang="zh-CN" sz="1600" dirty="0"/>
              <a:t> </a:t>
            </a:r>
            <a:r>
              <a:rPr lang="en-US" sz="1600" dirty="0"/>
              <a:t>Dimaranan BV, McDougall RA (2002) Global trade, assistance, and production: the GTAP 5 data base. Center</a:t>
            </a:r>
          </a:p>
          <a:p>
            <a:pPr marL="0" indent="0">
              <a:buNone/>
            </a:pPr>
            <a:r>
              <a:rPr lang="en-US" sz="1600" dirty="0"/>
              <a:t>for global trade analysis. Purdue University, West Lafayette, IN</a:t>
            </a:r>
          </a:p>
          <a:p>
            <a:pPr marL="0" indent="0">
              <a:buNone/>
            </a:pPr>
            <a:r>
              <a:rPr lang="en-US" altLang="zh-CN" sz="1000" dirty="0"/>
              <a:t>●</a:t>
            </a:r>
            <a:r>
              <a:rPr lang="en-US" altLang="zh-CN" sz="1600" dirty="0"/>
              <a:t> </a:t>
            </a:r>
            <a:r>
              <a:rPr lang="en-US" sz="1600" dirty="0"/>
              <a:t>Forslid R, Gianmarco Ottaviano IP (2003) An analytically solvable core-periphery model. J Econ Geogr</a:t>
            </a:r>
          </a:p>
          <a:p>
            <a:pPr marL="0" indent="0">
              <a:buNone/>
            </a:pPr>
            <a:r>
              <a:rPr lang="en-US" sz="1600" dirty="0"/>
              <a:t>3:229–240</a:t>
            </a:r>
          </a:p>
          <a:p>
            <a:pPr marL="0" indent="0">
              <a:buNone/>
            </a:pPr>
            <a:r>
              <a:rPr lang="en-US" altLang="zh-CN" sz="1000" dirty="0"/>
              <a:t>● </a:t>
            </a:r>
            <a:r>
              <a:rPr lang="en-US" sz="1600" dirty="0"/>
              <a:t>Fujita M, Krugman P, Venables AJ (1999) The spatial economy. MIT, Cambridge, MA</a:t>
            </a:r>
          </a:p>
          <a:p>
            <a:pPr marL="0" indent="0">
              <a:buNone/>
            </a:pPr>
            <a:r>
              <a:rPr lang="en-US" altLang="zh-CN" sz="1000" dirty="0"/>
              <a:t>●</a:t>
            </a:r>
            <a:r>
              <a:rPr lang="en-US" altLang="zh-CN" sz="1600" dirty="0"/>
              <a:t> </a:t>
            </a:r>
            <a:r>
              <a:rPr lang="en-US" sz="1600" dirty="0"/>
              <a:t>Gabaix X (1999) Zipf’s law for cities: an explanation. Q J Econ 113(3):739–767</a:t>
            </a:r>
          </a:p>
          <a:p>
            <a:pPr marL="0" indent="0">
              <a:buNone/>
            </a:pPr>
            <a:r>
              <a:rPr lang="en-US" altLang="zh-CN" sz="1000" dirty="0"/>
              <a:t>●</a:t>
            </a:r>
            <a:r>
              <a:rPr lang="en-US" altLang="zh-CN" sz="1600" dirty="0"/>
              <a:t> </a:t>
            </a:r>
            <a:r>
              <a:rPr lang="en-US" sz="1600" dirty="0"/>
              <a:t>Gastwirth JL (1972) The estimation of the Lorenz curve and Gini index. Rev Econ Stat 54(3):306–316</a:t>
            </a:r>
          </a:p>
        </p:txBody>
      </p:sp>
    </p:spTree>
    <p:extLst>
      <p:ext uri="{BB962C8B-B14F-4D97-AF65-F5344CB8AC3E}">
        <p14:creationId xmlns:p14="http://schemas.microsoft.com/office/powerpoint/2010/main" val="46374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8"/>
  <p:tag name="MH_SECTIONID" val="509,510,511,512,513,514,"/>
</p:tagLst>
</file>

<file path=ppt/theme/theme1.xml><?xml version="1.0" encoding="utf-8"?>
<a:theme xmlns:a="http://schemas.openxmlformats.org/drawingml/2006/main" name="A000120141119A01PPBG">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18247</TotalTime>
  <Words>3031</Words>
  <Application>Microsoft Office PowerPoint</Application>
  <PresentationFormat>Widescreen</PresentationFormat>
  <Paragraphs>134</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宋体</vt:lpstr>
      <vt:lpstr>黑体</vt:lpstr>
      <vt:lpstr>Arial</vt:lpstr>
      <vt:lpstr>Calibri</vt:lpstr>
      <vt:lpstr>Calibri Light</vt:lpstr>
      <vt:lpstr>Cambria Math</vt:lpstr>
      <vt:lpstr>A000120141119A01PPBG</vt:lpstr>
      <vt:lpstr>1. Simulating the spatial distribution of population and emissions to 2100</vt:lpstr>
      <vt:lpstr>Data 数据来源和指标</vt:lpstr>
      <vt:lpstr>Methodology 方法</vt:lpstr>
      <vt:lpstr>The Flowchart for Data Analysis 数据分析流程图</vt:lpstr>
      <vt:lpstr>The Workflow for Data Analysis 数据分析工作流</vt:lpstr>
      <vt:lpstr>Step by Step Instructions 工作流执行步骤</vt:lpstr>
      <vt:lpstr>Analysis 数据分析结果</vt:lpstr>
      <vt:lpstr>Conclusions and Discussions 结论和讨论</vt:lpstr>
      <vt:lpstr>References 参考文献</vt:lpstr>
      <vt:lpstr>2. China’s rapid urban ascent an examination into the components of urban growth</vt:lpstr>
      <vt:lpstr>Data 数据来源和指标</vt:lpstr>
      <vt:lpstr>Methodology 方法</vt:lpstr>
      <vt:lpstr>The Flowchart for Data Analysis 数据分析流程图</vt:lpstr>
      <vt:lpstr>The Workflow for Data Analysis 数据分析工作流</vt:lpstr>
      <vt:lpstr>Step by Step Instructions 工作流执行步骤</vt:lpstr>
      <vt:lpstr>Analysis 数据分析结果</vt:lpstr>
      <vt:lpstr>Conclusions and Discussions 结论和讨论</vt:lpstr>
      <vt:lpstr>References 参考文献</vt:lpstr>
      <vt:lpstr>3. Employment impacts of a ‘green’ energy transition in China</vt:lpstr>
      <vt:lpstr>Data 数据来源和指标</vt:lpstr>
      <vt:lpstr>The Flowchart for Data Analysis 数据分析流程图</vt:lpstr>
      <vt:lpstr>The Workflow for Data Analysis 数据分析工作流</vt:lpstr>
      <vt:lpstr>Step by Step Instructions 工作流执行步骤</vt:lpstr>
      <vt:lpstr>Analysis 数据分析结果</vt:lpstr>
      <vt:lpstr>Conclusions and Discussions 结论和讨论</vt:lpstr>
      <vt:lpstr>References 参考文献</vt:lpstr>
      <vt:lpstr>4. Addressing Measurement Error Bias in GDP with Nighttime Lights and an Application to Infant Mortality with Chinese County Data</vt:lpstr>
      <vt:lpstr>Data 数据来源和指标</vt:lpstr>
      <vt:lpstr>Methodology 方法</vt:lpstr>
      <vt:lpstr>The Flowchart for Data Analysis 数据分析流程图</vt:lpstr>
      <vt:lpstr>The Workflow for Data Analysis 数据分析工作流</vt:lpstr>
      <vt:lpstr>Step by Step Instructions 工作流执行步骤</vt:lpstr>
      <vt:lpstr>Step by Step Instructions 工作流执行步骤</vt:lpstr>
      <vt:lpstr>Analysis 数据分析结果</vt:lpstr>
      <vt:lpstr>Conclusions and Discussions 结论和讨论</vt:lpstr>
      <vt:lpstr>References 参考文献</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潇潇</dc:creator>
  <cp:lastModifiedBy>sbao</cp:lastModifiedBy>
  <cp:revision>3623</cp:revision>
  <dcterms:modified xsi:type="dcterms:W3CDTF">2020-09-11T18:29:59Z</dcterms:modified>
</cp:coreProperties>
</file>