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64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9906000" cy="6858000" type="A4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39" y="77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1" y="2130451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1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53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8" y="4406915"/>
            <a:ext cx="8420100" cy="1362076"/>
          </a:xfrm>
        </p:spPr>
        <p:txBody>
          <a:bodyPr anchor="t"/>
          <a:lstStyle>
            <a:lvl1pPr algn="l">
              <a:defRPr sz="560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8" y="2906714"/>
            <a:ext cx="8420100" cy="1500187"/>
          </a:xfrm>
        </p:spPr>
        <p:txBody>
          <a:bodyPr anchor="b"/>
          <a:lstStyle>
            <a:lvl1pPr marL="0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1pPr>
            <a:lvl2pPr marL="64024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49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743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989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123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148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172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197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535118"/>
            <a:ext cx="437687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4" y="2174875"/>
            <a:ext cx="437687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26" y="1535118"/>
            <a:ext cx="437859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26" y="2174875"/>
            <a:ext cx="437859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12" y="273060"/>
            <a:ext cx="3259006" cy="1162051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83" y="273071"/>
            <a:ext cx="5537730" cy="5853113"/>
          </a:xfrm>
        </p:spPr>
        <p:txBody>
          <a:bodyPr/>
          <a:lstStyle>
            <a:lvl1pPr>
              <a:defRPr sz="4481"/>
            </a:lvl1pPr>
            <a:lvl2pPr>
              <a:defRPr sz="3924"/>
            </a:lvl2pPr>
            <a:lvl3pPr>
              <a:defRPr sz="3361"/>
            </a:lvl3pPr>
            <a:lvl4pPr>
              <a:defRPr sz="2803"/>
            </a:lvl4pPr>
            <a:lvl5pPr>
              <a:defRPr sz="2803"/>
            </a:lvl5pPr>
            <a:lvl6pPr>
              <a:defRPr sz="2803"/>
            </a:lvl6pPr>
            <a:lvl7pPr>
              <a:defRPr sz="2803"/>
            </a:lvl7pPr>
            <a:lvl8pPr>
              <a:defRPr sz="2803"/>
            </a:lvl8pPr>
            <a:lvl9pPr>
              <a:defRPr sz="28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12" y="1435121"/>
            <a:ext cx="3259006" cy="4691063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7" y="4800602"/>
            <a:ext cx="5943600" cy="566738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7" y="612775"/>
            <a:ext cx="5943600" cy="4114800"/>
          </a:xfrm>
        </p:spPr>
        <p:txBody>
          <a:bodyPr/>
          <a:lstStyle>
            <a:lvl1pPr marL="0" indent="0">
              <a:buNone/>
              <a:defRPr sz="4481"/>
            </a:lvl1pPr>
            <a:lvl2pPr marL="640247" indent="0">
              <a:buNone/>
              <a:defRPr sz="3924"/>
            </a:lvl2pPr>
            <a:lvl3pPr marL="1280496" indent="0">
              <a:buNone/>
              <a:defRPr sz="3361"/>
            </a:lvl3pPr>
            <a:lvl4pPr marL="1920743" indent="0">
              <a:buNone/>
              <a:defRPr sz="2803"/>
            </a:lvl4pPr>
            <a:lvl5pPr marL="2560989" indent="0">
              <a:buNone/>
              <a:defRPr sz="2803"/>
            </a:lvl5pPr>
            <a:lvl6pPr marL="3201237" indent="0">
              <a:buNone/>
              <a:defRPr sz="2803"/>
            </a:lvl6pPr>
            <a:lvl7pPr marL="3841482" indent="0">
              <a:buNone/>
              <a:defRPr sz="2803"/>
            </a:lvl7pPr>
            <a:lvl8pPr marL="4481725" indent="0">
              <a:buNone/>
              <a:defRPr sz="2803"/>
            </a:lvl8pPr>
            <a:lvl9pPr marL="5121977" indent="0">
              <a:buNone/>
              <a:defRPr sz="2803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66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496" rtl="0" eaLnBrk="1" latinLnBrk="1" hangingPunct="1">
        <a:spcBef>
          <a:spcPct val="0"/>
        </a:spcBef>
        <a:buNone/>
        <a:defRPr sz="61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190" indent="-480190" algn="l" defTabSz="1280496" rtl="0" eaLnBrk="1" latinLnBrk="1" hangingPunct="1">
        <a:spcBef>
          <a:spcPct val="20000"/>
        </a:spcBef>
        <a:buFont typeface="Arial" pitchFamily="34" charset="0"/>
        <a:buChar char="•"/>
        <a:defRPr sz="4481" kern="1200">
          <a:solidFill>
            <a:schemeClr val="tx1"/>
          </a:solidFill>
          <a:latin typeface="+mn-lt"/>
          <a:ea typeface="+mn-ea"/>
          <a:cs typeface="+mn-cs"/>
        </a:defRPr>
      </a:lvl1pPr>
      <a:lvl2pPr marL="1040402" indent="-400156" algn="l" defTabSz="1280496" rtl="0" eaLnBrk="1" latinLnBrk="1" hangingPunct="1">
        <a:spcBef>
          <a:spcPct val="20000"/>
        </a:spcBef>
        <a:buFont typeface="Arial" pitchFamily="34" charset="0"/>
        <a:buChar char="–"/>
        <a:defRPr sz="3924" kern="1200">
          <a:solidFill>
            <a:schemeClr val="tx1"/>
          </a:solidFill>
          <a:latin typeface="+mn-lt"/>
          <a:ea typeface="+mn-ea"/>
          <a:cs typeface="+mn-cs"/>
        </a:defRPr>
      </a:lvl2pPr>
      <a:lvl3pPr marL="1600614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3361" kern="1200">
          <a:solidFill>
            <a:schemeClr val="tx1"/>
          </a:solidFill>
          <a:latin typeface="+mn-lt"/>
          <a:ea typeface="+mn-ea"/>
          <a:cs typeface="+mn-cs"/>
        </a:defRPr>
      </a:lvl3pPr>
      <a:lvl4pPr marL="2240864" indent="-320124" algn="l" defTabSz="1280496" rtl="0" eaLnBrk="1" latinLnBrk="1" hangingPunct="1">
        <a:spcBef>
          <a:spcPct val="20000"/>
        </a:spcBef>
        <a:buFont typeface="Arial" pitchFamily="34" charset="0"/>
        <a:buChar char="–"/>
        <a:defRPr sz="2803" kern="1200">
          <a:solidFill>
            <a:schemeClr val="tx1"/>
          </a:solidFill>
          <a:latin typeface="+mn-lt"/>
          <a:ea typeface="+mn-ea"/>
          <a:cs typeface="+mn-cs"/>
        </a:defRPr>
      </a:lvl4pPr>
      <a:lvl5pPr marL="2881109" indent="-320124" algn="l" defTabSz="1280496" rtl="0" eaLnBrk="1" latinLnBrk="1" hangingPunct="1">
        <a:spcBef>
          <a:spcPct val="20000"/>
        </a:spcBef>
        <a:buFont typeface="Arial" pitchFamily="34" charset="0"/>
        <a:buChar char="»"/>
        <a:defRPr sz="2803" kern="1200">
          <a:solidFill>
            <a:schemeClr val="tx1"/>
          </a:solidFill>
          <a:latin typeface="+mn-lt"/>
          <a:ea typeface="+mn-ea"/>
          <a:cs typeface="+mn-cs"/>
        </a:defRPr>
      </a:lvl5pPr>
      <a:lvl6pPr marL="352135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6pPr>
      <a:lvl7pPr marL="4161605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7pPr>
      <a:lvl8pPr marL="4801850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8pPr>
      <a:lvl9pPr marL="544209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496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743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989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123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1482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1725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197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494362" y="2582615"/>
            <a:ext cx="691727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기초강의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</a:t>
            </a:r>
            <a:endParaRPr lang="en-US" altLang="ko-KR" sz="60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튜플과</a:t>
            </a:r>
            <a:r>
              <a:rPr lang="ko-KR" altLang="en-US" sz="4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4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endParaRPr lang="ko-KR" altLang="en-US" sz="4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558755" y="1124744"/>
            <a:ext cx="47884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Q)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코드를 작성해 보고 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실행결과를 확인해 보세요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BEF42-4CD6-49A8-B881-BCDA298DE22D}"/>
              </a:ext>
            </a:extLst>
          </p:cNvPr>
          <p:cNvSpPr txBox="1"/>
          <p:nvPr/>
        </p:nvSpPr>
        <p:spPr>
          <a:xfrm>
            <a:off x="2476500" y="2564904"/>
            <a:ext cx="4953000" cy="29899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unpacking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b, c = a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packing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b,c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(b)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2773975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830194" y="2767281"/>
            <a:ext cx="62456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(dictionary)</a:t>
            </a:r>
          </a:p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키와 값을 가지고 있는 자료형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7467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592418" y="1268760"/>
            <a:ext cx="4721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생성하기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507185" y="3136612"/>
            <a:ext cx="6891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딕셔너리이름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{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: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: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2,...}</a:t>
            </a:r>
          </a:p>
        </p:txBody>
      </p:sp>
    </p:spTree>
    <p:extLst>
      <p:ext uri="{BB962C8B-B14F-4D97-AF65-F5344CB8AC3E}">
        <p14:creationId xmlns:p14="http://schemas.microsoft.com/office/powerpoint/2010/main" val="1590072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592418" y="1268760"/>
            <a:ext cx="4721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생성하기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213594" y="2631444"/>
            <a:ext cx="6074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딕셔너리이름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{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: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: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2,...}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D6FFE-F8B0-4A3F-BA2B-52AB2CF284AC}"/>
              </a:ext>
            </a:extLst>
          </p:cNvPr>
          <p:cNvSpPr txBox="1"/>
          <p:nvPr/>
        </p:nvSpPr>
        <p:spPr>
          <a:xfrm>
            <a:off x="1154300" y="3703337"/>
            <a:ext cx="7597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dic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{"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삼성전자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: 85000, "LG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: 135000,...}</a:t>
            </a:r>
          </a:p>
        </p:txBody>
      </p:sp>
    </p:spTree>
    <p:extLst>
      <p:ext uri="{BB962C8B-B14F-4D97-AF65-F5344CB8AC3E}">
        <p14:creationId xmlns:p14="http://schemas.microsoft.com/office/powerpoint/2010/main" val="618875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592418" y="1268760"/>
            <a:ext cx="4721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접근하기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D6FFE-F8B0-4A3F-BA2B-52AB2CF284AC}"/>
              </a:ext>
            </a:extLst>
          </p:cNvPr>
          <p:cNvSpPr txBox="1"/>
          <p:nvPr/>
        </p:nvSpPr>
        <p:spPr>
          <a:xfrm>
            <a:off x="1369102" y="2420888"/>
            <a:ext cx="7167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dic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{"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삼성전자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: 85000, "LG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: 135000}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3251E-4734-40B1-942A-74E92E93CAD8}"/>
              </a:ext>
            </a:extLst>
          </p:cNvPr>
          <p:cNvSpPr txBox="1"/>
          <p:nvPr/>
        </p:nvSpPr>
        <p:spPr>
          <a:xfrm>
            <a:off x="1369102" y="3789040"/>
            <a:ext cx="38186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dic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["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삼성전자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"] #85000</a:t>
            </a:r>
          </a:p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dic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["LG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"] #135000</a:t>
            </a:r>
          </a:p>
        </p:txBody>
      </p:sp>
    </p:spTree>
    <p:extLst>
      <p:ext uri="{BB962C8B-B14F-4D97-AF65-F5344CB8AC3E}">
        <p14:creationId xmlns:p14="http://schemas.microsoft.com/office/powerpoint/2010/main" val="918021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558755" y="1124744"/>
            <a:ext cx="47884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Q)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코드를 작성해 보고 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실행결과를 확인해 보세요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BEF42-4CD6-49A8-B881-BCDA298DE22D}"/>
              </a:ext>
            </a:extLst>
          </p:cNvPr>
          <p:cNvSpPr txBox="1"/>
          <p:nvPr/>
        </p:nvSpPr>
        <p:spPr>
          <a:xfrm>
            <a:off x="2476500" y="2348880"/>
            <a:ext cx="4953000" cy="27001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"2021/01/01"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85000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"2021/01/02"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86000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"2021/01/03"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87000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"2021/01/04"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84000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"2021/01/05"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85000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456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558755" y="476672"/>
            <a:ext cx="47884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Q)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코드를 작성해 보고 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실행결과를 확인해 보세요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BEF42-4CD6-49A8-B881-BCDA298DE22D}"/>
              </a:ext>
            </a:extLst>
          </p:cNvPr>
          <p:cNvSpPr txBox="1"/>
          <p:nvPr/>
        </p:nvSpPr>
        <p:spPr>
          <a:xfrm>
            <a:off x="2476500" y="1724862"/>
            <a:ext cx="4953000" cy="47284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"2021/01/01"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85000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"2021/01/02"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86000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"2021/01/03"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87000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"2021/01/04"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84000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"2021/01/05"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85000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key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price_dic.keys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(key)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price_dic.values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item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price_dic.items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(item)</a:t>
            </a:r>
          </a:p>
        </p:txBody>
      </p:sp>
    </p:spTree>
    <p:extLst>
      <p:ext uri="{BB962C8B-B14F-4D97-AF65-F5344CB8AC3E}">
        <p14:creationId xmlns:p14="http://schemas.microsoft.com/office/powerpoint/2010/main" val="1694591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43903" y="2767281"/>
            <a:ext cx="4418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(tuple)</a:t>
            </a:r>
          </a:p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바꿀 수 없는 리스트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490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142248" y="1268760"/>
            <a:ext cx="3621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생성하기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2372807" y="2890391"/>
            <a:ext cx="51603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튜플이름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3,...)</a:t>
            </a:r>
          </a:p>
          <a:p>
            <a:r>
              <a:rPr lang="ko-KR" alt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튜플이름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85430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142248" y="1268760"/>
            <a:ext cx="3621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생성하기</a:t>
            </a:r>
            <a:endParaRPr lang="en-US" altLang="ko-KR" sz="48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272480" y="2948657"/>
            <a:ext cx="4554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튜플이름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3,...)</a:t>
            </a:r>
          </a:p>
          <a:p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튜플이름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099C2-3FEC-45C8-A76B-2E8C0A023061}"/>
              </a:ext>
            </a:extLst>
          </p:cNvPr>
          <p:cNvSpPr txBox="1"/>
          <p:nvPr/>
        </p:nvSpPr>
        <p:spPr>
          <a:xfrm>
            <a:off x="5700964" y="2951946"/>
            <a:ext cx="34718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tuple_a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(1, 2, 3, 4)</a:t>
            </a:r>
          </a:p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tuple_b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1, 2, 3, 4</a:t>
            </a:r>
          </a:p>
        </p:txBody>
      </p:sp>
    </p:spTree>
    <p:extLst>
      <p:ext uri="{BB962C8B-B14F-4D97-AF65-F5344CB8AC3E}">
        <p14:creationId xmlns:p14="http://schemas.microsoft.com/office/powerpoint/2010/main" val="662240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142248" y="1268760"/>
            <a:ext cx="3621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생성하기</a:t>
            </a:r>
            <a:endParaRPr lang="en-US" altLang="ko-KR" sz="48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099C2-3FEC-45C8-A76B-2E8C0A023061}"/>
              </a:ext>
            </a:extLst>
          </p:cNvPr>
          <p:cNvSpPr txBox="1"/>
          <p:nvPr/>
        </p:nvSpPr>
        <p:spPr>
          <a:xfrm>
            <a:off x="2851014" y="2890391"/>
            <a:ext cx="42039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list_a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[1,2,3,4]</a:t>
            </a:r>
          </a:p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tuple_c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tuple(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list_a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0627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67334" y="3013502"/>
            <a:ext cx="4171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이유</a:t>
            </a:r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644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67332" y="1268760"/>
            <a:ext cx="4171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이유</a:t>
            </a:r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89FA9-AF5A-4E89-8AC0-E637D7B44231}"/>
              </a:ext>
            </a:extLst>
          </p:cNvPr>
          <p:cNvSpPr txBox="1"/>
          <p:nvPr/>
        </p:nvSpPr>
        <p:spPr>
          <a:xfrm>
            <a:off x="2042587" y="3013501"/>
            <a:ext cx="58208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리스트에 비해 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메모리 사용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리스트에 비해 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속도가 빠르다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읽기 전용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손상될 염려가 없다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가변함수인자로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686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558755" y="1124744"/>
            <a:ext cx="47884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Q)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코드를 작성해 보고 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실행결과를 확인해 보세요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BEF42-4CD6-49A8-B881-BCDA298DE22D}"/>
              </a:ext>
            </a:extLst>
          </p:cNvPr>
          <p:cNvSpPr txBox="1"/>
          <p:nvPr/>
        </p:nvSpPr>
        <p:spPr>
          <a:xfrm>
            <a:off x="2476500" y="3093074"/>
            <a:ext cx="4953000" cy="6718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tuple_a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tuple_a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8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558755" y="1124744"/>
            <a:ext cx="47884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Q)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코드를 작성해 보고 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실행결과를 확인해 보세요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BEF42-4CD6-49A8-B881-BCDA298DE22D}"/>
              </a:ext>
            </a:extLst>
          </p:cNvPr>
          <p:cNvSpPr txBox="1"/>
          <p:nvPr/>
        </p:nvSpPr>
        <p:spPr>
          <a:xfrm>
            <a:off x="2476500" y="2803316"/>
            <a:ext cx="4953000" cy="12513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function(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6942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498</Words>
  <Application>Microsoft Office PowerPoint</Application>
  <PresentationFormat>A4 용지(210x297mm)</PresentationFormat>
  <Paragraphs>74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나눔바른고딕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권 기준</cp:lastModifiedBy>
  <cp:revision>82</cp:revision>
  <cp:lastPrinted>2020-11-01T06:25:25Z</cp:lastPrinted>
  <dcterms:created xsi:type="dcterms:W3CDTF">2006-10-05T04:04:58Z</dcterms:created>
  <dcterms:modified xsi:type="dcterms:W3CDTF">2021-01-31T06:23:26Z</dcterms:modified>
</cp:coreProperties>
</file>