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7" r:id="rId2"/>
    <p:sldId id="452" r:id="rId3"/>
    <p:sldId id="463" r:id="rId4"/>
    <p:sldId id="464" r:id="rId5"/>
    <p:sldId id="465" r:id="rId6"/>
    <p:sldId id="466" r:id="rId7"/>
    <p:sldId id="456" r:id="rId8"/>
    <p:sldId id="46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2751"/>
    <a:srgbClr val="01C49A"/>
    <a:srgbClr val="DBF4F7"/>
    <a:srgbClr val="FCFDFD"/>
    <a:srgbClr val="E2574C"/>
    <a:srgbClr val="54B2E0"/>
    <a:srgbClr val="FC573E"/>
    <a:srgbClr val="325A57"/>
    <a:srgbClr val="F28471"/>
    <a:srgbClr val="C3DA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66" autoAdjust="0"/>
    <p:restoredTop sz="94660"/>
  </p:normalViewPr>
  <p:slideViewPr>
    <p:cSldViewPr snapToGrid="0">
      <p:cViewPr varScale="1">
        <p:scale>
          <a:sx n="38" d="100"/>
          <a:sy n="38" d="100"/>
        </p:scale>
        <p:origin x="89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30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9230B0E-39ED-45EA-AD95-669D0616B3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82B798-201A-4B14-B1F0-6A660C5C72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2F5857-B39B-4284-A086-C6DE2719C9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3EF34-7656-4396-AEBE-2B554E5E9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782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3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002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29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18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617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273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686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891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8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래픽 8">
            <a:extLst>
              <a:ext uri="{FF2B5EF4-FFF2-40B4-BE49-F238E27FC236}">
                <a16:creationId xmlns:a16="http://schemas.microsoft.com/office/drawing/2014/main" id="{9CADD716-86EE-49F6-85E4-7AD31A3EF5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3" r="17179" b="556"/>
          <a:stretch/>
        </p:blipFill>
        <p:spPr>
          <a:xfrm>
            <a:off x="6460301" y="0"/>
            <a:ext cx="5731699" cy="6858000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28A15105-CACC-4621-9B5C-71AD3B770FC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39254" y="1762806"/>
            <a:ext cx="62007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487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1165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7278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>
            <a:extLst>
              <a:ext uri="{FF2B5EF4-FFF2-40B4-BE49-F238E27FC236}">
                <a16:creationId xmlns:a16="http://schemas.microsoft.com/office/drawing/2014/main" id="{40B0E58C-1252-4A8A-8EE5-341B521484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494242"/>
            <a:ext cx="2264229" cy="1363758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DE5B8DF7-31FC-42A4-B387-50B84C7A571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09850" y="1"/>
            <a:ext cx="1682150" cy="113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967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0FDEA881-CFEE-406B-952A-65BCCADA74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0" y="0"/>
            <a:ext cx="6472052" cy="6858000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DCD1AFA4-51AE-4351-A203-D6020397F30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3400" y="1533524"/>
            <a:ext cx="5735269" cy="3590925"/>
          </a:xfrm>
          <a:prstGeom prst="rect">
            <a:avLst/>
          </a:prstGeom>
        </p:spPr>
      </p:pic>
      <p:pic>
        <p:nvPicPr>
          <p:cNvPr id="6" name="그래픽 5">
            <a:extLst>
              <a:ext uri="{FF2B5EF4-FFF2-40B4-BE49-F238E27FC236}">
                <a16:creationId xmlns:a16="http://schemas.microsoft.com/office/drawing/2014/main" id="{18E1B70B-06AF-4F6C-B477-AF1BD1738DD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09850" y="1"/>
            <a:ext cx="1682150" cy="113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19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래픽 1">
            <a:extLst>
              <a:ext uri="{FF2B5EF4-FFF2-40B4-BE49-F238E27FC236}">
                <a16:creationId xmlns:a16="http://schemas.microsoft.com/office/drawing/2014/main" id="{795E25AF-15B4-4EF0-94B2-A714535C5B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06761" y="920541"/>
            <a:ext cx="5185242" cy="5334000"/>
          </a:xfrm>
          <a:prstGeom prst="rect">
            <a:avLst/>
          </a:prstGeom>
        </p:spPr>
      </p:pic>
      <p:sp>
        <p:nvSpPr>
          <p:cNvPr id="5" name="그림 개체 틀 17">
            <a:extLst>
              <a:ext uri="{FF2B5EF4-FFF2-40B4-BE49-F238E27FC236}">
                <a16:creationId xmlns:a16="http://schemas.microsoft.com/office/drawing/2014/main" id="{9DA58D1B-1BD2-4DDF-981B-686B172F9C4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525371" y="1700910"/>
            <a:ext cx="1976212" cy="1976210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6" name="그림 개체 틀 17">
            <a:extLst>
              <a:ext uri="{FF2B5EF4-FFF2-40B4-BE49-F238E27FC236}">
                <a16:creationId xmlns:a16="http://schemas.microsoft.com/office/drawing/2014/main" id="{A80F63D7-6522-4D2D-8A24-60DFA09F50D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771649" y="304799"/>
            <a:ext cx="1181851" cy="1181850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그림 개체 틀 17">
            <a:extLst>
              <a:ext uri="{FF2B5EF4-FFF2-40B4-BE49-F238E27FC236}">
                <a16:creationId xmlns:a16="http://schemas.microsoft.com/office/drawing/2014/main" id="{F31774A1-7411-4BFB-926C-60662E1D4FC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8974" y="2642946"/>
            <a:ext cx="1346951" cy="1346950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8" name="그림 개체 틀 17">
            <a:extLst>
              <a:ext uri="{FF2B5EF4-FFF2-40B4-BE49-F238E27FC236}">
                <a16:creationId xmlns:a16="http://schemas.microsoft.com/office/drawing/2014/main" id="{6F3BD1A9-F3AC-4581-8343-7E284E0BAA1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829463" y="4457699"/>
            <a:ext cx="927438" cy="927437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8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9" name="그림 개체 틀 17">
            <a:extLst>
              <a:ext uri="{FF2B5EF4-FFF2-40B4-BE49-F238E27FC236}">
                <a16:creationId xmlns:a16="http://schemas.microsoft.com/office/drawing/2014/main" id="{0601D200-7804-429E-BE2B-B959D2829AE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63656" y="4921417"/>
            <a:ext cx="1066843" cy="1066842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8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0" name="그림 개체 틀 17">
            <a:extLst>
              <a:ext uri="{FF2B5EF4-FFF2-40B4-BE49-F238E27FC236}">
                <a16:creationId xmlns:a16="http://schemas.microsoft.com/office/drawing/2014/main" id="{C06D8FD1-35EB-48F4-A736-3FD56DB45D3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02156" y="1472864"/>
            <a:ext cx="1066843" cy="1066842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8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C75CEE8-BAC3-4BA0-81A1-AA719D0EFE3D}"/>
              </a:ext>
            </a:extLst>
          </p:cNvPr>
          <p:cNvSpPr/>
          <p:nvPr userDrawn="1"/>
        </p:nvSpPr>
        <p:spPr>
          <a:xfrm>
            <a:off x="9612514" y="401448"/>
            <a:ext cx="353107" cy="353107"/>
          </a:xfrm>
          <a:prstGeom prst="ellipse">
            <a:avLst/>
          </a:prstGeom>
          <a:solidFill>
            <a:srgbClr val="DBF4F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0D8A1D6-8ED3-4930-BE16-25650DF2C08E}"/>
              </a:ext>
            </a:extLst>
          </p:cNvPr>
          <p:cNvSpPr/>
          <p:nvPr userDrawn="1"/>
        </p:nvSpPr>
        <p:spPr>
          <a:xfrm>
            <a:off x="9208110" y="2106083"/>
            <a:ext cx="306917" cy="306917"/>
          </a:xfrm>
          <a:prstGeom prst="ellipse">
            <a:avLst/>
          </a:prstGeom>
          <a:solidFill>
            <a:srgbClr val="01C49A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400D7EC-79C1-42E4-80BF-D2F9BEA52938}"/>
              </a:ext>
            </a:extLst>
          </p:cNvPr>
          <p:cNvSpPr>
            <a:spLocks noChangeAspect="1"/>
          </p:cNvSpPr>
          <p:nvPr userDrawn="1"/>
        </p:nvSpPr>
        <p:spPr>
          <a:xfrm>
            <a:off x="10128080" y="561829"/>
            <a:ext cx="108000" cy="108000"/>
          </a:xfrm>
          <a:prstGeom prst="ellipse">
            <a:avLst/>
          </a:prstGeom>
          <a:solidFill>
            <a:srgbClr val="05275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D344462-C684-4B66-9789-41B17EA8A4F9}"/>
              </a:ext>
            </a:extLst>
          </p:cNvPr>
          <p:cNvSpPr/>
          <p:nvPr userDrawn="1"/>
        </p:nvSpPr>
        <p:spPr>
          <a:xfrm>
            <a:off x="11317786" y="5125006"/>
            <a:ext cx="177747" cy="177747"/>
          </a:xfrm>
          <a:prstGeom prst="ellipse">
            <a:avLst/>
          </a:prstGeom>
          <a:solidFill>
            <a:srgbClr val="01C49A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8D87CAD-CBD1-4D6F-95F8-522A19EB3241}"/>
              </a:ext>
            </a:extLst>
          </p:cNvPr>
          <p:cNvSpPr/>
          <p:nvPr userDrawn="1"/>
        </p:nvSpPr>
        <p:spPr>
          <a:xfrm>
            <a:off x="5656295" y="4082967"/>
            <a:ext cx="514693" cy="514693"/>
          </a:xfrm>
          <a:prstGeom prst="ellipse">
            <a:avLst/>
          </a:prstGeom>
          <a:solidFill>
            <a:srgbClr val="AAE6EE">
              <a:alpha val="15000"/>
            </a:srgbClr>
          </a:solidFill>
          <a:ln w="12687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C5DDF0D3-3A64-466B-91A9-0769376F068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5494242"/>
            <a:ext cx="2264229" cy="1363758"/>
          </a:xfrm>
          <a:prstGeom prst="rect">
            <a:avLst/>
          </a:prstGeom>
        </p:spPr>
      </p:pic>
      <p:pic>
        <p:nvPicPr>
          <p:cNvPr id="18" name="그래픽 17">
            <a:extLst>
              <a:ext uri="{FF2B5EF4-FFF2-40B4-BE49-F238E27FC236}">
                <a16:creationId xmlns:a16="http://schemas.microsoft.com/office/drawing/2014/main" id="{B13F79E0-0C57-4CC0-B339-FF874F36964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09850" y="1"/>
            <a:ext cx="1682150" cy="113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44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75A9CF94-09BB-4C6C-8A50-8A529F4D68A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738883" y="1893366"/>
            <a:ext cx="3228740" cy="3239006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lIns="90000" tIns="8280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71BE2D24-F596-49E0-A925-0ED25D1C6A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494242"/>
            <a:ext cx="2264229" cy="1363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1F50E76F-3F34-4F1A-B1F7-257D5ED7441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09850" y="1"/>
            <a:ext cx="1682150" cy="113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775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>
            <a:extLst>
              <a:ext uri="{FF2B5EF4-FFF2-40B4-BE49-F238E27FC236}">
                <a16:creationId xmlns:a16="http://schemas.microsoft.com/office/drawing/2014/main" id="{8E6F84ED-DB02-4DC9-9674-D7250EBF39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494242"/>
            <a:ext cx="2264229" cy="1363758"/>
          </a:xfrm>
          <a:prstGeom prst="rect">
            <a:avLst/>
          </a:prstGeom>
        </p:spPr>
      </p:pic>
      <p:pic>
        <p:nvPicPr>
          <p:cNvPr id="6" name="그래픽 5">
            <a:extLst>
              <a:ext uri="{FF2B5EF4-FFF2-40B4-BE49-F238E27FC236}">
                <a16:creationId xmlns:a16="http://schemas.microsoft.com/office/drawing/2014/main" id="{A0BA032B-D839-4855-930D-964712CE6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1664"/>
          <a:stretch/>
        </p:blipFill>
        <p:spPr>
          <a:xfrm flipH="1">
            <a:off x="5715000" y="0"/>
            <a:ext cx="6477000" cy="6858000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CE017CF0-46E7-4C2D-9FEC-4056ADA5B95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18340" y="1512792"/>
            <a:ext cx="65246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264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>
            <a:extLst>
              <a:ext uri="{FF2B5EF4-FFF2-40B4-BE49-F238E27FC236}">
                <a16:creationId xmlns:a16="http://schemas.microsoft.com/office/drawing/2014/main" id="{D18CD2A1-8D29-4643-80F1-6102E8E9C5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3" r="17179" b="556"/>
          <a:stretch/>
        </p:blipFill>
        <p:spPr>
          <a:xfrm>
            <a:off x="6460301" y="0"/>
            <a:ext cx="5731699" cy="6858000"/>
          </a:xfrm>
          <a:prstGeom prst="rect">
            <a:avLst/>
          </a:prstGeom>
        </p:spPr>
      </p:pic>
      <p:sp>
        <p:nvSpPr>
          <p:cNvPr id="6" name="그림 개체 틀 11">
            <a:extLst>
              <a:ext uri="{FF2B5EF4-FFF2-40B4-BE49-F238E27FC236}">
                <a16:creationId xmlns:a16="http://schemas.microsoft.com/office/drawing/2014/main" id="{07619839-09DA-4D3E-B171-24B8F8FCACB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044814" y="1071562"/>
            <a:ext cx="2179320" cy="4714876"/>
          </a:xfrm>
          <a:prstGeom prst="roundRect">
            <a:avLst>
              <a:gd name="adj" fmla="val 7322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>
              <a:defRPr lang="ko-KR" altLang="en-US" sz="20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1003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>
            <a:extLst>
              <a:ext uri="{FF2B5EF4-FFF2-40B4-BE49-F238E27FC236}">
                <a16:creationId xmlns:a16="http://schemas.microsoft.com/office/drawing/2014/main" id="{D2AAB430-2B5F-4746-99B7-94C5E832B3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9948" y="0"/>
            <a:ext cx="6472052" cy="6858000"/>
          </a:xfrm>
          <a:prstGeom prst="rect">
            <a:avLst/>
          </a:prstGeom>
        </p:spPr>
      </p:pic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B978DB40-4B24-4266-A543-63AC8959EC7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959917" y="664052"/>
            <a:ext cx="3825240" cy="5114925"/>
          </a:xfrm>
          <a:prstGeom prst="roundRect">
            <a:avLst>
              <a:gd name="adj" fmla="val 1926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78738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>
            <a:extLst>
              <a:ext uri="{FF2B5EF4-FFF2-40B4-BE49-F238E27FC236}">
                <a16:creationId xmlns:a16="http://schemas.microsoft.com/office/drawing/2014/main" id="{FB636F0F-EC73-4ACF-B347-3E9FB4E29C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664"/>
          <a:stretch/>
        </p:blipFill>
        <p:spPr>
          <a:xfrm flipH="1">
            <a:off x="5715000" y="0"/>
            <a:ext cx="6477000" cy="6858000"/>
          </a:xfrm>
          <a:prstGeom prst="rect">
            <a:avLst/>
          </a:prstGeom>
        </p:spPr>
      </p:pic>
      <p:sp>
        <p:nvSpPr>
          <p:cNvPr id="6" name="그림 개체 틀 8">
            <a:extLst>
              <a:ext uri="{FF2B5EF4-FFF2-40B4-BE49-F238E27FC236}">
                <a16:creationId xmlns:a16="http://schemas.microsoft.com/office/drawing/2014/main" id="{1111AD2B-9B93-4D78-806C-DD19C6CEE8B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60578" y="768350"/>
            <a:ext cx="6273800" cy="37846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7614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87" r:id="rId10"/>
    <p:sldLayoutId id="214748366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DD52693-E806-4CB3-B827-F721B987745C}"/>
              </a:ext>
            </a:extLst>
          </p:cNvPr>
          <p:cNvSpPr txBox="1"/>
          <p:nvPr/>
        </p:nvSpPr>
        <p:spPr>
          <a:xfrm>
            <a:off x="1019622" y="3627253"/>
            <a:ext cx="5394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52751"/>
                </a:solidFill>
                <a:cs typeface="Arial" panose="020B0604020202020204" pitchFamily="34" charset="0"/>
              </a:rPr>
              <a:t>Web programming lecture</a:t>
            </a:r>
            <a:endParaRPr lang="ko-KR" altLang="en-US" sz="2400" b="1" dirty="0">
              <a:solidFill>
                <a:srgbClr val="052751"/>
              </a:solidFill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B87123-CF7F-4D02-A59C-C4B80BCF0CB6}"/>
              </a:ext>
            </a:extLst>
          </p:cNvPr>
          <p:cNvSpPr txBox="1"/>
          <p:nvPr/>
        </p:nvSpPr>
        <p:spPr>
          <a:xfrm>
            <a:off x="1019624" y="4030358"/>
            <a:ext cx="5394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052751"/>
                </a:solidFill>
              </a:rPr>
              <a:t>자바스크립트 핵심 기초 문법 </a:t>
            </a:r>
            <a:r>
              <a:rPr lang="en-US" altLang="ko-KR" sz="1400" dirty="0">
                <a:solidFill>
                  <a:srgbClr val="052751"/>
                </a:solidFill>
              </a:rPr>
              <a:t>– </a:t>
            </a:r>
            <a:r>
              <a:rPr lang="ko-KR" altLang="en-US" sz="1400" dirty="0">
                <a:solidFill>
                  <a:srgbClr val="052751"/>
                </a:solidFill>
              </a:rPr>
              <a:t>함수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92A599A-9819-411D-86E5-EFE07163B0A4}"/>
              </a:ext>
            </a:extLst>
          </p:cNvPr>
          <p:cNvSpPr/>
          <p:nvPr/>
        </p:nvSpPr>
        <p:spPr>
          <a:xfrm>
            <a:off x="1095573" y="5172475"/>
            <a:ext cx="2288994" cy="495300"/>
          </a:xfrm>
          <a:prstGeom prst="roundRect">
            <a:avLst>
              <a:gd name="adj" fmla="val 50000"/>
            </a:avLst>
          </a:prstGeom>
          <a:solidFill>
            <a:srgbClr val="01C49A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</a:rPr>
              <a:t>권기준 강사</a:t>
            </a:r>
          </a:p>
        </p:txBody>
      </p:sp>
    </p:spTree>
    <p:extLst>
      <p:ext uri="{BB962C8B-B14F-4D97-AF65-F5344CB8AC3E}">
        <p14:creationId xmlns:p14="http://schemas.microsoft.com/office/powerpoint/2010/main" val="2765140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0951BA3-4B17-4BCC-B553-FC793F8088EC}"/>
              </a:ext>
            </a:extLst>
          </p:cNvPr>
          <p:cNvSpPr/>
          <p:nvPr/>
        </p:nvSpPr>
        <p:spPr>
          <a:xfrm>
            <a:off x="877519" y="680376"/>
            <a:ext cx="10436962" cy="5497248"/>
          </a:xfrm>
          <a:prstGeom prst="roundRect">
            <a:avLst>
              <a:gd name="adj" fmla="val 7228"/>
            </a:avLst>
          </a:prstGeom>
          <a:solidFill>
            <a:schemeClr val="accent1">
              <a:lumMod val="20000"/>
              <a:lumOff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14C83E-2902-4BCB-BCA1-D4B4764303D3}"/>
              </a:ext>
            </a:extLst>
          </p:cNvPr>
          <p:cNvSpPr txBox="1"/>
          <p:nvPr/>
        </p:nvSpPr>
        <p:spPr>
          <a:xfrm>
            <a:off x="1482747" y="1202156"/>
            <a:ext cx="4900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#1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함수를 사용하는 이유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CBE204-0E65-42C9-9323-31AF1C698876}"/>
              </a:ext>
            </a:extLst>
          </p:cNvPr>
          <p:cNvSpPr txBox="1"/>
          <p:nvPr/>
        </p:nvSpPr>
        <p:spPr>
          <a:xfrm>
            <a:off x="1482747" y="1921011"/>
            <a:ext cx="6254066" cy="1491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재사용성이 좋아지고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유지보수가 편리해지고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가독성이 좋아진다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9932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0951BA3-4B17-4BCC-B553-FC793F8088EC}"/>
              </a:ext>
            </a:extLst>
          </p:cNvPr>
          <p:cNvSpPr/>
          <p:nvPr/>
        </p:nvSpPr>
        <p:spPr>
          <a:xfrm>
            <a:off x="877519" y="680376"/>
            <a:ext cx="10436962" cy="5497248"/>
          </a:xfrm>
          <a:prstGeom prst="roundRect">
            <a:avLst>
              <a:gd name="adj" fmla="val 7228"/>
            </a:avLst>
          </a:prstGeom>
          <a:solidFill>
            <a:schemeClr val="accent1">
              <a:lumMod val="20000"/>
              <a:lumOff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14C83E-2902-4BCB-BCA1-D4B4764303D3}"/>
              </a:ext>
            </a:extLst>
          </p:cNvPr>
          <p:cNvSpPr txBox="1"/>
          <p:nvPr/>
        </p:nvSpPr>
        <p:spPr>
          <a:xfrm>
            <a:off x="1482747" y="1202156"/>
            <a:ext cx="4900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#2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함수의 기본 형태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CBE204-0E65-42C9-9323-31AF1C698876}"/>
              </a:ext>
            </a:extLst>
          </p:cNvPr>
          <p:cNvSpPr txBox="1"/>
          <p:nvPr/>
        </p:nvSpPr>
        <p:spPr>
          <a:xfrm>
            <a:off x="1192048" y="1965925"/>
            <a:ext cx="6254066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정의하기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97815-19B2-469A-A4B2-153DB1256657}"/>
              </a:ext>
            </a:extLst>
          </p:cNvPr>
          <p:cNvSpPr txBox="1"/>
          <p:nvPr/>
        </p:nvSpPr>
        <p:spPr>
          <a:xfrm>
            <a:off x="1482747" y="2623003"/>
            <a:ext cx="2836334" cy="149124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function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함수이름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(){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명령블록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00F2A0-CB9C-4023-A021-C48068DDD9E1}"/>
              </a:ext>
            </a:extLst>
          </p:cNvPr>
          <p:cNvSpPr txBox="1"/>
          <p:nvPr/>
        </p:nvSpPr>
        <p:spPr>
          <a:xfrm>
            <a:off x="5347871" y="2623003"/>
            <a:ext cx="2836334" cy="149124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function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printHello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(){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console.log("Hello");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75D857-B30C-49FC-AE53-3AA3101F14B9}"/>
              </a:ext>
            </a:extLst>
          </p:cNvPr>
          <p:cNvSpPr txBox="1"/>
          <p:nvPr/>
        </p:nvSpPr>
        <p:spPr>
          <a:xfrm>
            <a:off x="1191777" y="4172479"/>
            <a:ext cx="6254066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호출하기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C86F5D-D71C-4753-971A-D570CA79C1AF}"/>
              </a:ext>
            </a:extLst>
          </p:cNvPr>
          <p:cNvSpPr txBox="1"/>
          <p:nvPr/>
        </p:nvSpPr>
        <p:spPr>
          <a:xfrm>
            <a:off x="1493375" y="4737070"/>
            <a:ext cx="2836334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lnSpc>
                <a:spcPct val="200000"/>
              </a:lnSpc>
            </a:pP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함수이름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20CCD8-A821-4343-AA14-3FE64934015E}"/>
              </a:ext>
            </a:extLst>
          </p:cNvPr>
          <p:cNvSpPr txBox="1"/>
          <p:nvPr/>
        </p:nvSpPr>
        <p:spPr>
          <a:xfrm>
            <a:off x="5347871" y="4737070"/>
            <a:ext cx="2836334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printHello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23472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0951BA3-4B17-4BCC-B553-FC793F8088EC}"/>
              </a:ext>
            </a:extLst>
          </p:cNvPr>
          <p:cNvSpPr/>
          <p:nvPr/>
        </p:nvSpPr>
        <p:spPr>
          <a:xfrm>
            <a:off x="877519" y="680376"/>
            <a:ext cx="10436962" cy="5497248"/>
          </a:xfrm>
          <a:prstGeom prst="roundRect">
            <a:avLst>
              <a:gd name="adj" fmla="val 7228"/>
            </a:avLst>
          </a:prstGeom>
          <a:solidFill>
            <a:schemeClr val="accent1">
              <a:lumMod val="20000"/>
              <a:lumOff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14C83E-2902-4BCB-BCA1-D4B4764303D3}"/>
              </a:ext>
            </a:extLst>
          </p:cNvPr>
          <p:cNvSpPr txBox="1"/>
          <p:nvPr/>
        </p:nvSpPr>
        <p:spPr>
          <a:xfrm>
            <a:off x="1482747" y="1202156"/>
            <a:ext cx="4900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#3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매개변수가 있는 함수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CBE204-0E65-42C9-9323-31AF1C698876}"/>
              </a:ext>
            </a:extLst>
          </p:cNvPr>
          <p:cNvSpPr txBox="1"/>
          <p:nvPr/>
        </p:nvSpPr>
        <p:spPr>
          <a:xfrm>
            <a:off x="1192048" y="1965925"/>
            <a:ext cx="6254066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정의하기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97815-19B2-469A-A4B2-153DB1256657}"/>
              </a:ext>
            </a:extLst>
          </p:cNvPr>
          <p:cNvSpPr txBox="1"/>
          <p:nvPr/>
        </p:nvSpPr>
        <p:spPr>
          <a:xfrm>
            <a:off x="1482746" y="2623003"/>
            <a:ext cx="4276027" cy="149124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function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함수이름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2){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명령블록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00F2A0-CB9C-4023-A021-C48068DDD9E1}"/>
              </a:ext>
            </a:extLst>
          </p:cNvPr>
          <p:cNvSpPr txBox="1"/>
          <p:nvPr/>
        </p:nvSpPr>
        <p:spPr>
          <a:xfrm>
            <a:off x="6573556" y="2623003"/>
            <a:ext cx="4431670" cy="149124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function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sum(a, b){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console.log(a + b);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75D857-B30C-49FC-AE53-3AA3101F14B9}"/>
              </a:ext>
            </a:extLst>
          </p:cNvPr>
          <p:cNvSpPr txBox="1"/>
          <p:nvPr/>
        </p:nvSpPr>
        <p:spPr>
          <a:xfrm>
            <a:off x="1191777" y="4172479"/>
            <a:ext cx="6254066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호출하기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C86F5D-D71C-4753-971A-D570CA79C1AF}"/>
              </a:ext>
            </a:extLst>
          </p:cNvPr>
          <p:cNvSpPr txBox="1"/>
          <p:nvPr/>
        </p:nvSpPr>
        <p:spPr>
          <a:xfrm>
            <a:off x="1493375" y="4737070"/>
            <a:ext cx="2836334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lnSpc>
                <a:spcPct val="200000"/>
              </a:lnSpc>
            </a:pP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함수이름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인자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인자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20CCD8-A821-4343-AA14-3FE64934015E}"/>
              </a:ext>
            </a:extLst>
          </p:cNvPr>
          <p:cNvSpPr txBox="1"/>
          <p:nvPr/>
        </p:nvSpPr>
        <p:spPr>
          <a:xfrm>
            <a:off x="6573556" y="4694749"/>
            <a:ext cx="2836334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sum(3, 4)</a:t>
            </a:r>
          </a:p>
        </p:txBody>
      </p:sp>
    </p:spTree>
    <p:extLst>
      <p:ext uri="{BB962C8B-B14F-4D97-AF65-F5344CB8AC3E}">
        <p14:creationId xmlns:p14="http://schemas.microsoft.com/office/powerpoint/2010/main" val="1806733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0951BA3-4B17-4BCC-B553-FC793F8088EC}"/>
              </a:ext>
            </a:extLst>
          </p:cNvPr>
          <p:cNvSpPr/>
          <p:nvPr/>
        </p:nvSpPr>
        <p:spPr>
          <a:xfrm>
            <a:off x="877519" y="680376"/>
            <a:ext cx="10436962" cy="5497248"/>
          </a:xfrm>
          <a:prstGeom prst="roundRect">
            <a:avLst>
              <a:gd name="adj" fmla="val 7228"/>
            </a:avLst>
          </a:prstGeom>
          <a:solidFill>
            <a:schemeClr val="accent1">
              <a:lumMod val="20000"/>
              <a:lumOff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14C83E-2902-4BCB-BCA1-D4B4764303D3}"/>
              </a:ext>
            </a:extLst>
          </p:cNvPr>
          <p:cNvSpPr txBox="1"/>
          <p:nvPr/>
        </p:nvSpPr>
        <p:spPr>
          <a:xfrm>
            <a:off x="1482747" y="1202156"/>
            <a:ext cx="4900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#4 </a:t>
            </a:r>
            <a:r>
              <a:rPr lang="ko-KR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반환값이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 있는 함수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CBE204-0E65-42C9-9323-31AF1C698876}"/>
              </a:ext>
            </a:extLst>
          </p:cNvPr>
          <p:cNvSpPr txBox="1"/>
          <p:nvPr/>
        </p:nvSpPr>
        <p:spPr>
          <a:xfrm>
            <a:off x="1192048" y="1965925"/>
            <a:ext cx="6254066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정의하기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97815-19B2-469A-A4B2-153DB1256657}"/>
              </a:ext>
            </a:extLst>
          </p:cNvPr>
          <p:cNvSpPr txBox="1"/>
          <p:nvPr/>
        </p:nvSpPr>
        <p:spPr>
          <a:xfrm>
            <a:off x="1482746" y="2623003"/>
            <a:ext cx="4276027" cy="198368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function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함수이름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(){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명령블록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return </a:t>
            </a:r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반환값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00F2A0-CB9C-4023-A021-C48068DDD9E1}"/>
              </a:ext>
            </a:extLst>
          </p:cNvPr>
          <p:cNvSpPr txBox="1"/>
          <p:nvPr/>
        </p:nvSpPr>
        <p:spPr>
          <a:xfrm>
            <a:off x="6193277" y="2623003"/>
            <a:ext cx="4811949" cy="198368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function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getRandomNumber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(){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result = </a:t>
            </a: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Math.floor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Math.random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* 10) + 1;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return result;    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75D857-B30C-49FC-AE53-3AA3101F14B9}"/>
              </a:ext>
            </a:extLst>
          </p:cNvPr>
          <p:cNvSpPr txBox="1"/>
          <p:nvPr/>
        </p:nvSpPr>
        <p:spPr>
          <a:xfrm>
            <a:off x="1191777" y="4704257"/>
            <a:ext cx="6254066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호출하기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C86F5D-D71C-4753-971A-D570CA79C1AF}"/>
              </a:ext>
            </a:extLst>
          </p:cNvPr>
          <p:cNvSpPr txBox="1"/>
          <p:nvPr/>
        </p:nvSpPr>
        <p:spPr>
          <a:xfrm>
            <a:off x="1493375" y="5268848"/>
            <a:ext cx="2836334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lnSpc>
                <a:spcPct val="200000"/>
              </a:lnSpc>
            </a:pP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함수이름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20CCD8-A821-4343-AA14-3FE64934015E}"/>
              </a:ext>
            </a:extLst>
          </p:cNvPr>
          <p:cNvSpPr txBox="1"/>
          <p:nvPr/>
        </p:nvSpPr>
        <p:spPr>
          <a:xfrm>
            <a:off x="6193277" y="5226526"/>
            <a:ext cx="2836334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getRandomNumber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60531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0951BA3-4B17-4BCC-B553-FC793F8088EC}"/>
              </a:ext>
            </a:extLst>
          </p:cNvPr>
          <p:cNvSpPr/>
          <p:nvPr/>
        </p:nvSpPr>
        <p:spPr>
          <a:xfrm>
            <a:off x="877519" y="680376"/>
            <a:ext cx="10436962" cy="5497248"/>
          </a:xfrm>
          <a:prstGeom prst="roundRect">
            <a:avLst>
              <a:gd name="adj" fmla="val 7228"/>
            </a:avLst>
          </a:prstGeom>
          <a:solidFill>
            <a:schemeClr val="accent1">
              <a:lumMod val="20000"/>
              <a:lumOff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14C83E-2902-4BCB-BCA1-D4B4764303D3}"/>
              </a:ext>
            </a:extLst>
          </p:cNvPr>
          <p:cNvSpPr txBox="1"/>
          <p:nvPr/>
        </p:nvSpPr>
        <p:spPr>
          <a:xfrm>
            <a:off x="1482747" y="1202156"/>
            <a:ext cx="4900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#5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매개변수와 </a:t>
            </a:r>
            <a:r>
              <a:rPr lang="ko-KR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반환값이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 함수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CBE204-0E65-42C9-9323-31AF1C698876}"/>
              </a:ext>
            </a:extLst>
          </p:cNvPr>
          <p:cNvSpPr txBox="1"/>
          <p:nvPr/>
        </p:nvSpPr>
        <p:spPr>
          <a:xfrm>
            <a:off x="1192048" y="1965925"/>
            <a:ext cx="6254066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정의하기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97815-19B2-469A-A4B2-153DB1256657}"/>
              </a:ext>
            </a:extLst>
          </p:cNvPr>
          <p:cNvSpPr txBox="1"/>
          <p:nvPr/>
        </p:nvSpPr>
        <p:spPr>
          <a:xfrm>
            <a:off x="1482746" y="2623003"/>
            <a:ext cx="4276027" cy="198368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function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함수이름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(){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명령블록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return </a:t>
            </a:r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반환값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00F2A0-CB9C-4023-A021-C48068DDD9E1}"/>
              </a:ext>
            </a:extLst>
          </p:cNvPr>
          <p:cNvSpPr txBox="1"/>
          <p:nvPr/>
        </p:nvSpPr>
        <p:spPr>
          <a:xfrm>
            <a:off x="6573556" y="2623003"/>
            <a:ext cx="4431670" cy="198368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function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sum(a, b){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result = a + b;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return result;    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75D857-B30C-49FC-AE53-3AA3101F14B9}"/>
              </a:ext>
            </a:extLst>
          </p:cNvPr>
          <p:cNvSpPr txBox="1"/>
          <p:nvPr/>
        </p:nvSpPr>
        <p:spPr>
          <a:xfrm>
            <a:off x="1191777" y="4704257"/>
            <a:ext cx="6254066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호출하기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C86F5D-D71C-4753-971A-D570CA79C1AF}"/>
              </a:ext>
            </a:extLst>
          </p:cNvPr>
          <p:cNvSpPr txBox="1"/>
          <p:nvPr/>
        </p:nvSpPr>
        <p:spPr>
          <a:xfrm>
            <a:off x="1493375" y="5268848"/>
            <a:ext cx="2836334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lnSpc>
                <a:spcPct val="200000"/>
              </a:lnSpc>
            </a:pP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함수이름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20CCD8-A821-4343-AA14-3FE64934015E}"/>
              </a:ext>
            </a:extLst>
          </p:cNvPr>
          <p:cNvSpPr txBox="1"/>
          <p:nvPr/>
        </p:nvSpPr>
        <p:spPr>
          <a:xfrm>
            <a:off x="6573556" y="5226527"/>
            <a:ext cx="2836334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sum(3, 4)</a:t>
            </a:r>
          </a:p>
        </p:txBody>
      </p:sp>
    </p:spTree>
    <p:extLst>
      <p:ext uri="{BB962C8B-B14F-4D97-AF65-F5344CB8AC3E}">
        <p14:creationId xmlns:p14="http://schemas.microsoft.com/office/powerpoint/2010/main" val="825602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0951BA3-4B17-4BCC-B553-FC793F8088EC}"/>
              </a:ext>
            </a:extLst>
          </p:cNvPr>
          <p:cNvSpPr/>
          <p:nvPr/>
        </p:nvSpPr>
        <p:spPr>
          <a:xfrm>
            <a:off x="877519" y="680376"/>
            <a:ext cx="10436962" cy="5497248"/>
          </a:xfrm>
          <a:prstGeom prst="roundRect">
            <a:avLst>
              <a:gd name="adj" fmla="val 7228"/>
            </a:avLst>
          </a:prstGeom>
          <a:solidFill>
            <a:schemeClr val="accent1">
              <a:lumMod val="20000"/>
              <a:lumOff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14C83E-2902-4BCB-BCA1-D4B4764303D3}"/>
              </a:ext>
            </a:extLst>
          </p:cNvPr>
          <p:cNvSpPr txBox="1"/>
          <p:nvPr/>
        </p:nvSpPr>
        <p:spPr>
          <a:xfrm>
            <a:off x="1491574" y="1277434"/>
            <a:ext cx="4900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#6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 함수 실습문제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CBE204-0E65-42C9-9323-31AF1C698876}"/>
              </a:ext>
            </a:extLst>
          </p:cNvPr>
          <p:cNvSpPr txBox="1"/>
          <p:nvPr/>
        </p:nvSpPr>
        <p:spPr>
          <a:xfrm>
            <a:off x="1385389" y="1931422"/>
            <a:ext cx="9431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다음은 두수의 곱셈을 반환하는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multiply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함수이다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multiply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호출하는 방법으로 옳은 것을 고르세요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44C53D-8F3B-4A77-A8DC-F485D90EED43}"/>
              </a:ext>
            </a:extLst>
          </p:cNvPr>
          <p:cNvSpPr txBox="1"/>
          <p:nvPr/>
        </p:nvSpPr>
        <p:spPr>
          <a:xfrm>
            <a:off x="1385389" y="2865888"/>
            <a:ext cx="66042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function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multiply(x, y){</a:t>
            </a:r>
          </a:p>
          <a:p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result = x * y;</a:t>
            </a:r>
          </a:p>
          <a:p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return result;</a:t>
            </a:r>
          </a:p>
          <a:p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B8FEC6-0CB6-4059-84CE-878A33BCFF6A}"/>
              </a:ext>
            </a:extLst>
          </p:cNvPr>
          <p:cNvSpPr txBox="1"/>
          <p:nvPr/>
        </p:nvSpPr>
        <p:spPr>
          <a:xfrm>
            <a:off x="1385389" y="4195333"/>
            <a:ext cx="26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multiply()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7C73B3-4747-4BAD-9F99-AAC8372307E1}"/>
              </a:ext>
            </a:extLst>
          </p:cNvPr>
          <p:cNvSpPr txBox="1"/>
          <p:nvPr/>
        </p:nvSpPr>
        <p:spPr>
          <a:xfrm>
            <a:off x="4752371" y="4195333"/>
            <a:ext cx="26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multiply(3)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F94BBE-5162-404B-B61E-0F589366A1D8}"/>
              </a:ext>
            </a:extLst>
          </p:cNvPr>
          <p:cNvSpPr txBox="1"/>
          <p:nvPr/>
        </p:nvSpPr>
        <p:spPr>
          <a:xfrm>
            <a:off x="1385389" y="5017201"/>
            <a:ext cx="26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multiply(3, 4)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8CB5C9-7612-4497-9A08-E67D711AAF44}"/>
              </a:ext>
            </a:extLst>
          </p:cNvPr>
          <p:cNvSpPr txBox="1"/>
          <p:nvPr/>
        </p:nvSpPr>
        <p:spPr>
          <a:xfrm>
            <a:off x="4752371" y="5017201"/>
            <a:ext cx="26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multiply("a", "b")</a:t>
            </a:r>
          </a:p>
        </p:txBody>
      </p:sp>
    </p:spTree>
    <p:extLst>
      <p:ext uri="{BB962C8B-B14F-4D97-AF65-F5344CB8AC3E}">
        <p14:creationId xmlns:p14="http://schemas.microsoft.com/office/powerpoint/2010/main" val="2665932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0951BA3-4B17-4BCC-B553-FC793F8088EC}"/>
              </a:ext>
            </a:extLst>
          </p:cNvPr>
          <p:cNvSpPr/>
          <p:nvPr/>
        </p:nvSpPr>
        <p:spPr>
          <a:xfrm>
            <a:off x="877519" y="680376"/>
            <a:ext cx="10436962" cy="5497248"/>
          </a:xfrm>
          <a:prstGeom prst="roundRect">
            <a:avLst>
              <a:gd name="adj" fmla="val 7228"/>
            </a:avLst>
          </a:prstGeom>
          <a:solidFill>
            <a:schemeClr val="accent1">
              <a:lumMod val="20000"/>
              <a:lumOff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14C83E-2902-4BCB-BCA1-D4B4764303D3}"/>
              </a:ext>
            </a:extLst>
          </p:cNvPr>
          <p:cNvSpPr txBox="1"/>
          <p:nvPr/>
        </p:nvSpPr>
        <p:spPr>
          <a:xfrm>
            <a:off x="1491574" y="1277434"/>
            <a:ext cx="4900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#6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 함수 실습문제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CBE204-0E65-42C9-9323-31AF1C698876}"/>
              </a:ext>
            </a:extLst>
          </p:cNvPr>
          <p:cNvSpPr txBox="1"/>
          <p:nvPr/>
        </p:nvSpPr>
        <p:spPr>
          <a:xfrm>
            <a:off x="1385389" y="1931422"/>
            <a:ext cx="9431767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다음은 세개의 정수를 인자로 받아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합계와 평균을 출력해주는 함수이다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호출한 결과로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표준출력이 나오도록 함수를 정의 해보자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44C53D-8F3B-4A77-A8DC-F485D90EED43}"/>
              </a:ext>
            </a:extLst>
          </p:cNvPr>
          <p:cNvSpPr txBox="1"/>
          <p:nvPr/>
        </p:nvSpPr>
        <p:spPr>
          <a:xfrm>
            <a:off x="1385389" y="2865888"/>
            <a:ext cx="6604264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function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printSumAvg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(x, y, z){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/*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여기에 코드를 작성해 보세요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*/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B8FEC6-0CB6-4059-84CE-878A33BCFF6A}"/>
              </a:ext>
            </a:extLst>
          </p:cNvPr>
          <p:cNvSpPr txBox="1"/>
          <p:nvPr/>
        </p:nvSpPr>
        <p:spPr>
          <a:xfrm>
            <a:off x="1385389" y="4610379"/>
            <a:ext cx="26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함수호출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7C73B3-4747-4BAD-9F99-AAC8372307E1}"/>
              </a:ext>
            </a:extLst>
          </p:cNvPr>
          <p:cNvSpPr txBox="1"/>
          <p:nvPr/>
        </p:nvSpPr>
        <p:spPr>
          <a:xfrm>
            <a:off x="4752371" y="4610379"/>
            <a:ext cx="26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표준출력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F94BBE-5162-404B-B61E-0F589366A1D8}"/>
              </a:ext>
            </a:extLst>
          </p:cNvPr>
          <p:cNvSpPr txBox="1"/>
          <p:nvPr/>
        </p:nvSpPr>
        <p:spPr>
          <a:xfrm>
            <a:off x="1385389" y="5087687"/>
            <a:ext cx="26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printSumAvg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(10, 20, 30)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2A2A39-E591-468F-9126-FCA174301AEB}"/>
              </a:ext>
            </a:extLst>
          </p:cNvPr>
          <p:cNvSpPr txBox="1"/>
          <p:nvPr/>
        </p:nvSpPr>
        <p:spPr>
          <a:xfrm>
            <a:off x="4752371" y="5058625"/>
            <a:ext cx="26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합계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60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평균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20</a:t>
            </a:r>
          </a:p>
        </p:txBody>
      </p:sp>
    </p:spTree>
    <p:extLst>
      <p:ext uri="{BB962C8B-B14F-4D97-AF65-F5344CB8AC3E}">
        <p14:creationId xmlns:p14="http://schemas.microsoft.com/office/powerpoint/2010/main" val="1237230181"/>
      </p:ext>
    </p:extLst>
  </p:cSld>
  <p:clrMapOvr>
    <a:masterClrMapping/>
  </p:clrMapOvr>
</p:sld>
</file>

<file path=ppt/theme/theme1.xml><?xml version="1.0" encoding="utf-8"?>
<a:theme xmlns:a="http://schemas.openxmlformats.org/drawingml/2006/main" name="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edoka One - Calibri Light">
      <a:majorFont>
        <a:latin typeface="Fredoka One"/>
        <a:ea typeface="Arial Unicode MS"/>
        <a:cs typeface=""/>
      </a:majorFont>
      <a:minorFont>
        <a:latin typeface="Calibri Light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D425F"/>
        </a:solidFill>
        <a:ln w="6350" cap="flat">
          <a:noFill/>
          <a:prstDash val="solid"/>
          <a:miter/>
        </a:ln>
      </a:spPr>
      <a:bodyPr rtlCol="0" anchor="ctr"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4353</TotalTime>
  <Words>313</Words>
  <Application>Microsoft Office PowerPoint</Application>
  <PresentationFormat>와이드스크린</PresentationFormat>
  <Paragraphs>83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Fredoka One</vt:lpstr>
      <vt:lpstr>맑은 고딕</vt:lpstr>
      <vt:lpstr>Arial</vt:lpstr>
      <vt:lpstr>Calibri Light</vt:lpstr>
      <vt:lpstr>Wingdings</vt:lpstr>
      <vt:lpstr>PPTMON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kwon kijun</cp:lastModifiedBy>
  <cp:revision>296</cp:revision>
  <dcterms:created xsi:type="dcterms:W3CDTF">2019-04-06T05:20:47Z</dcterms:created>
  <dcterms:modified xsi:type="dcterms:W3CDTF">2021-07-18T07:33:10Z</dcterms:modified>
</cp:coreProperties>
</file>