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4"/>
  </p:sldMasterIdLst>
  <p:notesMasterIdLst>
    <p:notesMasterId r:id="rId35"/>
  </p:notesMasterIdLst>
  <p:sldIdLst>
    <p:sldId id="256" r:id="rId5"/>
    <p:sldId id="258" r:id="rId6"/>
    <p:sldId id="269" r:id="rId7"/>
    <p:sldId id="259" r:id="rId8"/>
    <p:sldId id="261" r:id="rId9"/>
    <p:sldId id="263" r:id="rId10"/>
    <p:sldId id="303" r:id="rId11"/>
    <p:sldId id="266" r:id="rId12"/>
    <p:sldId id="305" r:id="rId13"/>
    <p:sldId id="319" r:id="rId14"/>
    <p:sldId id="325" r:id="rId15"/>
    <p:sldId id="326" r:id="rId16"/>
    <p:sldId id="327" r:id="rId17"/>
    <p:sldId id="328" r:id="rId18"/>
    <p:sldId id="329" r:id="rId19"/>
    <p:sldId id="330" r:id="rId20"/>
    <p:sldId id="306" r:id="rId21"/>
    <p:sldId id="309" r:id="rId22"/>
    <p:sldId id="310" r:id="rId23"/>
    <p:sldId id="313" r:id="rId24"/>
    <p:sldId id="308" r:id="rId25"/>
    <p:sldId id="314" r:id="rId26"/>
    <p:sldId id="315" r:id="rId27"/>
    <p:sldId id="317" r:id="rId28"/>
    <p:sldId id="324" r:id="rId29"/>
    <p:sldId id="318" r:id="rId30"/>
    <p:sldId id="304" r:id="rId31"/>
    <p:sldId id="268" r:id="rId32"/>
    <p:sldId id="316" r:id="rId33"/>
    <p:sldId id="307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AC854-7048-4482-AD17-B1054D0526C8}" v="66" dt="2023-12-12T07:32:55.482"/>
    <p1510:client id="{B561A31C-119A-4D19-88ED-21F18402D4C9}" v="665" dt="2023-12-13T03:01:31.899"/>
    <p1510:client id="{DEB0ECAB-DD1C-46D2-9EB1-0DE6AECF7463}" v="348" dt="2023-12-07T18:42:24.125"/>
    <p1510:client id="{E97FEA48-3BFA-4833-836C-D3F2F1D292AA}" v="3" dt="2023-12-12T00:41:48.282"/>
  </p1510:revLst>
</p1510:revInfo>
</file>

<file path=ppt/tableStyles.xml><?xml version="1.0" encoding="utf-8"?>
<a:tblStyleLst xmlns:a="http://schemas.openxmlformats.org/drawingml/2006/main" def="{82AFC299-007E-4AAB-8BB1-5128E7C52F56}">
  <a:tblStyle styleId="{82AFC299-007E-4AAB-8BB1-5128E7C52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0aa6b6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0aa6b6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67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685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6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17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511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713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993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515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1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b0aa6b640_0_5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b0aa6b640_0_5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29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761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83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580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55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142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061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c1b5d575e_0_18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c1b5d575e_0_18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693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b5cbd7972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b5cbd7972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b5cbd7972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b5cbd7972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0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af02198b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af02198b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b5cbd79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b5cbd79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c1b5d575e_0_18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c1b5d575e_0_18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c1b5d575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c1b5d575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af02198b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af02198b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8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b5cbd79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b5cbd79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af02198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af02198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0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/>
          <p:nvPr/>
        </p:nvSpPr>
        <p:spPr>
          <a:xfrm rot="10800000">
            <a:off x="58760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98480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214225" y="2787236"/>
            <a:ext cx="88703" cy="89582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9545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5" y="539500"/>
            <a:ext cx="336631" cy="343199"/>
            <a:chOff x="713225" y="3660775"/>
            <a:chExt cx="336631" cy="343199"/>
          </a:xfrm>
        </p:grpSpPr>
        <p:sp>
          <p:nvSpPr>
            <p:cNvPr id="14" name="Google Shape;14;p2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094100" y="539500"/>
            <a:ext cx="336631" cy="343199"/>
            <a:chOff x="8138150" y="3660775"/>
            <a:chExt cx="336631" cy="343199"/>
          </a:xfrm>
        </p:grpSpPr>
        <p:sp>
          <p:nvSpPr>
            <p:cNvPr id="23" name="Google Shape;23;p2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4335763" y="3423388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975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850692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8595627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9005196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_1_1_1_1_1_1_1_1_1_1">
    <p:bg>
      <p:bgPr>
        <a:solidFill>
          <a:schemeClr val="accent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USTOM_1_1_1_1_1_1_1_1_1_1_1_1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accent4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1003822" y="1263950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title" idx="2" hasCustomPrompt="1"/>
          </p:nvPr>
        </p:nvSpPr>
        <p:spPr>
          <a:xfrm>
            <a:off x="1006072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26"/>
          <p:cNvSpPr txBox="1">
            <a:spLocks noGrp="1"/>
          </p:cNvSpPr>
          <p:nvPr>
            <p:ph type="title" idx="3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title" idx="4" hasCustomPrompt="1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26"/>
          <p:cNvSpPr txBox="1">
            <a:spLocks noGrp="1"/>
          </p:cNvSpPr>
          <p:nvPr>
            <p:ph type="title" idx="5"/>
          </p:nvPr>
        </p:nvSpPr>
        <p:spPr>
          <a:xfrm>
            <a:off x="5008478" y="1262544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title" idx="6" hasCustomPrompt="1"/>
          </p:nvPr>
        </p:nvSpPr>
        <p:spPr>
          <a:xfrm>
            <a:off x="5010728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3" name="Google Shape;283;p26"/>
          <p:cNvSpPr txBox="1">
            <a:spLocks noGrp="1"/>
          </p:cNvSpPr>
          <p:nvPr>
            <p:ph type="title" idx="7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 idx="8" hasCustomPrompt="1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26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1006072" y="1634400"/>
            <a:ext cx="3127200" cy="4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9"/>
          </p:nvPr>
        </p:nvSpPr>
        <p:spPr>
          <a:xfrm>
            <a:off x="5010728" y="1631911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3"/>
          </p:nvPr>
        </p:nvSpPr>
        <p:spPr>
          <a:xfrm>
            <a:off x="1006072" y="3719525"/>
            <a:ext cx="3127200" cy="48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14"/>
          </p:nvPr>
        </p:nvSpPr>
        <p:spPr>
          <a:xfrm>
            <a:off x="5010728" y="3718560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USTOM_5">
    <p:bg>
      <p:bgPr>
        <a:solidFill>
          <a:schemeClr val="accent4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858900" cy="257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subTitle" idx="1"/>
          </p:nvPr>
        </p:nvSpPr>
        <p:spPr>
          <a:xfrm>
            <a:off x="704100" y="2293575"/>
            <a:ext cx="2252700" cy="7953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bg>
      <p:bgPr>
        <a:solidFill>
          <a:schemeClr val="accent4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1831550" y="2204475"/>
            <a:ext cx="54864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2286000" y="2163236"/>
            <a:ext cx="4572000" cy="14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49" name="Google Shape;49;p4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58" name="Google Shape;58;p4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13232" y="420624"/>
            <a:ext cx="5596200" cy="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13232" y="448056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7132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2"/>
          </p:nvPr>
        </p:nvSpPr>
        <p:spPr>
          <a:xfrm>
            <a:off x="7132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6"/>
          <p:cNvSpPr/>
          <p:nvPr/>
        </p:nvSpPr>
        <p:spPr>
          <a:xfrm rot="-10629538" flipH="1">
            <a:off x="9517706" y="4584730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3"/>
          </p:nvPr>
        </p:nvSpPr>
        <p:spPr>
          <a:xfrm>
            <a:off x="4294625" y="1289304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4"/>
          </p:nvPr>
        </p:nvSpPr>
        <p:spPr>
          <a:xfrm>
            <a:off x="4294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5"/>
          </p:nvPr>
        </p:nvSpPr>
        <p:spPr>
          <a:xfrm>
            <a:off x="51328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6"/>
          </p:nvPr>
        </p:nvSpPr>
        <p:spPr>
          <a:xfrm>
            <a:off x="6580625" y="1289429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7"/>
          </p:nvPr>
        </p:nvSpPr>
        <p:spPr>
          <a:xfrm>
            <a:off x="6580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8"/>
          </p:nvPr>
        </p:nvSpPr>
        <p:spPr>
          <a:xfrm>
            <a:off x="51328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9"/>
          </p:nvPr>
        </p:nvSpPr>
        <p:spPr>
          <a:xfrm>
            <a:off x="29230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13"/>
          </p:nvPr>
        </p:nvSpPr>
        <p:spPr>
          <a:xfrm>
            <a:off x="29230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14"/>
          </p:nvPr>
        </p:nvSpPr>
        <p:spPr>
          <a:xfrm>
            <a:off x="2008625" y="1289429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5"/>
          </p:nvPr>
        </p:nvSpPr>
        <p:spPr>
          <a:xfrm>
            <a:off x="2008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CUSTOM_1_1_1_1">
    <p:bg>
      <p:bgPr>
        <a:solidFill>
          <a:schemeClr val="accent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"/>
          </p:nvPr>
        </p:nvSpPr>
        <p:spPr>
          <a:xfrm>
            <a:off x="1371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2"/>
          </p:nvPr>
        </p:nvSpPr>
        <p:spPr>
          <a:xfrm>
            <a:off x="1371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3"/>
          </p:nvPr>
        </p:nvSpPr>
        <p:spPr>
          <a:xfrm>
            <a:off x="36957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4"/>
          </p:nvPr>
        </p:nvSpPr>
        <p:spPr>
          <a:xfrm>
            <a:off x="36957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5"/>
          </p:nvPr>
        </p:nvSpPr>
        <p:spPr>
          <a:xfrm>
            <a:off x="5943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6"/>
          </p:nvPr>
        </p:nvSpPr>
        <p:spPr>
          <a:xfrm>
            <a:off x="5943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CUSTOM_1_1_1_1_2">
    <p:bg>
      <p:bgPr>
        <a:solidFill>
          <a:schemeClr val="accent4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2234100" cy="30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3962400" y="1371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2"/>
          </p:nvPr>
        </p:nvSpPr>
        <p:spPr>
          <a:xfrm>
            <a:off x="3962400" y="1703625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/>
          <p:nvPr/>
        </p:nvSpPr>
        <p:spPr>
          <a:xfrm rot="-10629538" flipH="1">
            <a:off x="8216902" y="-572573"/>
            <a:ext cx="79609" cy="80206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3"/>
          </p:nvPr>
        </p:nvSpPr>
        <p:spPr>
          <a:xfrm>
            <a:off x="3962400" y="2340864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4"/>
          </p:nvPr>
        </p:nvSpPr>
        <p:spPr>
          <a:xfrm>
            <a:off x="3962400" y="2672889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5"/>
          </p:nvPr>
        </p:nvSpPr>
        <p:spPr>
          <a:xfrm>
            <a:off x="3962400" y="3276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6"/>
          </p:nvPr>
        </p:nvSpPr>
        <p:spPr>
          <a:xfrm>
            <a:off x="3962400" y="3608625"/>
            <a:ext cx="4468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9400" y="463300"/>
            <a:ext cx="7751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62" r:id="rId7"/>
    <p:sldLayoutId id="2147483663" r:id="rId8"/>
    <p:sldLayoutId id="2147483664" r:id="rId9"/>
    <p:sldLayoutId id="2147483670" r:id="rId10"/>
    <p:sldLayoutId id="2147483671" r:id="rId11"/>
    <p:sldLayoutId id="2147483672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subTitle" idx="1"/>
          </p:nvPr>
        </p:nvSpPr>
        <p:spPr>
          <a:xfrm>
            <a:off x="694288" y="2682096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2019265006 </a:t>
            </a:r>
            <a:r>
              <a:rPr lang="ko-KR" altLang="en-US" err="1">
                <a:solidFill>
                  <a:schemeClr val="bg1"/>
                </a:solidFill>
              </a:rPr>
              <a:t>권민환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2019265086 </a:t>
            </a:r>
            <a:r>
              <a:rPr lang="ko-KR" altLang="en-US">
                <a:solidFill>
                  <a:schemeClr val="bg1"/>
                </a:solidFill>
              </a:rPr>
              <a:t>윤대영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5" name="Google Shape;425;p38"/>
          <p:cNvSpPr txBox="1">
            <a:spLocks noGrp="1"/>
          </p:cNvSpPr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ko-KR" err="1">
                <a:solidFill>
                  <a:srgbClr val="FFFF00"/>
                </a:solidFill>
                <a:latin typeface="+mj-lt"/>
              </a:rPr>
              <a:t>Ict</a:t>
            </a:r>
            <a:r>
              <a:rPr lang="en-US" altLang="ko-KR">
                <a:solidFill>
                  <a:srgbClr val="FFFF00"/>
                </a:solidFill>
                <a:latin typeface="+mj-lt"/>
              </a:rPr>
              <a:t> 3종 </a:t>
            </a:r>
            <a:r>
              <a:rPr lang="en-US" altLang="ko-KR" err="1">
                <a:solidFill>
                  <a:srgbClr val="FFFF00"/>
                </a:solidFill>
                <a:latin typeface="+mj-lt"/>
              </a:rPr>
              <a:t>게임</a:t>
            </a:r>
          </a:p>
        </p:txBody>
      </p:sp>
      <p:sp>
        <p:nvSpPr>
          <p:cNvPr id="426" name="Google Shape;426;p38"/>
          <p:cNvSpPr/>
          <p:nvPr/>
        </p:nvSpPr>
        <p:spPr>
          <a:xfrm rot="10800000">
            <a:off x="10871110" y="3596446"/>
            <a:ext cx="88914" cy="90435"/>
          </a:xfrm>
          <a:custGeom>
            <a:avLst/>
            <a:gdLst/>
            <a:ahLst/>
            <a:cxnLst/>
            <a:rect l="l" t="t" r="r" b="b"/>
            <a:pathLst>
              <a:path w="421" h="424" extrusionOk="0">
                <a:moveTo>
                  <a:pt x="1" y="1"/>
                </a:moveTo>
                <a:lnTo>
                  <a:pt x="1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 rot="10800000">
            <a:off x="9710170" y="4135588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38"/>
          <p:cNvGrpSpPr/>
          <p:nvPr/>
        </p:nvGrpSpPr>
        <p:grpSpPr>
          <a:xfrm>
            <a:off x="4388185" y="539492"/>
            <a:ext cx="367639" cy="663468"/>
            <a:chOff x="2827350" y="2820150"/>
            <a:chExt cx="242650" cy="437875"/>
          </a:xfrm>
        </p:grpSpPr>
        <p:sp>
          <p:nvSpPr>
            <p:cNvPr id="429" name="Google Shape;429;p38"/>
            <p:cNvSpPr/>
            <p:nvPr/>
          </p:nvSpPr>
          <p:spPr>
            <a:xfrm>
              <a:off x="2876175" y="2820150"/>
              <a:ext cx="144050" cy="47400"/>
            </a:xfrm>
            <a:custGeom>
              <a:avLst/>
              <a:gdLst/>
              <a:ahLst/>
              <a:cxnLst/>
              <a:rect l="l" t="t" r="r" b="b"/>
              <a:pathLst>
                <a:path w="5762" h="1896" extrusionOk="0">
                  <a:moveTo>
                    <a:pt x="0" y="1"/>
                  </a:moveTo>
                  <a:lnTo>
                    <a:pt x="0" y="1895"/>
                  </a:lnTo>
                  <a:lnTo>
                    <a:pt x="5761" y="189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2827350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3020675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2876175" y="2963700"/>
              <a:ext cx="144050" cy="294325"/>
            </a:xfrm>
            <a:custGeom>
              <a:avLst/>
              <a:gdLst/>
              <a:ahLst/>
              <a:cxnLst/>
              <a:rect l="l" t="t" r="r" b="b"/>
              <a:pathLst>
                <a:path w="5762" h="11773" extrusionOk="0">
                  <a:moveTo>
                    <a:pt x="0" y="1"/>
                  </a:moveTo>
                  <a:lnTo>
                    <a:pt x="0" y="1915"/>
                  </a:lnTo>
                  <a:lnTo>
                    <a:pt x="2010" y="1915"/>
                  </a:lnTo>
                  <a:lnTo>
                    <a:pt x="2010" y="7887"/>
                  </a:lnTo>
                  <a:lnTo>
                    <a:pt x="0" y="7887"/>
                  </a:lnTo>
                  <a:lnTo>
                    <a:pt x="0" y="9782"/>
                  </a:lnTo>
                  <a:lnTo>
                    <a:pt x="2010" y="9782"/>
                  </a:lnTo>
                  <a:lnTo>
                    <a:pt x="2010" y="11772"/>
                  </a:lnTo>
                  <a:lnTo>
                    <a:pt x="3962" y="11772"/>
                  </a:lnTo>
                  <a:lnTo>
                    <a:pt x="3962" y="9782"/>
                  </a:lnTo>
                  <a:lnTo>
                    <a:pt x="3962" y="7887"/>
                  </a:lnTo>
                  <a:lnTo>
                    <a:pt x="3962" y="1915"/>
                  </a:lnTo>
                  <a:lnTo>
                    <a:pt x="5761" y="191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67965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2-1 </a:t>
            </a:r>
            <a:r>
              <a:rPr lang="en-US" err="1"/>
              <a:t>player.cs</a:t>
            </a:r>
            <a:r>
              <a:rPr lang="en-US"/>
              <a:t> </a:t>
            </a:r>
            <a:r>
              <a:rPr lang="ko-KR" altLang="en-US"/>
              <a:t>파일</a:t>
            </a:r>
            <a:endParaRPr lang="en-US" altLang="ko-KR"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CC03A5-6340-F5B7-68F3-3DC05ECAE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608D7EF-A66F-AD99-F4C6-003535B91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9" y="1147757"/>
            <a:ext cx="3693004" cy="3186921"/>
          </a:xfrm>
          <a:prstGeom prst="rect">
            <a:avLst/>
          </a:prstGeom>
        </p:spPr>
      </p:pic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F3A7BC4-A5A5-11FB-5905-8EFED37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52" y="344546"/>
            <a:ext cx="3530785" cy="39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7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67965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2-1 </a:t>
            </a:r>
            <a:r>
              <a:rPr lang="en-US" err="1"/>
              <a:t>player.cs</a:t>
            </a:r>
            <a:r>
              <a:rPr lang="en-US"/>
              <a:t> </a:t>
            </a:r>
            <a:r>
              <a:rPr lang="ko-KR" altLang="en-US"/>
              <a:t>파일</a:t>
            </a:r>
            <a:endParaRPr lang="en-US" altLang="ko-KR"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CC03A5-6340-F5B7-68F3-3DC05ECAE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3919841-E386-8214-2F2E-51631E02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14" y="1089425"/>
            <a:ext cx="3317395" cy="3366458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C97250B-912E-D705-F423-EF49D0DB1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294" y="261687"/>
            <a:ext cx="3421780" cy="40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8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67965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2-1 </a:t>
            </a:r>
            <a:r>
              <a:rPr lang="en-US" err="1"/>
              <a:t>player.cs</a:t>
            </a:r>
            <a:r>
              <a:rPr lang="en-US"/>
              <a:t> </a:t>
            </a:r>
            <a:r>
              <a:rPr lang="ko-KR" altLang="en-US"/>
              <a:t>파일</a:t>
            </a:r>
            <a:endParaRPr lang="en-US" altLang="ko-KR"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CC03A5-6340-F5B7-68F3-3DC05ECAE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5D33ED7-3F15-BAA3-756F-D8A36057E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2" y="1055658"/>
            <a:ext cx="4632634" cy="3269411"/>
          </a:xfrm>
          <a:prstGeom prst="rect">
            <a:avLst/>
          </a:prstGeom>
        </p:spPr>
      </p:pic>
      <p:pic>
        <p:nvPicPr>
          <p:cNvPr id="6" name="그림 5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3A905569-1372-9B11-076A-EB8BC369D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574" y="1057096"/>
            <a:ext cx="2994624" cy="27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3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67965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2-1 </a:t>
            </a:r>
            <a:r>
              <a:rPr lang="en-US" err="1"/>
              <a:t>enemy.cs</a:t>
            </a:r>
            <a:r>
              <a:rPr lang="en-US"/>
              <a:t> </a:t>
            </a:r>
            <a:r>
              <a:rPr lang="ko-KR" altLang="en-US"/>
              <a:t>파일</a:t>
            </a:r>
            <a:endParaRPr lang="en-US" altLang="ko-KR"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CC03A5-6340-F5B7-68F3-3DC05ECAE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DB4D4D5-E752-7298-AFF2-EE6DAF79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9" y="1087155"/>
            <a:ext cx="3845475" cy="3086100"/>
          </a:xfrm>
          <a:prstGeom prst="rect">
            <a:avLst/>
          </a:prstGeom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5E07074-7924-A147-3882-D359073E2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28" y="633701"/>
            <a:ext cx="2191829" cy="35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2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67965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2-1 </a:t>
            </a:r>
            <a:r>
              <a:rPr lang="en-US" err="1"/>
              <a:t>Game.cs</a:t>
            </a:r>
            <a:r>
              <a:rPr lang="en-US"/>
              <a:t> </a:t>
            </a:r>
            <a:r>
              <a:rPr lang="ko-KR" altLang="en-US"/>
              <a:t>파일</a:t>
            </a:r>
            <a:endParaRPr lang="en-US" altLang="ko-KR"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CC03A5-6340-F5B7-68F3-3DC05ECAE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53C7014C-92E0-38D9-D2EC-3F15D690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6" y="1148732"/>
            <a:ext cx="3939837" cy="3086100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78E2EA8-0CA2-06F2-E368-F48310738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932" y="248350"/>
            <a:ext cx="3576192" cy="40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67965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2-1 </a:t>
            </a:r>
            <a:r>
              <a:rPr lang="en-US" err="1"/>
              <a:t>Game.cs</a:t>
            </a:r>
            <a:r>
              <a:rPr lang="en-US"/>
              <a:t> </a:t>
            </a:r>
            <a:r>
              <a:rPr lang="ko-KR" altLang="en-US"/>
              <a:t>파일</a:t>
            </a:r>
            <a:endParaRPr lang="en-US" altLang="ko-KR"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CC03A5-6340-F5B7-68F3-3DC05ECAE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9837BB5-F655-88B2-3A25-AC715220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9" y="1148732"/>
            <a:ext cx="3148320" cy="3086100"/>
          </a:xfrm>
          <a:prstGeom prst="rect">
            <a:avLst/>
          </a:prstGeom>
        </p:spPr>
      </p:pic>
      <p:pic>
        <p:nvPicPr>
          <p:cNvPr id="6" name="그림 5" descr="스크린샷, 3D 모델링, 그래픽 소프트웨어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7D96920A-029C-B52A-2CC5-12AB4754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647" y="338931"/>
            <a:ext cx="4572000" cy="1263082"/>
          </a:xfrm>
          <a:prstGeom prst="rect">
            <a:avLst/>
          </a:prstGeom>
        </p:spPr>
      </p:pic>
      <p:pic>
        <p:nvPicPr>
          <p:cNvPr id="7" name="그림 6" descr="스크린샷, 도표, 라인, 픽셀이(가) 표시된 사진&#10;&#10;자동 생성된 설명">
            <a:extLst>
              <a:ext uri="{FF2B5EF4-FFF2-40B4-BE49-F238E27FC236}">
                <a16:creationId xmlns:a16="http://schemas.microsoft.com/office/drawing/2014/main" id="{C6449376-2071-CA80-870D-449C2E61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336" y="1621177"/>
            <a:ext cx="4572000" cy="1451664"/>
          </a:xfrm>
          <a:prstGeom prst="rect">
            <a:avLst/>
          </a:prstGeom>
        </p:spPr>
      </p:pic>
      <p:pic>
        <p:nvPicPr>
          <p:cNvPr id="8" name="그림 7" descr="스크린샷, 도표이(가) 표시된 사진&#10;&#10;자동 생성된 설명">
            <a:extLst>
              <a:ext uri="{FF2B5EF4-FFF2-40B4-BE49-F238E27FC236}">
                <a16:creationId xmlns:a16="http://schemas.microsoft.com/office/drawing/2014/main" id="{CBD9A208-5923-6E64-C3FF-8580CABE4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945" y="3035811"/>
            <a:ext cx="4572000" cy="12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9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67965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2-1 ASSET </a:t>
            </a:r>
            <a:r>
              <a:rPr lang="ko-KR" altLang="en-US"/>
              <a:t>파일</a:t>
            </a:r>
            <a:endParaRPr lang="en-US" altLang="ko-KR"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CC03A5-6340-F5B7-68F3-3DC05ECAE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D980014-636B-7256-7718-6988700C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2" y="1245651"/>
            <a:ext cx="4291642" cy="44792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5EACAC6-AC52-75AF-1016-410116583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3" y="1965381"/>
            <a:ext cx="4183812" cy="436928"/>
          </a:xfrm>
          <a:prstGeom prst="rect">
            <a:avLst/>
          </a:prstGeom>
        </p:spPr>
      </p:pic>
      <p:pic>
        <p:nvPicPr>
          <p:cNvPr id="9" name="그림 8" descr="스크린샷, 폰트, 텍스트이(가) 표시된 사진&#10;&#10;자동 생성된 설명">
            <a:extLst>
              <a:ext uri="{FF2B5EF4-FFF2-40B4-BE49-F238E27FC236}">
                <a16:creationId xmlns:a16="http://schemas.microsoft.com/office/drawing/2014/main" id="{94642508-C7E1-BDCE-353D-292F0AB79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22" y="2856615"/>
            <a:ext cx="4183811" cy="450681"/>
          </a:xfrm>
          <a:prstGeom prst="rect">
            <a:avLst/>
          </a:prstGeom>
        </p:spPr>
      </p:pic>
      <p:pic>
        <p:nvPicPr>
          <p:cNvPr id="10" name="그림 9" descr="스크린샷, 사각형이(가) 표시된 사진&#10;&#10;자동 생성된 설명">
            <a:extLst>
              <a:ext uri="{FF2B5EF4-FFF2-40B4-BE49-F238E27FC236}">
                <a16:creationId xmlns:a16="http://schemas.microsoft.com/office/drawing/2014/main" id="{00848578-BDE8-6990-4439-0D354C54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322" y="1153499"/>
            <a:ext cx="398971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5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017746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 dirty="0"/>
              <a:t>Sliding</a:t>
            </a:r>
            <a:r>
              <a:rPr lang="en-US"/>
              <a:t> Puzzle</a:t>
            </a:r>
            <a:endParaRPr/>
          </a:p>
        </p:txBody>
      </p:sp>
      <p:sp>
        <p:nvSpPr>
          <p:cNvPr id="525" name="Google Shape;525;p47"/>
          <p:cNvSpPr txBox="1">
            <a:spLocks noGrp="1"/>
          </p:cNvSpPr>
          <p:nvPr>
            <p:ph type="subTitle" idx="1"/>
          </p:nvPr>
        </p:nvSpPr>
        <p:spPr>
          <a:xfrm>
            <a:off x="600021" y="955814"/>
            <a:ext cx="8053161" cy="7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1~15 </a:t>
            </a:r>
            <a:r>
              <a:rPr lang="ko-KR" altLang="en-US">
                <a:solidFill>
                  <a:schemeClr val="bg1"/>
                </a:solidFill>
              </a:rPr>
              <a:t>까지의 숫자를 맞추는 단순한 게임</a:t>
            </a:r>
            <a:endParaRPr lang="en-US" altLang="ko-KR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bg1"/>
                </a:solidFill>
              </a:rPr>
              <a:t>전체 판을 관리하는 </a:t>
            </a:r>
            <a:r>
              <a:rPr lang="en-US" altLang="ko-KR">
                <a:solidFill>
                  <a:schemeClr val="bg1"/>
                </a:solidFill>
              </a:rPr>
              <a:t>Board, </a:t>
            </a:r>
            <a:r>
              <a:rPr lang="ko-KR" altLang="en-US">
                <a:solidFill>
                  <a:schemeClr val="bg1"/>
                </a:solidFill>
              </a:rPr>
              <a:t>타일을 관리하는 </a:t>
            </a:r>
            <a:r>
              <a:rPr lang="en-US" altLang="ko-KR">
                <a:solidFill>
                  <a:schemeClr val="bg1"/>
                </a:solidFill>
              </a:rPr>
              <a:t>Tile,  UI</a:t>
            </a:r>
            <a:r>
              <a:rPr lang="ko-KR" altLang="en-US">
                <a:solidFill>
                  <a:schemeClr val="bg1"/>
                </a:solidFill>
              </a:rPr>
              <a:t>를 관리하는 </a:t>
            </a:r>
            <a:r>
              <a:rPr lang="en-US" altLang="ko-KR" err="1">
                <a:solidFill>
                  <a:schemeClr val="bg1"/>
                </a:solidFill>
              </a:rPr>
              <a:t>UIController</a:t>
            </a:r>
            <a:r>
              <a:rPr lang="ko-KR" altLang="en-US">
                <a:solidFill>
                  <a:schemeClr val="bg1"/>
                </a:solidFill>
              </a:rPr>
              <a:t>로 제작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E3368-DBFF-79D0-3F16-9BC65B32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83" y="1478435"/>
            <a:ext cx="2582351" cy="2539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295C33-602F-892E-65B5-43057DB61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281" y="1478434"/>
            <a:ext cx="2702484" cy="2517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853A1-53E2-9A7B-0E3E-AA901BD436A2}"/>
              </a:ext>
            </a:extLst>
          </p:cNvPr>
          <p:cNvSpPr txBox="1"/>
          <p:nvPr/>
        </p:nvSpPr>
        <p:spPr>
          <a:xfrm>
            <a:off x="414923" y="4060899"/>
            <a:ext cx="435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게임 시작 화면</a:t>
            </a:r>
            <a:r>
              <a:rPr lang="en-US" altLang="ko-KR">
                <a:solidFill>
                  <a:schemeClr val="bg1"/>
                </a:solidFill>
              </a:rPr>
              <a:t> –</a:t>
            </a:r>
          </a:p>
          <a:p>
            <a:r>
              <a:rPr lang="ko-KR" altLang="en-US">
                <a:solidFill>
                  <a:schemeClr val="bg1"/>
                </a:solidFill>
              </a:rPr>
              <a:t>숫자가 랜덤으로 뒤섞이고 빈 공간이 하나 생성된다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1EEA6-F3BD-C6BA-853D-4BEC988F22B2}"/>
              </a:ext>
            </a:extLst>
          </p:cNvPr>
          <p:cNvSpPr txBox="1"/>
          <p:nvPr/>
        </p:nvSpPr>
        <p:spPr>
          <a:xfrm>
            <a:off x="4861165" y="4060899"/>
            <a:ext cx="418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게임 종료 화면</a:t>
            </a:r>
            <a:r>
              <a:rPr lang="en-US" altLang="ko-KR">
                <a:solidFill>
                  <a:schemeClr val="bg1"/>
                </a:solidFill>
              </a:rPr>
              <a:t> –</a:t>
            </a:r>
          </a:p>
          <a:p>
            <a:r>
              <a:rPr lang="ko-KR" altLang="en-US">
                <a:solidFill>
                  <a:schemeClr val="bg1"/>
                </a:solidFill>
              </a:rPr>
              <a:t>걸린 시간과 타일 이동 수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재시작 버튼이 출력된다</a:t>
            </a:r>
          </a:p>
        </p:txBody>
      </p:sp>
    </p:spTree>
    <p:extLst>
      <p:ext uri="{BB962C8B-B14F-4D97-AF65-F5344CB8AC3E}">
        <p14:creationId xmlns:p14="http://schemas.microsoft.com/office/powerpoint/2010/main" val="338595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67965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2-1 </a:t>
            </a:r>
            <a:r>
              <a:rPr lang="en-US" err="1"/>
              <a:t>Board.cs</a:t>
            </a:r>
            <a:r>
              <a:rPr lang="en-US"/>
              <a:t> </a:t>
            </a:r>
            <a:r>
              <a:rPr lang="ko-KR" altLang="en-US"/>
              <a:t>파일</a:t>
            </a:r>
            <a:endParaRPr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CC03A5-6340-F5B7-68F3-3DC05ECAE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A9B03C-8E6F-6F65-6A7B-79211D2E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" y="946138"/>
            <a:ext cx="3968852" cy="425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5D25AA-47BD-6A2B-E814-7E52F408A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1" y="110250"/>
            <a:ext cx="4827494" cy="50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362196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2–2 </a:t>
            </a:r>
            <a:r>
              <a:rPr lang="en-US" altLang="ko-KR" err="1"/>
              <a:t>Tile.cs</a:t>
            </a:r>
            <a:r>
              <a:rPr lang="en-US" altLang="ko-KR"/>
              <a:t> </a:t>
            </a:r>
            <a:r>
              <a:rPr lang="ko-KR" altLang="en-US"/>
              <a:t>파일</a:t>
            </a:r>
            <a:endParaRPr/>
          </a:p>
        </p:txBody>
      </p:sp>
      <p:sp>
        <p:nvSpPr>
          <p:cNvPr id="525" name="Google Shape;525;p47"/>
          <p:cNvSpPr txBox="1">
            <a:spLocks noGrp="1"/>
          </p:cNvSpPr>
          <p:nvPr>
            <p:ph type="subTitle" idx="1"/>
          </p:nvPr>
        </p:nvSpPr>
        <p:spPr>
          <a:xfrm>
            <a:off x="600022" y="1126042"/>
            <a:ext cx="3971978" cy="7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B67AC-5400-D7F3-3944-AE36680E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6" y="958587"/>
            <a:ext cx="4055753" cy="3515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936CEB-8A22-031F-F512-8A299E80A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449" y="958587"/>
            <a:ext cx="487140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1003822" y="2103238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44" name="Google Shape;444;p40"/>
          <p:cNvSpPr txBox="1">
            <a:spLocks noGrp="1"/>
          </p:cNvSpPr>
          <p:nvPr>
            <p:ph type="title" idx="2"/>
          </p:nvPr>
        </p:nvSpPr>
        <p:spPr>
          <a:xfrm>
            <a:off x="1006072" y="1260588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 idx="3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 idx="4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5"/>
          </p:nvPr>
        </p:nvSpPr>
        <p:spPr>
          <a:xfrm>
            <a:off x="5008478" y="2101832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48" name="Google Shape;448;p40"/>
          <p:cNvSpPr txBox="1">
            <a:spLocks noGrp="1"/>
          </p:cNvSpPr>
          <p:nvPr>
            <p:ph type="title" idx="6"/>
          </p:nvPr>
        </p:nvSpPr>
        <p:spPr>
          <a:xfrm>
            <a:off x="5010728" y="1260588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title" idx="7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450" name="Google Shape;450;p40"/>
          <p:cNvSpPr txBox="1">
            <a:spLocks noGrp="1"/>
          </p:cNvSpPr>
          <p:nvPr>
            <p:ph type="title" idx="8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-289953" y="4168168"/>
            <a:ext cx="51617" cy="52128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9480360" y="1714189"/>
            <a:ext cx="52109" cy="52128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43;p40">
            <a:extLst>
              <a:ext uri="{FF2B5EF4-FFF2-40B4-BE49-F238E27FC236}">
                <a16:creationId xmlns:a16="http://schemas.microsoft.com/office/drawing/2014/main" id="{C0F0ADEF-4869-6B4F-4D04-C5260CD2ACF7}"/>
              </a:ext>
            </a:extLst>
          </p:cNvPr>
          <p:cNvSpPr txBox="1">
            <a:spLocks/>
          </p:cNvSpPr>
          <p:nvPr/>
        </p:nvSpPr>
        <p:spPr>
          <a:xfrm>
            <a:off x="3006150" y="376358"/>
            <a:ext cx="313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usso One"/>
              <a:buNone/>
              <a:defRPr sz="1600" b="0" i="0" u="none" strike="noStrike" cap="none">
                <a:solidFill>
                  <a:schemeClr val="accent5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US" sz="2600"/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4748752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2-3 </a:t>
            </a:r>
            <a:r>
              <a:rPr lang="en-US" err="1"/>
              <a:t>UIContorller</a:t>
            </a:r>
            <a:r>
              <a:rPr lang="en-US" altLang="ko-KR" err="1"/>
              <a:t>.cs</a:t>
            </a:r>
            <a:r>
              <a:rPr lang="en-US" altLang="ko-KR"/>
              <a:t> </a:t>
            </a:r>
            <a:r>
              <a:rPr lang="ko-KR" altLang="en-US"/>
              <a:t>파일</a:t>
            </a:r>
            <a:endParaRPr/>
          </a:p>
        </p:txBody>
      </p:sp>
      <p:sp>
        <p:nvSpPr>
          <p:cNvPr id="525" name="Google Shape;525;p47"/>
          <p:cNvSpPr txBox="1">
            <a:spLocks noGrp="1"/>
          </p:cNvSpPr>
          <p:nvPr>
            <p:ph type="subTitle" idx="1"/>
          </p:nvPr>
        </p:nvSpPr>
        <p:spPr>
          <a:xfrm>
            <a:off x="600022" y="1126042"/>
            <a:ext cx="3971978" cy="7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689820-D744-6AB5-A7FD-70BD712C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" y="981307"/>
            <a:ext cx="9144000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0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281226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Infinity Stairs</a:t>
            </a:r>
            <a:endParaRPr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4FF48-1416-ACBF-311C-907B5262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33" y="110250"/>
            <a:ext cx="2581635" cy="4848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91B2AE-DF87-0B81-D9DD-4BAD4653E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50" y="110250"/>
            <a:ext cx="2667372" cy="4848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32E5F-E7DC-D5EA-180D-6CC1E45F5784}"/>
              </a:ext>
            </a:extLst>
          </p:cNvPr>
          <p:cNvSpPr txBox="1"/>
          <p:nvPr/>
        </p:nvSpPr>
        <p:spPr>
          <a:xfrm>
            <a:off x="558052" y="3061300"/>
            <a:ext cx="2812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만약 실패하면 실패 모션과 함께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현재 점수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최대 점수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재시작 버튼이 나타나는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가 생성된다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DD778-7350-39A2-4D9F-B8B074A6A033}"/>
              </a:ext>
            </a:extLst>
          </p:cNvPr>
          <p:cNvSpPr txBox="1"/>
          <p:nvPr/>
        </p:nvSpPr>
        <p:spPr>
          <a:xfrm>
            <a:off x="558053" y="1153050"/>
            <a:ext cx="281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시작하면 마우스 좌클릭으로 이동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 err="1">
                <a:solidFill>
                  <a:schemeClr val="bg1"/>
                </a:solidFill>
              </a:rPr>
              <a:t>우클릭으로</a:t>
            </a:r>
            <a:r>
              <a:rPr lang="ko-KR" altLang="en-US">
                <a:solidFill>
                  <a:schemeClr val="bg1"/>
                </a:solidFill>
              </a:rPr>
              <a:t> 방향전환</a:t>
            </a:r>
          </a:p>
        </p:txBody>
      </p:sp>
    </p:spTree>
    <p:extLst>
      <p:ext uri="{BB962C8B-B14F-4D97-AF65-F5344CB8AC3E}">
        <p14:creationId xmlns:p14="http://schemas.microsoft.com/office/powerpoint/2010/main" val="191220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865872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3 - 1 </a:t>
            </a:r>
            <a:r>
              <a:rPr lang="en-US" err="1"/>
              <a:t>Player.cs</a:t>
            </a:r>
            <a:r>
              <a:rPr lang="en-US"/>
              <a:t> </a:t>
            </a:r>
            <a:r>
              <a:rPr lang="ko-KR" altLang="en-US"/>
              <a:t>파일</a:t>
            </a:r>
            <a:endParaRPr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4A747-0AF5-7227-0269-224C6F50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" y="1153050"/>
            <a:ext cx="4650800" cy="32508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ED778B-6517-4308-0723-ACDB79BB3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24" y="1153050"/>
            <a:ext cx="4283788" cy="32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186376" y="127506"/>
            <a:ext cx="5178395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2 </a:t>
            </a:r>
            <a:r>
              <a:rPr lang="en-US" err="1"/>
              <a:t>GameManager.cs</a:t>
            </a:r>
            <a:r>
              <a:rPr lang="en-US"/>
              <a:t> </a:t>
            </a:r>
            <a:r>
              <a:rPr lang="ko-KR" altLang="en-US"/>
              <a:t>파일</a:t>
            </a:r>
            <a:r>
              <a:rPr lang="en-US"/>
              <a:t> </a:t>
            </a:r>
            <a:endParaRPr/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A560F-69E6-8D32-D55B-E2603FA3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39" y="3632887"/>
            <a:ext cx="6028321" cy="1883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2A4B3-40B0-BC98-BF31-44252DE73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40" y="569057"/>
            <a:ext cx="6028320" cy="32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186376" y="127506"/>
            <a:ext cx="5178395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4 </a:t>
            </a:r>
            <a:r>
              <a:rPr lang="ko-KR" altLang="en-US"/>
              <a:t>프로젝트 윈도우 폼</a:t>
            </a:r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F4901-D214-2147-139F-DB2490E7C56B}"/>
              </a:ext>
            </a:extLst>
          </p:cNvPr>
          <p:cNvSpPr txBox="1"/>
          <p:nvPr/>
        </p:nvSpPr>
        <p:spPr>
          <a:xfrm>
            <a:off x="520129" y="674241"/>
            <a:ext cx="25621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주안점 - </a:t>
            </a:r>
            <a:r>
              <a:rPr lang="ko-KR" altLang="en-US" err="1">
                <a:solidFill>
                  <a:schemeClr val="bg1"/>
                </a:solidFill>
              </a:rPr>
              <a:t>DB를</a:t>
            </a:r>
            <a:r>
              <a:rPr lang="ko-KR" altLang="en-US">
                <a:solidFill>
                  <a:schemeClr val="bg1"/>
                </a:solidFill>
              </a:rPr>
              <a:t> 어떻게 할까?</a:t>
            </a:r>
            <a:r>
              <a:rPr lang="ko-KR" altLang="en-US"/>
              <a:t> </a:t>
            </a:r>
          </a:p>
        </p:txBody>
      </p:sp>
      <p:pic>
        <p:nvPicPr>
          <p:cNvPr id="3" name="그림 2" descr="텍스트, 클립아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EDD2AB30-E736-933B-CA7C-07D630D83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176788"/>
            <a:ext cx="4823716" cy="27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8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186376" y="127506"/>
            <a:ext cx="5178395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4 </a:t>
            </a:r>
            <a:r>
              <a:rPr lang="ko-KR" altLang="en-US"/>
              <a:t>프로젝트 윈도우 폼</a:t>
            </a:r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F4901-D214-2147-139F-DB2490E7C56B}"/>
              </a:ext>
            </a:extLst>
          </p:cNvPr>
          <p:cNvSpPr txBox="1"/>
          <p:nvPr/>
        </p:nvSpPr>
        <p:spPr>
          <a:xfrm>
            <a:off x="520129" y="674241"/>
            <a:ext cx="25621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주안점 - </a:t>
            </a:r>
            <a:r>
              <a:rPr lang="ko-KR" altLang="en-US" err="1">
                <a:solidFill>
                  <a:schemeClr val="bg1"/>
                </a:solidFill>
              </a:rPr>
              <a:t>DB를</a:t>
            </a:r>
            <a:r>
              <a:rPr lang="ko-KR" altLang="en-US">
                <a:solidFill>
                  <a:schemeClr val="bg1"/>
                </a:solidFill>
              </a:rPr>
              <a:t> 어떻게 할까?</a:t>
            </a:r>
            <a:r>
              <a:rPr lang="ko-KR" altLang="en-US"/>
              <a:t> </a:t>
            </a:r>
          </a:p>
        </p:txBody>
      </p:sp>
      <p:sp>
        <p:nvSpPr>
          <p:cNvPr id="29" name="부제목 28">
            <a:extLst>
              <a:ext uri="{FF2B5EF4-FFF2-40B4-BE49-F238E27FC236}">
                <a16:creationId xmlns:a16="http://schemas.microsoft.com/office/drawing/2014/main" id="{1B15969B-15B8-EAC7-3930-AE2692D864BE}"/>
              </a:ext>
            </a:extLst>
          </p:cNvPr>
          <p:cNvSpPr txBox="1">
            <a:spLocks/>
          </p:cNvSpPr>
          <p:nvPr/>
        </p:nvSpPr>
        <p:spPr>
          <a:xfrm>
            <a:off x="742308" y="1215516"/>
            <a:ext cx="18288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각각 Unity 파일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30" name="부제목 28">
            <a:extLst>
              <a:ext uri="{FF2B5EF4-FFF2-40B4-BE49-F238E27FC236}">
                <a16:creationId xmlns:a16="http://schemas.microsoft.com/office/drawing/2014/main" id="{102FB1C1-5279-A712-62D3-3CFB6AA480FC}"/>
              </a:ext>
            </a:extLst>
          </p:cNvPr>
          <p:cNvSpPr txBox="1">
            <a:spLocks/>
          </p:cNvSpPr>
          <p:nvPr/>
        </p:nvSpPr>
        <p:spPr>
          <a:xfrm>
            <a:off x="3830976" y="1151302"/>
            <a:ext cx="18288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err="1">
                <a:solidFill>
                  <a:schemeClr val="bg1"/>
                </a:solidFill>
              </a:rPr>
              <a:t>Unity</a:t>
            </a:r>
            <a:r>
              <a:rPr lang="ko-KR" altLang="en-US">
                <a:solidFill>
                  <a:schemeClr val="bg1"/>
                </a:solidFill>
              </a:rPr>
              <a:t> DB</a:t>
            </a:r>
          </a:p>
        </p:txBody>
      </p:sp>
      <p:sp>
        <p:nvSpPr>
          <p:cNvPr id="31" name="부제목 28">
            <a:extLst>
              <a:ext uri="{FF2B5EF4-FFF2-40B4-BE49-F238E27FC236}">
                <a16:creationId xmlns:a16="http://schemas.microsoft.com/office/drawing/2014/main" id="{0D98A616-562E-7374-80B3-944FEB2B1A5F}"/>
              </a:ext>
            </a:extLst>
          </p:cNvPr>
          <p:cNvSpPr txBox="1">
            <a:spLocks/>
          </p:cNvSpPr>
          <p:nvPr/>
        </p:nvSpPr>
        <p:spPr>
          <a:xfrm>
            <a:off x="6431622" y="1151302"/>
            <a:ext cx="18288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VS 윈도우 폼 DB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9478C5-BAE3-6F90-57E5-25547966CC3D}"/>
              </a:ext>
            </a:extLst>
          </p:cNvPr>
          <p:cNvCxnSpPr/>
          <p:nvPr/>
        </p:nvCxnSpPr>
        <p:spPr>
          <a:xfrm flipV="1">
            <a:off x="2567255" y="1885951"/>
            <a:ext cx="837344" cy="38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76B8E1-5420-CF2E-4092-3834759E5E9F}"/>
              </a:ext>
            </a:extLst>
          </p:cNvPr>
          <p:cNvCxnSpPr>
            <a:cxnSpLocks/>
          </p:cNvCxnSpPr>
          <p:nvPr/>
        </p:nvCxnSpPr>
        <p:spPr>
          <a:xfrm flipV="1">
            <a:off x="2567254" y="2849153"/>
            <a:ext cx="837344" cy="38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1D48949E-563A-CD2E-A2DB-B4551714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85" y="2513691"/>
            <a:ext cx="752475" cy="809625"/>
          </a:xfrm>
          <a:prstGeom prst="rect">
            <a:avLst/>
          </a:prstGeom>
        </p:spPr>
      </p:pic>
      <p:pic>
        <p:nvPicPr>
          <p:cNvPr id="4" name="그림 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98E3CD1F-38AD-4552-516A-1352A1786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358" y="3603661"/>
            <a:ext cx="753331" cy="800100"/>
          </a:xfrm>
          <a:prstGeom prst="rect">
            <a:avLst/>
          </a:prstGeom>
        </p:spPr>
      </p:pic>
      <p:pic>
        <p:nvPicPr>
          <p:cNvPr id="10" name="그림 9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BE77421-040E-DB4F-D4C2-E6B48B3A3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460" y="1513619"/>
            <a:ext cx="759967" cy="80630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52F037-1518-226F-9E7A-DB91CA58E0EA}"/>
              </a:ext>
            </a:extLst>
          </p:cNvPr>
          <p:cNvCxnSpPr>
            <a:cxnSpLocks/>
          </p:cNvCxnSpPr>
          <p:nvPr/>
        </p:nvCxnSpPr>
        <p:spPr>
          <a:xfrm flipV="1">
            <a:off x="2567253" y="3972888"/>
            <a:ext cx="837344" cy="38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69663436-9847-2942-C5AE-641070EC1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072" y="1511960"/>
            <a:ext cx="759966" cy="796783"/>
          </a:xfrm>
          <a:prstGeom prst="rect">
            <a:avLst/>
          </a:prstGeom>
        </p:spPr>
      </p:pic>
      <p:pic>
        <p:nvPicPr>
          <p:cNvPr id="23" name="그림 22" descr="텍스트, 폰트, 디자인, 그래픽이(가) 표시된 사진&#10;&#10;자동 생성된 설명">
            <a:extLst>
              <a:ext uri="{FF2B5EF4-FFF2-40B4-BE49-F238E27FC236}">
                <a16:creationId xmlns:a16="http://schemas.microsoft.com/office/drawing/2014/main" id="{CE9BB069-F0EF-76A8-71A4-E44F737BA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8859" y="2515349"/>
            <a:ext cx="760395" cy="864099"/>
          </a:xfrm>
          <a:prstGeom prst="rect">
            <a:avLst/>
          </a:prstGeom>
        </p:spPr>
      </p:pic>
      <p:pic>
        <p:nvPicPr>
          <p:cNvPr id="24" name="그림 2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3467B3E6-3C3A-8459-2334-D826D8BD8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3598898"/>
            <a:ext cx="763712" cy="809625"/>
          </a:xfrm>
          <a:prstGeom prst="rect">
            <a:avLst/>
          </a:prstGeom>
        </p:spPr>
      </p:pic>
      <p:pic>
        <p:nvPicPr>
          <p:cNvPr id="25" name="그림 24" descr="텍스트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B01E58D-C811-D3AD-4F83-420FF200F8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0226" y="2490681"/>
            <a:ext cx="757077" cy="84280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3BFFD6-0494-ED9E-2396-D5DE4067DB05}"/>
              </a:ext>
            </a:extLst>
          </p:cNvPr>
          <p:cNvCxnSpPr>
            <a:cxnSpLocks/>
          </p:cNvCxnSpPr>
          <p:nvPr/>
        </p:nvCxnSpPr>
        <p:spPr>
          <a:xfrm>
            <a:off x="5578866" y="1857696"/>
            <a:ext cx="805238" cy="4263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79404E-2D90-4051-8E42-DA27DF243F97}"/>
              </a:ext>
            </a:extLst>
          </p:cNvPr>
          <p:cNvCxnSpPr>
            <a:cxnSpLocks/>
          </p:cNvCxnSpPr>
          <p:nvPr/>
        </p:nvCxnSpPr>
        <p:spPr>
          <a:xfrm flipV="1">
            <a:off x="5559603" y="2919788"/>
            <a:ext cx="837344" cy="38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8A99B19-C1C6-3D2B-F796-E718921698A8}"/>
              </a:ext>
            </a:extLst>
          </p:cNvPr>
          <p:cNvCxnSpPr>
            <a:cxnSpLocks/>
          </p:cNvCxnSpPr>
          <p:nvPr/>
        </p:nvCxnSpPr>
        <p:spPr>
          <a:xfrm flipV="1">
            <a:off x="5578866" y="3568345"/>
            <a:ext cx="805238" cy="408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2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186376" y="127506"/>
            <a:ext cx="5178395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4 </a:t>
            </a:r>
            <a:r>
              <a:rPr lang="ko-KR" altLang="en-US"/>
              <a:t>프로젝트 윈도우 폼</a:t>
            </a:r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BB553C1-987D-4794-9209-1D221B12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89" y="672042"/>
            <a:ext cx="5266789" cy="3638882"/>
          </a:xfrm>
          <a:prstGeom prst="rect">
            <a:avLst/>
          </a:prstGeom>
        </p:spPr>
      </p:pic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D12EFFF-2EC6-FADB-BE64-1123FA633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88" y="1525981"/>
            <a:ext cx="3308278" cy="16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4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476" name="Google Shape;476;p43"/>
          <p:cNvGrpSpPr/>
          <p:nvPr/>
        </p:nvGrpSpPr>
        <p:grpSpPr>
          <a:xfrm>
            <a:off x="3450343" y="3499092"/>
            <a:ext cx="2243313" cy="466600"/>
            <a:chOff x="3449900" y="3070538"/>
            <a:chExt cx="2243313" cy="466600"/>
          </a:xfrm>
        </p:grpSpPr>
        <p:sp>
          <p:nvSpPr>
            <p:cNvPr id="477" name="Google Shape;477;p43"/>
            <p:cNvSpPr/>
            <p:nvPr/>
          </p:nvSpPr>
          <p:spPr>
            <a:xfrm>
              <a:off x="3449900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4299263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148638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796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>
            <a:spLocks noGrp="1"/>
          </p:cNvSpPr>
          <p:nvPr>
            <p:ph type="title"/>
          </p:nvPr>
        </p:nvSpPr>
        <p:spPr>
          <a:xfrm>
            <a:off x="713232" y="448056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 – </a:t>
            </a:r>
            <a:r>
              <a:rPr lang="ko-KR" altLang="en-US" err="1"/>
              <a:t>권민환</a:t>
            </a:r>
            <a:endParaRPr/>
          </a:p>
        </p:txBody>
      </p:sp>
      <p:grpSp>
        <p:nvGrpSpPr>
          <p:cNvPr id="601" name="Google Shape;601;p50"/>
          <p:cNvGrpSpPr/>
          <p:nvPr/>
        </p:nvGrpSpPr>
        <p:grpSpPr>
          <a:xfrm>
            <a:off x="7253252" y="2951174"/>
            <a:ext cx="1122852" cy="1887422"/>
            <a:chOff x="7253252" y="2951174"/>
            <a:chExt cx="1122852" cy="1887422"/>
          </a:xfrm>
        </p:grpSpPr>
        <p:sp>
          <p:nvSpPr>
            <p:cNvPr id="602" name="Google Shape;602;p50"/>
            <p:cNvSpPr/>
            <p:nvPr/>
          </p:nvSpPr>
          <p:spPr>
            <a:xfrm>
              <a:off x="7253252" y="2951174"/>
              <a:ext cx="1122852" cy="982130"/>
            </a:xfrm>
            <a:custGeom>
              <a:avLst/>
              <a:gdLst/>
              <a:ahLst/>
              <a:cxnLst/>
              <a:rect l="l" t="t" r="r" b="b"/>
              <a:pathLst>
                <a:path w="16501" h="14433" extrusionOk="0">
                  <a:moveTo>
                    <a:pt x="5131" y="0"/>
                  </a:moveTo>
                  <a:lnTo>
                    <a:pt x="5131" y="1245"/>
                  </a:lnTo>
                  <a:lnTo>
                    <a:pt x="3408" y="1245"/>
                  </a:lnTo>
                  <a:lnTo>
                    <a:pt x="3408" y="2316"/>
                  </a:lnTo>
                  <a:lnTo>
                    <a:pt x="1666" y="2316"/>
                  </a:lnTo>
                  <a:lnTo>
                    <a:pt x="1666" y="4556"/>
                  </a:lnTo>
                  <a:lnTo>
                    <a:pt x="1" y="4556"/>
                  </a:lnTo>
                  <a:lnTo>
                    <a:pt x="1" y="9973"/>
                  </a:lnTo>
                  <a:lnTo>
                    <a:pt x="1666" y="9973"/>
                  </a:lnTo>
                  <a:lnTo>
                    <a:pt x="1666" y="13284"/>
                  </a:lnTo>
                  <a:lnTo>
                    <a:pt x="3408" y="13284"/>
                  </a:lnTo>
                  <a:lnTo>
                    <a:pt x="3408" y="14432"/>
                  </a:lnTo>
                  <a:lnTo>
                    <a:pt x="13189" y="14432"/>
                  </a:lnTo>
                  <a:lnTo>
                    <a:pt x="13189" y="13284"/>
                  </a:lnTo>
                  <a:lnTo>
                    <a:pt x="14758" y="13284"/>
                  </a:lnTo>
                  <a:lnTo>
                    <a:pt x="14758" y="9973"/>
                  </a:lnTo>
                  <a:lnTo>
                    <a:pt x="16500" y="9973"/>
                  </a:lnTo>
                  <a:lnTo>
                    <a:pt x="16500" y="4556"/>
                  </a:lnTo>
                  <a:lnTo>
                    <a:pt x="14758" y="4556"/>
                  </a:lnTo>
                  <a:lnTo>
                    <a:pt x="14758" y="2316"/>
                  </a:lnTo>
                  <a:lnTo>
                    <a:pt x="13189" y="2316"/>
                  </a:lnTo>
                  <a:lnTo>
                    <a:pt x="13189" y="1245"/>
                  </a:lnTo>
                  <a:lnTo>
                    <a:pt x="11466" y="1245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7702634" y="3933292"/>
              <a:ext cx="466330" cy="905304"/>
            </a:xfrm>
            <a:custGeom>
              <a:avLst/>
              <a:gdLst/>
              <a:ahLst/>
              <a:cxnLst/>
              <a:rect l="l" t="t" r="r" b="b"/>
              <a:pathLst>
                <a:path w="6853" h="13304" extrusionOk="0">
                  <a:moveTo>
                    <a:pt x="0" y="0"/>
                  </a:moveTo>
                  <a:lnTo>
                    <a:pt x="0" y="13303"/>
                  </a:lnTo>
                  <a:lnTo>
                    <a:pt x="3369" y="13303"/>
                  </a:lnTo>
                  <a:lnTo>
                    <a:pt x="3369" y="6680"/>
                  </a:lnTo>
                  <a:lnTo>
                    <a:pt x="6853" y="6680"/>
                  </a:lnTo>
                  <a:lnTo>
                    <a:pt x="6853" y="4288"/>
                  </a:lnTo>
                  <a:lnTo>
                    <a:pt x="3369" y="4288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8050421" y="4079128"/>
              <a:ext cx="325675" cy="218841"/>
            </a:xfrm>
            <a:custGeom>
              <a:avLst/>
              <a:gdLst/>
              <a:ahLst/>
              <a:cxnLst/>
              <a:rect l="l" t="t" r="r" b="b"/>
              <a:pathLst>
                <a:path w="4786" h="3216" extrusionOk="0">
                  <a:moveTo>
                    <a:pt x="0" y="0"/>
                  </a:moveTo>
                  <a:lnTo>
                    <a:pt x="0" y="3216"/>
                  </a:lnTo>
                  <a:lnTo>
                    <a:pt x="4785" y="3216"/>
                  </a:lnTo>
                  <a:lnTo>
                    <a:pt x="4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50"/>
          <p:cNvGrpSpPr/>
          <p:nvPr/>
        </p:nvGrpSpPr>
        <p:grpSpPr>
          <a:xfrm>
            <a:off x="713244" y="1376130"/>
            <a:ext cx="805802" cy="905278"/>
            <a:chOff x="713225" y="1376163"/>
            <a:chExt cx="538674" cy="605213"/>
          </a:xfrm>
        </p:grpSpPr>
        <p:grpSp>
          <p:nvGrpSpPr>
            <p:cNvPr id="606" name="Google Shape;606;p50"/>
            <p:cNvGrpSpPr/>
            <p:nvPr/>
          </p:nvGrpSpPr>
          <p:grpSpPr>
            <a:xfrm flipH="1">
              <a:off x="722773" y="1376163"/>
              <a:ext cx="529126" cy="521128"/>
              <a:chOff x="884573" y="1697250"/>
              <a:chExt cx="529126" cy="521128"/>
            </a:xfrm>
          </p:grpSpPr>
          <p:sp>
            <p:nvSpPr>
              <p:cNvPr id="607" name="Google Shape;607;p50"/>
              <p:cNvSpPr/>
              <p:nvPr/>
            </p:nvSpPr>
            <p:spPr>
              <a:xfrm>
                <a:off x="1239949" y="1873223"/>
                <a:ext cx="87445" cy="88647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75" extrusionOk="0">
                    <a:moveTo>
                      <a:pt x="0" y="1"/>
                    </a:moveTo>
                    <a:lnTo>
                      <a:pt x="0" y="1475"/>
                    </a:lnTo>
                    <a:lnTo>
                      <a:pt x="1455" y="1475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0"/>
              <p:cNvSpPr/>
              <p:nvPr/>
            </p:nvSpPr>
            <p:spPr>
              <a:xfrm>
                <a:off x="1239949" y="1697250"/>
                <a:ext cx="87445" cy="8744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0"/>
              <p:cNvSpPr/>
              <p:nvPr/>
            </p:nvSpPr>
            <p:spPr>
              <a:xfrm>
                <a:off x="1150220" y="1785838"/>
                <a:ext cx="87445" cy="8744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0"/>
              <p:cNvSpPr/>
              <p:nvPr/>
            </p:nvSpPr>
            <p:spPr>
              <a:xfrm>
                <a:off x="1327335" y="1785838"/>
                <a:ext cx="86364" cy="87445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55" extrusionOk="0">
                    <a:moveTo>
                      <a:pt x="1" y="0"/>
                    </a:moveTo>
                    <a:lnTo>
                      <a:pt x="1" y="1455"/>
                    </a:lnTo>
                    <a:lnTo>
                      <a:pt x="1436" y="1455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0"/>
              <p:cNvSpPr/>
              <p:nvPr/>
            </p:nvSpPr>
            <p:spPr>
              <a:xfrm>
                <a:off x="974302" y="2130932"/>
                <a:ext cx="87445" cy="8744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0"/>
              <p:cNvSpPr/>
              <p:nvPr/>
            </p:nvSpPr>
            <p:spPr>
              <a:xfrm>
                <a:off x="974302" y="1956041"/>
                <a:ext cx="87445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6" extrusionOk="0">
                    <a:moveTo>
                      <a:pt x="0" y="1"/>
                    </a:moveTo>
                    <a:lnTo>
                      <a:pt x="0" y="1456"/>
                    </a:lnTo>
                    <a:lnTo>
                      <a:pt x="1455" y="1456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0"/>
              <p:cNvSpPr/>
              <p:nvPr/>
            </p:nvSpPr>
            <p:spPr>
              <a:xfrm>
                <a:off x="884573" y="2043487"/>
                <a:ext cx="87445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6" extrusionOk="0">
                    <a:moveTo>
                      <a:pt x="0" y="1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0"/>
              <p:cNvSpPr/>
              <p:nvPr/>
            </p:nvSpPr>
            <p:spPr>
              <a:xfrm>
                <a:off x="1061688" y="2043487"/>
                <a:ext cx="86364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56" extrusionOk="0">
                    <a:moveTo>
                      <a:pt x="1" y="1"/>
                    </a:moveTo>
                    <a:lnTo>
                      <a:pt x="1" y="1455"/>
                    </a:lnTo>
                    <a:lnTo>
                      <a:pt x="1436" y="1455"/>
                    </a:lnTo>
                    <a:lnTo>
                      <a:pt x="14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0"/>
              <p:cNvSpPr/>
              <p:nvPr/>
            </p:nvSpPr>
            <p:spPr>
              <a:xfrm>
                <a:off x="1152504" y="1957243"/>
                <a:ext cx="173749" cy="259993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4326" extrusionOk="0">
                    <a:moveTo>
                      <a:pt x="1455" y="0"/>
                    </a:moveTo>
                    <a:lnTo>
                      <a:pt x="1455" y="1455"/>
                    </a:lnTo>
                    <a:lnTo>
                      <a:pt x="0" y="1455"/>
                    </a:lnTo>
                    <a:lnTo>
                      <a:pt x="0" y="2909"/>
                    </a:lnTo>
                    <a:lnTo>
                      <a:pt x="1455" y="2909"/>
                    </a:lnTo>
                    <a:lnTo>
                      <a:pt x="1455" y="4326"/>
                    </a:lnTo>
                    <a:lnTo>
                      <a:pt x="2891" y="4326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" name="Google Shape;616;p50"/>
            <p:cNvSpPr/>
            <p:nvPr/>
          </p:nvSpPr>
          <p:spPr>
            <a:xfrm>
              <a:off x="713225" y="1897300"/>
              <a:ext cx="84096" cy="84076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879634" y="1897300"/>
              <a:ext cx="82553" cy="84076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BE975E-F910-BF22-5A56-1D3296012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7430"/>
              </p:ext>
            </p:extLst>
          </p:nvPr>
        </p:nvGraphicFramePr>
        <p:xfrm>
          <a:off x="1651393" y="1195833"/>
          <a:ext cx="6761664" cy="2392780"/>
        </p:xfrm>
        <a:graphic>
          <a:graphicData uri="http://schemas.openxmlformats.org/drawingml/2006/table">
            <a:tbl>
              <a:tblPr firstRow="1" bandRow="1">
                <a:tableStyleId>{82AFC299-007E-4AAB-8BB1-5128E7C52F56}</a:tableStyleId>
              </a:tblPr>
              <a:tblGrid>
                <a:gridCol w="1690416">
                  <a:extLst>
                    <a:ext uri="{9D8B030D-6E8A-4147-A177-3AD203B41FA5}">
                      <a16:colId xmlns:a16="http://schemas.microsoft.com/office/drawing/2014/main" val="2272458935"/>
                    </a:ext>
                  </a:extLst>
                </a:gridCol>
                <a:gridCol w="1690416">
                  <a:extLst>
                    <a:ext uri="{9D8B030D-6E8A-4147-A177-3AD203B41FA5}">
                      <a16:colId xmlns:a16="http://schemas.microsoft.com/office/drawing/2014/main" val="3128141663"/>
                    </a:ext>
                  </a:extLst>
                </a:gridCol>
                <a:gridCol w="1690416">
                  <a:extLst>
                    <a:ext uri="{9D8B030D-6E8A-4147-A177-3AD203B41FA5}">
                      <a16:colId xmlns:a16="http://schemas.microsoft.com/office/drawing/2014/main" val="2494103865"/>
                    </a:ext>
                  </a:extLst>
                </a:gridCol>
                <a:gridCol w="1690416">
                  <a:extLst>
                    <a:ext uri="{9D8B030D-6E8A-4147-A177-3AD203B41FA5}">
                      <a16:colId xmlns:a16="http://schemas.microsoft.com/office/drawing/2014/main" val="2565144891"/>
                    </a:ext>
                  </a:extLst>
                </a:gridCol>
              </a:tblGrid>
              <a:tr h="598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Unity </a:t>
                      </a:r>
                      <a:r>
                        <a:rPr lang="ko-KR" altLang="en-US"/>
                        <a:t>설치 및 공부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Platformer</a:t>
                      </a:r>
                      <a:r>
                        <a:rPr lang="en-US" altLang="ko-KR" dirty="0"/>
                        <a:t> </a:t>
                      </a:r>
                    </a:p>
                    <a:p>
                      <a:pPr latinLnBrk="1"/>
                      <a:r>
                        <a:rPr lang="ko-KR" altLang="en-US"/>
                        <a:t>게임 ASSet 준비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Sliding Puzzle </a:t>
                      </a:r>
                    </a:p>
                    <a:p>
                      <a:pPr latinLnBrk="1"/>
                      <a:r>
                        <a:rPr lang="ko-KR" altLang="en-US"/>
                        <a:t>게임 자료 준비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62731"/>
                  </a:ext>
                </a:extLst>
              </a:tr>
              <a:tr h="598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Platformer</a:t>
                      </a:r>
                      <a:endParaRPr lang="en-US" altLang="ko-KR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게임 코드 작성</a:t>
                      </a:r>
                      <a:endParaRPr lang="en-US" altLang="ko-K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Player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/>
                        <a:t>animaton</a:t>
                      </a:r>
                      <a:br>
                        <a:rPr lang="ko-KR" altLang="en-US" dirty="0"/>
                      </a:br>
                      <a:r>
                        <a:rPr lang="ko-KR" altLang="en-US"/>
                        <a:t>enemy animation 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맵 디자인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95929"/>
                  </a:ext>
                </a:extLst>
              </a:tr>
              <a:tr h="598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Player</a:t>
                      </a:r>
                      <a:r>
                        <a:rPr lang="ko-KR" altLang="en-US"/>
                        <a:t> 이동 및 움직임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Enemy 이동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Score</a:t>
                      </a:r>
                      <a:r>
                        <a:rPr lang="ko-KR" altLang="en-US" dirty="0"/>
                        <a:t> 및 </a:t>
                      </a:r>
                      <a:r>
                        <a:rPr lang="ko-KR" altLang="en-US"/>
                        <a:t>stage  </a:t>
                      </a:r>
                      <a:br>
                        <a:rPr lang="ko-KR" altLang="en-US" dirty="0"/>
                      </a:br>
                      <a:r>
                        <a:rPr lang="ko-KR" altLang="en-US"/>
                        <a:t>retry 버튼 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237785"/>
                  </a:ext>
                </a:extLst>
              </a:tr>
              <a:tr h="598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Retry 버튼 오류 수정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각자 만든 게임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병합 및 DB 제작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전체 프로젝트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윈도우 폼 제작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81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>
            <a:spLocks noGrp="1"/>
          </p:cNvSpPr>
          <p:nvPr>
            <p:ph type="title"/>
          </p:nvPr>
        </p:nvSpPr>
        <p:spPr>
          <a:xfrm>
            <a:off x="713232" y="448056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 - </a:t>
            </a:r>
            <a:r>
              <a:rPr lang="ko-KR" altLang="en-US"/>
              <a:t>윤대영</a:t>
            </a:r>
            <a:endParaRPr/>
          </a:p>
        </p:txBody>
      </p:sp>
      <p:grpSp>
        <p:nvGrpSpPr>
          <p:cNvPr id="605" name="Google Shape;605;p50"/>
          <p:cNvGrpSpPr/>
          <p:nvPr/>
        </p:nvGrpSpPr>
        <p:grpSpPr>
          <a:xfrm>
            <a:off x="713244" y="1376130"/>
            <a:ext cx="805802" cy="905278"/>
            <a:chOff x="713225" y="1376163"/>
            <a:chExt cx="538674" cy="605213"/>
          </a:xfrm>
        </p:grpSpPr>
        <p:grpSp>
          <p:nvGrpSpPr>
            <p:cNvPr id="606" name="Google Shape;606;p50"/>
            <p:cNvGrpSpPr/>
            <p:nvPr/>
          </p:nvGrpSpPr>
          <p:grpSpPr>
            <a:xfrm flipH="1">
              <a:off x="722773" y="1376163"/>
              <a:ext cx="529126" cy="521128"/>
              <a:chOff x="884573" y="1697250"/>
              <a:chExt cx="529126" cy="521128"/>
            </a:xfrm>
          </p:grpSpPr>
          <p:sp>
            <p:nvSpPr>
              <p:cNvPr id="607" name="Google Shape;607;p50"/>
              <p:cNvSpPr/>
              <p:nvPr/>
            </p:nvSpPr>
            <p:spPr>
              <a:xfrm>
                <a:off x="1239949" y="1873223"/>
                <a:ext cx="87445" cy="88647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75" extrusionOk="0">
                    <a:moveTo>
                      <a:pt x="0" y="1"/>
                    </a:moveTo>
                    <a:lnTo>
                      <a:pt x="0" y="1475"/>
                    </a:lnTo>
                    <a:lnTo>
                      <a:pt x="1455" y="1475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0"/>
              <p:cNvSpPr/>
              <p:nvPr/>
            </p:nvSpPr>
            <p:spPr>
              <a:xfrm>
                <a:off x="1239949" y="1697250"/>
                <a:ext cx="87445" cy="8744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0"/>
              <p:cNvSpPr/>
              <p:nvPr/>
            </p:nvSpPr>
            <p:spPr>
              <a:xfrm>
                <a:off x="1150220" y="1785838"/>
                <a:ext cx="87445" cy="8744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0"/>
              <p:cNvSpPr/>
              <p:nvPr/>
            </p:nvSpPr>
            <p:spPr>
              <a:xfrm>
                <a:off x="1327335" y="1785838"/>
                <a:ext cx="86364" cy="87445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55" extrusionOk="0">
                    <a:moveTo>
                      <a:pt x="1" y="0"/>
                    </a:moveTo>
                    <a:lnTo>
                      <a:pt x="1" y="1455"/>
                    </a:lnTo>
                    <a:lnTo>
                      <a:pt x="1436" y="1455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0"/>
              <p:cNvSpPr/>
              <p:nvPr/>
            </p:nvSpPr>
            <p:spPr>
              <a:xfrm>
                <a:off x="974302" y="2130932"/>
                <a:ext cx="87445" cy="8744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0"/>
              <p:cNvSpPr/>
              <p:nvPr/>
            </p:nvSpPr>
            <p:spPr>
              <a:xfrm>
                <a:off x="974302" y="1956041"/>
                <a:ext cx="87445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6" extrusionOk="0">
                    <a:moveTo>
                      <a:pt x="0" y="1"/>
                    </a:moveTo>
                    <a:lnTo>
                      <a:pt x="0" y="1456"/>
                    </a:lnTo>
                    <a:lnTo>
                      <a:pt x="1455" y="1456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0"/>
              <p:cNvSpPr/>
              <p:nvPr/>
            </p:nvSpPr>
            <p:spPr>
              <a:xfrm>
                <a:off x="884573" y="2043487"/>
                <a:ext cx="87445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6" extrusionOk="0">
                    <a:moveTo>
                      <a:pt x="0" y="1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0"/>
              <p:cNvSpPr/>
              <p:nvPr/>
            </p:nvSpPr>
            <p:spPr>
              <a:xfrm>
                <a:off x="1061688" y="2043487"/>
                <a:ext cx="86364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56" extrusionOk="0">
                    <a:moveTo>
                      <a:pt x="1" y="1"/>
                    </a:moveTo>
                    <a:lnTo>
                      <a:pt x="1" y="1455"/>
                    </a:lnTo>
                    <a:lnTo>
                      <a:pt x="1436" y="1455"/>
                    </a:lnTo>
                    <a:lnTo>
                      <a:pt x="14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0"/>
              <p:cNvSpPr/>
              <p:nvPr/>
            </p:nvSpPr>
            <p:spPr>
              <a:xfrm>
                <a:off x="1152504" y="1957243"/>
                <a:ext cx="173749" cy="259993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4326" extrusionOk="0">
                    <a:moveTo>
                      <a:pt x="1455" y="0"/>
                    </a:moveTo>
                    <a:lnTo>
                      <a:pt x="1455" y="1455"/>
                    </a:lnTo>
                    <a:lnTo>
                      <a:pt x="0" y="1455"/>
                    </a:lnTo>
                    <a:lnTo>
                      <a:pt x="0" y="2909"/>
                    </a:lnTo>
                    <a:lnTo>
                      <a:pt x="1455" y="2909"/>
                    </a:lnTo>
                    <a:lnTo>
                      <a:pt x="1455" y="4326"/>
                    </a:lnTo>
                    <a:lnTo>
                      <a:pt x="2891" y="4326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" name="Google Shape;616;p50"/>
            <p:cNvSpPr/>
            <p:nvPr/>
          </p:nvSpPr>
          <p:spPr>
            <a:xfrm>
              <a:off x="713225" y="1897300"/>
              <a:ext cx="84096" cy="84076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879634" y="1897300"/>
              <a:ext cx="82553" cy="84076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959773-5926-9CF2-42CF-A93074301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52956"/>
              </p:ext>
            </p:extLst>
          </p:nvPr>
        </p:nvGraphicFramePr>
        <p:xfrm>
          <a:off x="1651393" y="1195833"/>
          <a:ext cx="6761664" cy="2659430"/>
        </p:xfrm>
        <a:graphic>
          <a:graphicData uri="http://schemas.openxmlformats.org/drawingml/2006/table">
            <a:tbl>
              <a:tblPr firstRow="1" bandRow="1">
                <a:tableStyleId>{82AFC299-007E-4AAB-8BB1-5128E7C52F56}</a:tableStyleId>
              </a:tblPr>
              <a:tblGrid>
                <a:gridCol w="1690416">
                  <a:extLst>
                    <a:ext uri="{9D8B030D-6E8A-4147-A177-3AD203B41FA5}">
                      <a16:colId xmlns:a16="http://schemas.microsoft.com/office/drawing/2014/main" val="2272458935"/>
                    </a:ext>
                  </a:extLst>
                </a:gridCol>
                <a:gridCol w="1690416">
                  <a:extLst>
                    <a:ext uri="{9D8B030D-6E8A-4147-A177-3AD203B41FA5}">
                      <a16:colId xmlns:a16="http://schemas.microsoft.com/office/drawing/2014/main" val="3128141663"/>
                    </a:ext>
                  </a:extLst>
                </a:gridCol>
                <a:gridCol w="1690416">
                  <a:extLst>
                    <a:ext uri="{9D8B030D-6E8A-4147-A177-3AD203B41FA5}">
                      <a16:colId xmlns:a16="http://schemas.microsoft.com/office/drawing/2014/main" val="2494103865"/>
                    </a:ext>
                  </a:extLst>
                </a:gridCol>
                <a:gridCol w="1690416">
                  <a:extLst>
                    <a:ext uri="{9D8B030D-6E8A-4147-A177-3AD203B41FA5}">
                      <a16:colId xmlns:a16="http://schemas.microsoft.com/office/drawing/2014/main" val="2565144891"/>
                    </a:ext>
                  </a:extLst>
                </a:gridCol>
              </a:tblGrid>
              <a:tr h="598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Unity </a:t>
                      </a:r>
                      <a:r>
                        <a:rPr lang="ko-KR" altLang="en-US"/>
                        <a:t>설치 및 공부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Sliding Puzzle </a:t>
                      </a:r>
                    </a:p>
                    <a:p>
                      <a:pPr latinLnBrk="1"/>
                      <a:r>
                        <a:rPr lang="ko-KR" altLang="en-US"/>
                        <a:t>게임 자료 준비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Sliding Puzzle </a:t>
                      </a:r>
                    </a:p>
                    <a:p>
                      <a:pPr latinLnBrk="1"/>
                      <a:r>
                        <a:rPr lang="ko-KR" altLang="en-US"/>
                        <a:t>게임 자료 준비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62731"/>
                  </a:ext>
                </a:extLst>
              </a:tr>
              <a:tr h="598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Sliding puzzle </a:t>
                      </a:r>
                      <a:r>
                        <a:rPr lang="ko-KR" altLang="en-US"/>
                        <a:t>게임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코드 작성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퍼즐 이동이 매끄럽게 안되는 현상 해결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무한의 계단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게임 자료 준비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95929"/>
                  </a:ext>
                </a:extLst>
              </a:tr>
              <a:tr h="598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무한의 계단 코드 작성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계단 </a:t>
                      </a:r>
                      <a:r>
                        <a:rPr lang="ko-KR" altLang="en-US" err="1"/>
                        <a:t>리스폰이</a:t>
                      </a:r>
                      <a:endParaRPr lang="ko-KR" err="1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제대로 안되는 현상 해결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재시작시 캐릭터가 초기값으로 안가는 현상 해결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237785"/>
                  </a:ext>
                </a:extLst>
              </a:tr>
              <a:tr h="598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마지막 오류 점검 및 최종 </a:t>
                      </a:r>
                      <a:r>
                        <a:rPr lang="en-US" altLang="ko-KR"/>
                        <a:t>PPT </a:t>
                      </a:r>
                      <a:r>
                        <a:rPr lang="ko-KR" altLang="en-US"/>
                        <a:t>제작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각자 만든 게임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병합 및 DB 제작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전체 프로젝트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윈도우 폼 제작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0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"/>
          <p:cNvSpPr/>
          <p:nvPr/>
        </p:nvSpPr>
        <p:spPr>
          <a:xfrm>
            <a:off x="4338510" y="3192225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1"/>
          <p:cNvSpPr txBox="1">
            <a:spLocks noGrp="1"/>
          </p:cNvSpPr>
          <p:nvPr>
            <p:ph type="title" idx="2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4" name="Google Shape;624;p51"/>
          <p:cNvSpPr txBox="1">
            <a:spLocks noGrp="1"/>
          </p:cNvSpPr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25" name="Google Shape;625;p51"/>
          <p:cNvSpPr txBox="1">
            <a:spLocks noGrp="1"/>
          </p:cNvSpPr>
          <p:nvPr>
            <p:ph type="subTitle" idx="4294967295"/>
          </p:nvPr>
        </p:nvSpPr>
        <p:spPr>
          <a:xfrm>
            <a:off x="1828800" y="2204475"/>
            <a:ext cx="54864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" name="Google Shape;480;p43">
            <a:extLst>
              <a:ext uri="{FF2B5EF4-FFF2-40B4-BE49-F238E27FC236}">
                <a16:creationId xmlns:a16="http://schemas.microsoft.com/office/drawing/2014/main" id="{7C2A9903-85FC-ECC5-53F2-579B6CE412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ko-KR" altLang="en-US"/>
              <a:t>개발 동기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58D38-CD92-671C-6CDF-39224B172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B64823-C505-32AF-2259-066AF569B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288" y="2571750"/>
            <a:ext cx="7735800" cy="758700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Q &amp; A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subTitle" idx="1"/>
          </p:nvPr>
        </p:nvSpPr>
        <p:spPr>
          <a:xfrm>
            <a:off x="1126274" y="1709753"/>
            <a:ext cx="6709316" cy="1910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+mn-lt"/>
              </a:rPr>
              <a:t>유니티  프로그램을 한 번 사용해보고 싶은 마음이 있었는데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마침 C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#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프로젝트라는 좋은 기회가 찾아와서 만들어 보려 합니다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또한 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Pretendard"/>
              </a:rPr>
              <a:t>자신만의 세계를 구축하고</a:t>
            </a:r>
            <a:r>
              <a:rPr lang="en-US" altLang="ko-KR" sz="2000" b="0" i="0">
                <a:solidFill>
                  <a:schemeClr val="bg1"/>
                </a:solidFill>
                <a:effectLst/>
                <a:latin typeface="Pretendard"/>
              </a:rPr>
              <a:t>, 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Pretendard"/>
              </a:rPr>
              <a:t>그 안에서 이야기를 만들어보고 싶습니다</a:t>
            </a:r>
            <a:r>
              <a:rPr lang="en-US" altLang="ko-KR" sz="2000" b="0" i="0">
                <a:solidFill>
                  <a:schemeClr val="bg1"/>
                </a:solidFill>
                <a:effectLst/>
                <a:latin typeface="Pretendard"/>
              </a:rPr>
              <a:t>. </a:t>
            </a:r>
            <a:endParaRPr lang="en-US" sz="2000">
              <a:solidFill>
                <a:schemeClr val="bg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476" name="Google Shape;476;p43"/>
          <p:cNvGrpSpPr/>
          <p:nvPr/>
        </p:nvGrpSpPr>
        <p:grpSpPr>
          <a:xfrm>
            <a:off x="3450344" y="3492369"/>
            <a:ext cx="2243313" cy="466600"/>
            <a:chOff x="3449900" y="3070538"/>
            <a:chExt cx="2243313" cy="466600"/>
          </a:xfrm>
        </p:grpSpPr>
        <p:sp>
          <p:nvSpPr>
            <p:cNvPr id="477" name="Google Shape;477;p43"/>
            <p:cNvSpPr/>
            <p:nvPr/>
          </p:nvSpPr>
          <p:spPr>
            <a:xfrm>
              <a:off x="3449900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4299263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148638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43"/>
          <p:cNvSpPr txBox="1">
            <a:spLocks noGrp="1"/>
          </p:cNvSpPr>
          <p:nvPr>
            <p:ph type="subTitle" idx="1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ko-KR" altLang="en-US"/>
              <a:t>프로젝트 개요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2234100" cy="30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506" name="Google Shape;506;p45"/>
          <p:cNvSpPr txBox="1">
            <a:spLocks noGrp="1"/>
          </p:cNvSpPr>
          <p:nvPr>
            <p:ph type="subTitle" idx="1"/>
          </p:nvPr>
        </p:nvSpPr>
        <p:spPr>
          <a:xfrm>
            <a:off x="3962400" y="1371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lt"/>
              </a:rPr>
              <a:t>개발 환경 및 프로그램</a:t>
            </a:r>
            <a:endParaRPr>
              <a:latin typeface="+mj-lt"/>
            </a:endParaRPr>
          </a:p>
        </p:txBody>
      </p:sp>
      <p:sp>
        <p:nvSpPr>
          <p:cNvPr id="507" name="Google Shape;507;p45"/>
          <p:cNvSpPr txBox="1">
            <a:spLocks noGrp="1"/>
          </p:cNvSpPr>
          <p:nvPr>
            <p:ph type="subTitle" idx="2"/>
          </p:nvPr>
        </p:nvSpPr>
        <p:spPr>
          <a:xfrm>
            <a:off x="3962400" y="1703625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bg1"/>
                </a:solidFill>
              </a:rPr>
              <a:t>Window 10, C#, Unity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3"/>
          </p:nvPr>
        </p:nvSpPr>
        <p:spPr>
          <a:xfrm>
            <a:off x="3962400" y="2340864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구성 요소</a:t>
            </a:r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4"/>
          </p:nvPr>
        </p:nvSpPr>
        <p:spPr>
          <a:xfrm>
            <a:off x="3962400" y="2672889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>
                <a:solidFill>
                  <a:schemeClr val="bg1"/>
                </a:solidFill>
              </a:rPr>
              <a:t>게임 설명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게임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사용법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사용자 기록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5"/>
          </p:nvPr>
        </p:nvSpPr>
        <p:spPr>
          <a:xfrm>
            <a:off x="3962400" y="3276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개발 목표</a:t>
            </a:r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6"/>
          </p:nvPr>
        </p:nvSpPr>
        <p:spPr>
          <a:xfrm>
            <a:off x="3962400" y="3608625"/>
            <a:ext cx="4468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bg1"/>
                </a:solidFill>
              </a:rPr>
              <a:t>유니티와 </a:t>
            </a:r>
            <a:r>
              <a:rPr lang="en-US" altLang="ko-KR" err="1">
                <a:solidFill>
                  <a:schemeClr val="bg1"/>
                </a:solidFill>
              </a:rPr>
              <a:t>c#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프로그래밍의 활용 능력을 기른다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13" name="Google Shape;513;p45"/>
          <p:cNvSpPr/>
          <p:nvPr/>
        </p:nvSpPr>
        <p:spPr>
          <a:xfrm>
            <a:off x="3297383" y="1384751"/>
            <a:ext cx="408827" cy="312089"/>
          </a:xfrm>
          <a:custGeom>
            <a:avLst/>
            <a:gdLst/>
            <a:ahLst/>
            <a:cxnLst/>
            <a:rect l="l" t="t" r="r" b="b"/>
            <a:pathLst>
              <a:path w="39548" h="30190" extrusionOk="0">
                <a:moveTo>
                  <a:pt x="2713" y="1"/>
                </a:moveTo>
                <a:lnTo>
                  <a:pt x="1" y="5046"/>
                </a:lnTo>
                <a:lnTo>
                  <a:pt x="1" y="6538"/>
                </a:lnTo>
                <a:lnTo>
                  <a:pt x="1" y="10118"/>
                </a:lnTo>
                <a:lnTo>
                  <a:pt x="4205" y="10118"/>
                </a:lnTo>
                <a:lnTo>
                  <a:pt x="4205" y="15190"/>
                </a:lnTo>
                <a:lnTo>
                  <a:pt x="8518" y="15190"/>
                </a:lnTo>
                <a:lnTo>
                  <a:pt x="8518" y="20073"/>
                </a:lnTo>
                <a:lnTo>
                  <a:pt x="12830" y="20073"/>
                </a:lnTo>
                <a:lnTo>
                  <a:pt x="12830" y="25145"/>
                </a:lnTo>
                <a:lnTo>
                  <a:pt x="17360" y="25145"/>
                </a:lnTo>
                <a:lnTo>
                  <a:pt x="17360" y="30190"/>
                </a:lnTo>
                <a:lnTo>
                  <a:pt x="22188" y="30190"/>
                </a:lnTo>
                <a:lnTo>
                  <a:pt x="22188" y="25145"/>
                </a:lnTo>
                <a:lnTo>
                  <a:pt x="26718" y="25145"/>
                </a:lnTo>
                <a:lnTo>
                  <a:pt x="26718" y="20073"/>
                </a:lnTo>
                <a:lnTo>
                  <a:pt x="31030" y="20073"/>
                </a:lnTo>
                <a:lnTo>
                  <a:pt x="31030" y="15190"/>
                </a:lnTo>
                <a:lnTo>
                  <a:pt x="35343" y="15190"/>
                </a:lnTo>
                <a:lnTo>
                  <a:pt x="35343" y="10118"/>
                </a:lnTo>
                <a:lnTo>
                  <a:pt x="39547" y="10118"/>
                </a:lnTo>
                <a:lnTo>
                  <a:pt x="39547" y="6538"/>
                </a:lnTo>
                <a:lnTo>
                  <a:pt x="39547" y="5046"/>
                </a:lnTo>
                <a:lnTo>
                  <a:pt x="364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3;p45">
            <a:extLst>
              <a:ext uri="{FF2B5EF4-FFF2-40B4-BE49-F238E27FC236}">
                <a16:creationId xmlns:a16="http://schemas.microsoft.com/office/drawing/2014/main" id="{8061C391-F661-2ECD-0491-6BD96F3EE615}"/>
              </a:ext>
            </a:extLst>
          </p:cNvPr>
          <p:cNvSpPr/>
          <p:nvPr/>
        </p:nvSpPr>
        <p:spPr>
          <a:xfrm>
            <a:off x="3297383" y="2382638"/>
            <a:ext cx="408827" cy="312089"/>
          </a:xfrm>
          <a:custGeom>
            <a:avLst/>
            <a:gdLst/>
            <a:ahLst/>
            <a:cxnLst/>
            <a:rect l="l" t="t" r="r" b="b"/>
            <a:pathLst>
              <a:path w="39548" h="30190" extrusionOk="0">
                <a:moveTo>
                  <a:pt x="2713" y="1"/>
                </a:moveTo>
                <a:lnTo>
                  <a:pt x="1" y="5046"/>
                </a:lnTo>
                <a:lnTo>
                  <a:pt x="1" y="6538"/>
                </a:lnTo>
                <a:lnTo>
                  <a:pt x="1" y="10118"/>
                </a:lnTo>
                <a:lnTo>
                  <a:pt x="4205" y="10118"/>
                </a:lnTo>
                <a:lnTo>
                  <a:pt x="4205" y="15190"/>
                </a:lnTo>
                <a:lnTo>
                  <a:pt x="8518" y="15190"/>
                </a:lnTo>
                <a:lnTo>
                  <a:pt x="8518" y="20073"/>
                </a:lnTo>
                <a:lnTo>
                  <a:pt x="12830" y="20073"/>
                </a:lnTo>
                <a:lnTo>
                  <a:pt x="12830" y="25145"/>
                </a:lnTo>
                <a:lnTo>
                  <a:pt x="17360" y="25145"/>
                </a:lnTo>
                <a:lnTo>
                  <a:pt x="17360" y="30190"/>
                </a:lnTo>
                <a:lnTo>
                  <a:pt x="22188" y="30190"/>
                </a:lnTo>
                <a:lnTo>
                  <a:pt x="22188" y="25145"/>
                </a:lnTo>
                <a:lnTo>
                  <a:pt x="26718" y="25145"/>
                </a:lnTo>
                <a:lnTo>
                  <a:pt x="26718" y="20073"/>
                </a:lnTo>
                <a:lnTo>
                  <a:pt x="31030" y="20073"/>
                </a:lnTo>
                <a:lnTo>
                  <a:pt x="31030" y="15190"/>
                </a:lnTo>
                <a:lnTo>
                  <a:pt x="35343" y="15190"/>
                </a:lnTo>
                <a:lnTo>
                  <a:pt x="35343" y="10118"/>
                </a:lnTo>
                <a:lnTo>
                  <a:pt x="39547" y="10118"/>
                </a:lnTo>
                <a:lnTo>
                  <a:pt x="39547" y="6538"/>
                </a:lnTo>
                <a:lnTo>
                  <a:pt x="39547" y="5046"/>
                </a:lnTo>
                <a:lnTo>
                  <a:pt x="364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13;p45">
            <a:extLst>
              <a:ext uri="{FF2B5EF4-FFF2-40B4-BE49-F238E27FC236}">
                <a16:creationId xmlns:a16="http://schemas.microsoft.com/office/drawing/2014/main" id="{AF7549D3-6610-4732-C860-8E7FF130FBE1}"/>
              </a:ext>
            </a:extLst>
          </p:cNvPr>
          <p:cNvSpPr/>
          <p:nvPr/>
        </p:nvSpPr>
        <p:spPr>
          <a:xfrm>
            <a:off x="3297383" y="3313259"/>
            <a:ext cx="408827" cy="312089"/>
          </a:xfrm>
          <a:custGeom>
            <a:avLst/>
            <a:gdLst/>
            <a:ahLst/>
            <a:cxnLst/>
            <a:rect l="l" t="t" r="r" b="b"/>
            <a:pathLst>
              <a:path w="39548" h="30190" extrusionOk="0">
                <a:moveTo>
                  <a:pt x="2713" y="1"/>
                </a:moveTo>
                <a:lnTo>
                  <a:pt x="1" y="5046"/>
                </a:lnTo>
                <a:lnTo>
                  <a:pt x="1" y="6538"/>
                </a:lnTo>
                <a:lnTo>
                  <a:pt x="1" y="10118"/>
                </a:lnTo>
                <a:lnTo>
                  <a:pt x="4205" y="10118"/>
                </a:lnTo>
                <a:lnTo>
                  <a:pt x="4205" y="15190"/>
                </a:lnTo>
                <a:lnTo>
                  <a:pt x="8518" y="15190"/>
                </a:lnTo>
                <a:lnTo>
                  <a:pt x="8518" y="20073"/>
                </a:lnTo>
                <a:lnTo>
                  <a:pt x="12830" y="20073"/>
                </a:lnTo>
                <a:lnTo>
                  <a:pt x="12830" y="25145"/>
                </a:lnTo>
                <a:lnTo>
                  <a:pt x="17360" y="25145"/>
                </a:lnTo>
                <a:lnTo>
                  <a:pt x="17360" y="30190"/>
                </a:lnTo>
                <a:lnTo>
                  <a:pt x="22188" y="30190"/>
                </a:lnTo>
                <a:lnTo>
                  <a:pt x="22188" y="25145"/>
                </a:lnTo>
                <a:lnTo>
                  <a:pt x="26718" y="25145"/>
                </a:lnTo>
                <a:lnTo>
                  <a:pt x="26718" y="20073"/>
                </a:lnTo>
                <a:lnTo>
                  <a:pt x="31030" y="20073"/>
                </a:lnTo>
                <a:lnTo>
                  <a:pt x="31030" y="15190"/>
                </a:lnTo>
                <a:lnTo>
                  <a:pt x="35343" y="15190"/>
                </a:lnTo>
                <a:lnTo>
                  <a:pt x="35343" y="10118"/>
                </a:lnTo>
                <a:lnTo>
                  <a:pt x="39547" y="10118"/>
                </a:lnTo>
                <a:lnTo>
                  <a:pt x="39547" y="6538"/>
                </a:lnTo>
                <a:lnTo>
                  <a:pt x="39547" y="5046"/>
                </a:lnTo>
                <a:lnTo>
                  <a:pt x="364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Unity Technologies Korea - 유니티 코리아 | Seoul">
            <a:extLst>
              <a:ext uri="{FF2B5EF4-FFF2-40B4-BE49-F238E27FC236}">
                <a16:creationId xmlns:a16="http://schemas.microsoft.com/office/drawing/2014/main" id="{3CEC408B-A5A7-A7CF-5F87-85ACA0557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0" y="1496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"/>
          <p:cNvSpPr/>
          <p:nvPr/>
        </p:nvSpPr>
        <p:spPr>
          <a:xfrm>
            <a:off x="4338510" y="3192225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1"/>
          <p:cNvSpPr txBox="1">
            <a:spLocks noGrp="1"/>
          </p:cNvSpPr>
          <p:nvPr>
            <p:ph type="title" idx="2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endParaRPr/>
          </a:p>
        </p:txBody>
      </p:sp>
      <p:sp>
        <p:nvSpPr>
          <p:cNvPr id="624" name="Google Shape;624;p51"/>
          <p:cNvSpPr txBox="1">
            <a:spLocks noGrp="1"/>
          </p:cNvSpPr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" name="Google Shape;480;p43">
            <a:extLst>
              <a:ext uri="{FF2B5EF4-FFF2-40B4-BE49-F238E27FC236}">
                <a16:creationId xmlns:a16="http://schemas.microsoft.com/office/drawing/2014/main" id="{0ADB95AC-C91B-16B5-88F3-6A37137E49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ko-KR" altLang="en-US"/>
              <a:t>프로젝트 구성요소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19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endParaRPr/>
          </a:p>
        </p:txBody>
      </p:sp>
      <p:sp>
        <p:nvSpPr>
          <p:cNvPr id="536" name="Google Shape;536;p48"/>
          <p:cNvSpPr txBox="1">
            <a:spLocks noGrp="1"/>
          </p:cNvSpPr>
          <p:nvPr>
            <p:ph type="subTitle" idx="1"/>
          </p:nvPr>
        </p:nvSpPr>
        <p:spPr>
          <a:xfrm>
            <a:off x="3654673" y="1374162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ko-KR" altLang="en-US" err="1"/>
              <a:t>Sliding</a:t>
            </a:r>
            <a:r>
              <a:rPr lang="ko-KR" altLang="en-US"/>
              <a:t> </a:t>
            </a:r>
            <a:r>
              <a:rPr lang="ko-KR" altLang="en-US" err="1"/>
              <a:t>Puzzle</a:t>
            </a:r>
          </a:p>
        </p:txBody>
      </p:sp>
      <p:sp>
        <p:nvSpPr>
          <p:cNvPr id="29" name="부제목 28">
            <a:extLst>
              <a:ext uri="{FF2B5EF4-FFF2-40B4-BE49-F238E27FC236}">
                <a16:creationId xmlns:a16="http://schemas.microsoft.com/office/drawing/2014/main" id="{EBB8A232-3660-5AD0-CC2E-D8562869781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71600" y="1382471"/>
            <a:ext cx="1828800" cy="457200"/>
          </a:xfrm>
        </p:spPr>
        <p:txBody>
          <a:bodyPr/>
          <a:lstStyle/>
          <a:p>
            <a:r>
              <a:rPr lang="ko-KR" altLang="en-US" err="1"/>
              <a:t>Infinity</a:t>
            </a:r>
            <a:r>
              <a:rPr lang="ko-KR" altLang="en-US"/>
              <a:t> </a:t>
            </a:r>
            <a:r>
              <a:rPr lang="ko-KR" altLang="en-US" err="1"/>
              <a:t>Stairs</a:t>
            </a: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6B430FB2-978E-4937-C271-9C16DF01D8A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943600" y="1383467"/>
            <a:ext cx="2066389" cy="450779"/>
          </a:xfrm>
        </p:spPr>
        <p:txBody>
          <a:bodyPr/>
          <a:lstStyle/>
          <a:p>
            <a:r>
              <a:rPr lang="ko-KR" altLang="en-US" err="1"/>
              <a:t>Platformer</a:t>
            </a:r>
            <a:r>
              <a:rPr lang="ko-KR" altLang="en-US"/>
              <a:t> </a:t>
            </a:r>
            <a:r>
              <a:rPr lang="ko-KR" altLang="en-US" err="1"/>
              <a:t>Game</a:t>
            </a:r>
          </a:p>
        </p:txBody>
      </p:sp>
      <p:pic>
        <p:nvPicPr>
          <p:cNvPr id="8" name="그림 7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DD0A427-853F-9CCF-5752-11CF17A8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2176837"/>
            <a:ext cx="2009775" cy="1143000"/>
          </a:xfrm>
          <a:prstGeom prst="rect">
            <a:avLst/>
          </a:prstGeom>
        </p:spPr>
      </p:pic>
      <p:pic>
        <p:nvPicPr>
          <p:cNvPr id="9" name="그림 8" descr="우드, 나무 블록, 탄, 목재이(가) 표시된 사진&#10;&#10;자동 생성된 설명">
            <a:extLst>
              <a:ext uri="{FF2B5EF4-FFF2-40B4-BE49-F238E27FC236}">
                <a16:creationId xmlns:a16="http://schemas.microsoft.com/office/drawing/2014/main" id="{D26A21F6-D7E7-3F05-DF6E-DFD6EBE7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661" y="1924478"/>
            <a:ext cx="2094257" cy="1763303"/>
          </a:xfrm>
          <a:prstGeom prst="rect">
            <a:avLst/>
          </a:prstGeom>
        </p:spPr>
      </p:pic>
      <p:pic>
        <p:nvPicPr>
          <p:cNvPr id="10" name="그림 9" descr="고양이, 만화 영화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8480A5EA-8C9F-ADE6-E1B1-1768B371E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851" y="2100637"/>
            <a:ext cx="226695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2812263" cy="53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Platformer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7"/>
          <p:cNvSpPr txBox="1">
            <a:spLocks noGrp="1"/>
          </p:cNvSpPr>
          <p:nvPr>
            <p:ph type="subTitle" idx="1"/>
          </p:nvPr>
        </p:nvSpPr>
        <p:spPr>
          <a:xfrm>
            <a:off x="600022" y="1468385"/>
            <a:ext cx="3971978" cy="7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err="1">
                <a:solidFill>
                  <a:schemeClr val="bg1"/>
                </a:solidFill>
                <a:effectLst/>
                <a:latin typeface="+mn-lt"/>
              </a:rPr>
              <a:t>플랫포머</a:t>
            </a:r>
            <a:r>
              <a:rPr lang="ko-KR" altLang="en-US" b="0" i="0">
                <a:solidFill>
                  <a:schemeClr val="bg1"/>
                </a:solidFill>
                <a:effectLst/>
                <a:latin typeface="+mn-lt"/>
              </a:rPr>
              <a:t> 게임은 단순한 </a:t>
            </a:r>
            <a:r>
              <a:rPr lang="en-US" altLang="ko-KR" b="0" i="0">
                <a:solidFill>
                  <a:schemeClr val="bg1"/>
                </a:solidFill>
                <a:effectLst/>
                <a:latin typeface="+mn-lt"/>
              </a:rPr>
              <a:t>2D </a:t>
            </a:r>
            <a:r>
              <a:rPr lang="ko-KR" altLang="en-US" b="0" i="0">
                <a:solidFill>
                  <a:schemeClr val="bg1"/>
                </a:solidFill>
                <a:effectLst/>
                <a:latin typeface="+mn-lt"/>
              </a:rPr>
              <a:t>그래픽과 간단한 플레이어 움직임을 필요로 합니다</a:t>
            </a:r>
            <a:r>
              <a:rPr lang="en-US" altLang="ko-KR" b="0" i="0">
                <a:solidFill>
                  <a:schemeClr val="bg1"/>
                </a:solidFill>
                <a:effectLst/>
                <a:latin typeface="+mn-lt"/>
              </a:rPr>
              <a:t>. </a:t>
            </a:r>
            <a:r>
              <a:rPr lang="ko-KR" altLang="en-US" b="0" i="0">
                <a:solidFill>
                  <a:schemeClr val="bg1"/>
                </a:solidFill>
                <a:effectLst/>
                <a:latin typeface="+mn-lt"/>
              </a:rPr>
              <a:t>플레이어는 좌우로 이동하고</a:t>
            </a:r>
            <a:r>
              <a:rPr lang="en-US" altLang="ko-KR" b="0" i="0">
                <a:solidFill>
                  <a:schemeClr val="bg1"/>
                </a:solidFill>
                <a:effectLst/>
                <a:latin typeface="+mn-lt"/>
              </a:rPr>
              <a:t>, </a:t>
            </a:r>
            <a:r>
              <a:rPr lang="ko-KR" altLang="en-US" b="0" i="0">
                <a:solidFill>
                  <a:schemeClr val="bg1"/>
                </a:solidFill>
                <a:effectLst/>
                <a:latin typeface="+mn-lt"/>
              </a:rPr>
              <a:t>점프하며</a:t>
            </a:r>
            <a:r>
              <a:rPr lang="en-US" altLang="ko-KR" b="0" i="0">
                <a:solidFill>
                  <a:schemeClr val="bg1"/>
                </a:solidFill>
                <a:effectLst/>
                <a:latin typeface="+mn-lt"/>
              </a:rPr>
              <a:t>, </a:t>
            </a:r>
            <a:r>
              <a:rPr lang="ko-KR" altLang="en-US" b="0" i="0">
                <a:solidFill>
                  <a:schemeClr val="bg1"/>
                </a:solidFill>
                <a:effectLst/>
                <a:latin typeface="+mn-lt"/>
              </a:rPr>
              <a:t>장애물을 피하거나 적을 물리치는 등의 행동을 합니다</a:t>
            </a:r>
            <a:endParaRPr lang="en-US" altLang="ko-KR" b="0" i="0">
              <a:solidFill>
                <a:schemeClr val="bg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Pretendard"/>
              </a:rPr>
              <a:t>Ex) </a:t>
            </a:r>
            <a:r>
              <a:rPr lang="ko-KR" altLang="en-US">
                <a:solidFill>
                  <a:schemeClr val="bg1"/>
                </a:solidFill>
                <a:latin typeface="Pretendard"/>
              </a:rPr>
              <a:t>슈퍼 </a:t>
            </a:r>
            <a:r>
              <a:rPr lang="ko-KR" altLang="en-US" err="1">
                <a:solidFill>
                  <a:schemeClr val="bg1"/>
                </a:solidFill>
                <a:latin typeface="Pretendard"/>
              </a:rPr>
              <a:t>마리오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5394175" y="892350"/>
            <a:ext cx="5214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394175" y="370950"/>
            <a:ext cx="10929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394175" y="-150450"/>
            <a:ext cx="1535100" cy="521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슈퍼 마리오 - 무료 노름개 아이콘">
            <a:extLst>
              <a:ext uri="{FF2B5EF4-FFF2-40B4-BE49-F238E27FC236}">
                <a16:creationId xmlns:a16="http://schemas.microsoft.com/office/drawing/2014/main" id="{ECD1AE25-3AFA-E288-3BA4-8321B5B6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23" y="727565"/>
            <a:ext cx="2424576" cy="242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76961"/>
      </p:ext>
    </p:extLst>
  </p:cSld>
  <p:clrMapOvr>
    <a:masterClrMapping/>
  </p:clrMapOvr>
</p:sld>
</file>

<file path=ppt/theme/theme1.xml><?xml version="1.0" encoding="utf-8"?>
<a:theme xmlns:a="http://schemas.openxmlformats.org/drawingml/2006/main" name="Arcade Game Lesson by Slidesgo">
  <a:themeElements>
    <a:clrScheme name="Simple Light">
      <a:dk1>
        <a:srgbClr val="692D17"/>
      </a:dk1>
      <a:lt1>
        <a:srgbClr val="FFFFFF"/>
      </a:lt1>
      <a:dk2>
        <a:srgbClr val="E5B0A1"/>
      </a:dk2>
      <a:lt2>
        <a:srgbClr val="1E130F"/>
      </a:lt2>
      <a:accent1>
        <a:srgbClr val="2DC252"/>
      </a:accent1>
      <a:accent2>
        <a:srgbClr val="FF0000"/>
      </a:accent2>
      <a:accent3>
        <a:srgbClr val="FF006E"/>
      </a:accent3>
      <a:accent4>
        <a:srgbClr val="8338EC"/>
      </a:accent4>
      <a:accent5>
        <a:srgbClr val="FFFF82"/>
      </a:accent5>
      <a:accent6>
        <a:srgbClr val="00BA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09AE5E86A6664D957EF0D3E08F0D3C" ma:contentTypeVersion="12" ma:contentTypeDescription="새 문서를 만듭니다." ma:contentTypeScope="" ma:versionID="094e4252216f3fea7fd2c51c7ecaeb61">
  <xsd:schema xmlns:xsd="http://www.w3.org/2001/XMLSchema" xmlns:xs="http://www.w3.org/2001/XMLSchema" xmlns:p="http://schemas.microsoft.com/office/2006/metadata/properties" xmlns:ns2="c222f773-6252-41b4-a000-f9ee6b134a05" xmlns:ns3="51a04e3f-ef12-49c8-8daf-be101a1ced73" targetNamespace="http://schemas.microsoft.com/office/2006/metadata/properties" ma:root="true" ma:fieldsID="776ada7381c0c2d1945569db568baa16" ns2:_="" ns3:_="">
    <xsd:import namespace="c222f773-6252-41b4-a000-f9ee6b134a05"/>
    <xsd:import namespace="51a04e3f-ef12-49c8-8daf-be101a1ce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2f773-6252-41b4-a000-f9ee6b134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d4ab0545-9a77-459e-b18d-c875c71c14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04e3f-ef12-49c8-8daf-be101a1ced7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cf45060-cb27-4b08-b4c0-557b20a757c5}" ma:internalName="TaxCatchAll" ma:showField="CatchAllData" ma:web="51a04e3f-ef12-49c8-8daf-be101a1ced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22f773-6252-41b4-a000-f9ee6b134a05">
      <Terms xmlns="http://schemas.microsoft.com/office/infopath/2007/PartnerControls"/>
    </lcf76f155ced4ddcb4097134ff3c332f>
    <TaxCatchAll xmlns="51a04e3f-ef12-49c8-8daf-be101a1ced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59D86E-9F7F-4F4C-8535-5F3102B39656}">
  <ds:schemaRefs>
    <ds:schemaRef ds:uri="51a04e3f-ef12-49c8-8daf-be101a1ced73"/>
    <ds:schemaRef ds:uri="c222f773-6252-41b4-a000-f9ee6b134a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F9DE2C-6CD1-4FA4-BE5A-E0C3E63D1159}">
  <ds:schemaRefs>
    <ds:schemaRef ds:uri="51a04e3f-ef12-49c8-8daf-be101a1ced73"/>
    <ds:schemaRef ds:uri="c222f773-6252-41b4-a000-f9ee6b134a0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9188B2-1748-4FA2-BC1C-0CA43DD22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30</Slides>
  <Notes>29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Arcade Game Lesson by Slidesgo</vt:lpstr>
      <vt:lpstr>Ict 3종 게임</vt:lpstr>
      <vt:lpstr>Motivation</vt:lpstr>
      <vt:lpstr>Motivation</vt:lpstr>
      <vt:lpstr>Motivation</vt:lpstr>
      <vt:lpstr>OVERVIEW</vt:lpstr>
      <vt:lpstr>Overview</vt:lpstr>
      <vt:lpstr>Component</vt:lpstr>
      <vt:lpstr>Component</vt:lpstr>
      <vt:lpstr>1. Platformer </vt:lpstr>
      <vt:lpstr>2-1 player.cs 파일</vt:lpstr>
      <vt:lpstr>2-1 player.cs 파일</vt:lpstr>
      <vt:lpstr>2-1 player.cs 파일</vt:lpstr>
      <vt:lpstr>2-1 enemy.cs 파일</vt:lpstr>
      <vt:lpstr>2-1 Game.cs 파일</vt:lpstr>
      <vt:lpstr>2-1 Game.cs 파일</vt:lpstr>
      <vt:lpstr>2-1 ASSET 파일</vt:lpstr>
      <vt:lpstr>2. Sliding Puzzle</vt:lpstr>
      <vt:lpstr>2-1 Board.cs 파일</vt:lpstr>
      <vt:lpstr>2–2 Tile.cs 파일</vt:lpstr>
      <vt:lpstr>2-3 UIContorller.cs 파일</vt:lpstr>
      <vt:lpstr>3. Infinity Stairs</vt:lpstr>
      <vt:lpstr>3 - 1 Player.cs 파일</vt:lpstr>
      <vt:lpstr>3 – 2 GameManager.cs 파일 </vt:lpstr>
      <vt:lpstr>4 프로젝트 윈도우 폼</vt:lpstr>
      <vt:lpstr>4 프로젝트 윈도우 폼</vt:lpstr>
      <vt:lpstr>4 프로젝트 윈도우 폼</vt:lpstr>
      <vt:lpstr>Schedule</vt:lpstr>
      <vt:lpstr>Schedule – 권민환</vt:lpstr>
      <vt:lpstr>Schedule - 윤대영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&amp; Puzzle game</dc:title>
  <cp:revision>28</cp:revision>
  <dcterms:modified xsi:type="dcterms:W3CDTF">2023-12-13T03:38:53Z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0x010100C909AE5E86A6664D957EF0D3E08F0D3C</vt:lpwstr>
  </property>
  <property fmtid="{D5CDD505-2E9C-101B-9397-08002B2CF9AE}" pid="3" name="MediaServiceImageTags">
    <vt:lpwstr/>
  </property>
</Properties>
</file>