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915" autoAdjust="0"/>
    <p:restoredTop sz="94622" autoAdjust="0"/>
  </p:normalViewPr>
  <p:slideViewPr>
    <p:cSldViewPr>
      <p:cViewPr>
        <p:scale>
          <a:sx n="70" d="100"/>
          <a:sy n="7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13" Type="http://schemas.openxmlformats.org/officeDocument/2006/relationships/image" Target="../media/image10.png"  /><Relationship Id="rId14" Type="http://schemas.openxmlformats.org/officeDocument/2006/relationships/image" Target="../media/image10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5.png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.png"  /><Relationship Id="rId11" Type="http://schemas.openxmlformats.org/officeDocument/2006/relationships/image" Target="../media/image10.png"  /><Relationship Id="rId12" Type="http://schemas.openxmlformats.org/officeDocument/2006/relationships/image" Target="../media/image39.png"  /><Relationship Id="rId13" Type="http://schemas.openxmlformats.org/officeDocument/2006/relationships/image" Target="../media/image40.png"  /><Relationship Id="rId14" Type="http://schemas.openxmlformats.org/officeDocument/2006/relationships/image" Target="../media/image15.png"  /><Relationship Id="rId15" Type="http://schemas.openxmlformats.org/officeDocument/2006/relationships/image" Target="../media/image16.png"  /><Relationship Id="rId16" Type="http://schemas.openxmlformats.org/officeDocument/2006/relationships/image" Target="../media/image43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11.png"  /><Relationship Id="rId8" Type="http://schemas.openxmlformats.org/officeDocument/2006/relationships/image" Target="../media/image6.png"  /><Relationship Id="rId9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.png"  /><Relationship Id="rId11" Type="http://schemas.openxmlformats.org/officeDocument/2006/relationships/image" Target="../media/image10.png"  /><Relationship Id="rId12" Type="http://schemas.openxmlformats.org/officeDocument/2006/relationships/image" Target="../media/image39.png"  /><Relationship Id="rId13" Type="http://schemas.openxmlformats.org/officeDocument/2006/relationships/image" Target="../media/image40.png"  /><Relationship Id="rId14" Type="http://schemas.openxmlformats.org/officeDocument/2006/relationships/image" Target="../media/image15.png"  /><Relationship Id="rId15" Type="http://schemas.openxmlformats.org/officeDocument/2006/relationships/image" Target="../media/image16.png"  /><Relationship Id="rId16" Type="http://schemas.openxmlformats.org/officeDocument/2006/relationships/image" Target="../media/image44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11.png"  /><Relationship Id="rId8" Type="http://schemas.openxmlformats.org/officeDocument/2006/relationships/image" Target="../media/image6.png"  /><Relationship Id="rId9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.png"  /><Relationship Id="rId11" Type="http://schemas.openxmlformats.org/officeDocument/2006/relationships/image" Target="../media/image10.png"  /><Relationship Id="rId12" Type="http://schemas.openxmlformats.org/officeDocument/2006/relationships/image" Target="../media/image39.png"  /><Relationship Id="rId13" Type="http://schemas.openxmlformats.org/officeDocument/2006/relationships/image" Target="../media/image40.png"  /><Relationship Id="rId14" Type="http://schemas.openxmlformats.org/officeDocument/2006/relationships/image" Target="../media/image15.png"  /><Relationship Id="rId15" Type="http://schemas.openxmlformats.org/officeDocument/2006/relationships/image" Target="../media/image16.png"  /><Relationship Id="rId16" Type="http://schemas.openxmlformats.org/officeDocument/2006/relationships/image" Target="../media/image45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11.png"  /><Relationship Id="rId8" Type="http://schemas.openxmlformats.org/officeDocument/2006/relationships/image" Target="../media/image6.png"  /><Relationship Id="rId9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.png"  /><Relationship Id="rId11" Type="http://schemas.openxmlformats.org/officeDocument/2006/relationships/image" Target="../media/image10.png"  /><Relationship Id="rId12" Type="http://schemas.openxmlformats.org/officeDocument/2006/relationships/image" Target="../media/image39.png"  /><Relationship Id="rId13" Type="http://schemas.openxmlformats.org/officeDocument/2006/relationships/image" Target="../media/image40.png"  /><Relationship Id="rId14" Type="http://schemas.openxmlformats.org/officeDocument/2006/relationships/image" Target="../media/image15.png"  /><Relationship Id="rId15" Type="http://schemas.openxmlformats.org/officeDocument/2006/relationships/image" Target="../media/image16.png"  /><Relationship Id="rId16" Type="http://schemas.openxmlformats.org/officeDocument/2006/relationships/image" Target="../media/image46.png"  /><Relationship Id="rId17" Type="http://schemas.openxmlformats.org/officeDocument/2006/relationships/image" Target="../media/image47.png"  /><Relationship Id="rId18" Type="http://schemas.openxmlformats.org/officeDocument/2006/relationships/image" Target="../media/image48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11.png"  /><Relationship Id="rId8" Type="http://schemas.openxmlformats.org/officeDocument/2006/relationships/image" Target="../media/image6.png"  /><Relationship Id="rId9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9.png"  /><Relationship Id="rId11" Type="http://schemas.openxmlformats.org/officeDocument/2006/relationships/image" Target="../media/image8.png"  /><Relationship Id="rId12" Type="http://schemas.openxmlformats.org/officeDocument/2006/relationships/image" Target="../media/image9.png"  /><Relationship Id="rId13" Type="http://schemas.openxmlformats.org/officeDocument/2006/relationships/image" Target="../media/image10.png"  /><Relationship Id="rId14" Type="http://schemas.openxmlformats.org/officeDocument/2006/relationships/image" Target="../media/image10.png"  /><Relationship Id="rId15" Type="http://schemas.openxmlformats.org/officeDocument/2006/relationships/image" Target="../media/image10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17.png"  /><Relationship Id="rId8" Type="http://schemas.openxmlformats.org/officeDocument/2006/relationships/image" Target="../media/image6.png"  /><Relationship Id="rId9" Type="http://schemas.openxmlformats.org/officeDocument/2006/relationships/image" Target="../media/image4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.png"  /><Relationship Id="rId11" Type="http://schemas.openxmlformats.org/officeDocument/2006/relationships/image" Target="../media/image6.png"  /><Relationship Id="rId12" Type="http://schemas.openxmlformats.org/officeDocument/2006/relationships/image" Target="../media/image12.png"  /><Relationship Id="rId13" Type="http://schemas.openxmlformats.org/officeDocument/2006/relationships/image" Target="../media/image28.png"  /><Relationship Id="rId14" Type="http://schemas.openxmlformats.org/officeDocument/2006/relationships/image" Target="../media/image15.png"  /><Relationship Id="rId15" Type="http://schemas.openxmlformats.org/officeDocument/2006/relationships/image" Target="../media/image16.png"  /><Relationship Id="rId16" Type="http://schemas.openxmlformats.org/officeDocument/2006/relationships/image" Target="../media/image50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11.png"  /><Relationship Id="rId8" Type="http://schemas.openxmlformats.org/officeDocument/2006/relationships/image" Target="../media/image10.png"  /><Relationship Id="rId9" Type="http://schemas.openxmlformats.org/officeDocument/2006/relationships/image" Target="../media/image10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.png"  /><Relationship Id="rId11" Type="http://schemas.openxmlformats.org/officeDocument/2006/relationships/image" Target="../media/image6.png"  /><Relationship Id="rId12" Type="http://schemas.openxmlformats.org/officeDocument/2006/relationships/image" Target="../media/image12.png"  /><Relationship Id="rId13" Type="http://schemas.openxmlformats.org/officeDocument/2006/relationships/image" Target="../media/image28.png"  /><Relationship Id="rId14" Type="http://schemas.openxmlformats.org/officeDocument/2006/relationships/image" Target="../media/image15.png"  /><Relationship Id="rId15" Type="http://schemas.openxmlformats.org/officeDocument/2006/relationships/image" Target="../media/image16.png"  /><Relationship Id="rId16" Type="http://schemas.openxmlformats.org/officeDocument/2006/relationships/image" Target="../media/image51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11.png"  /><Relationship Id="rId8" Type="http://schemas.openxmlformats.org/officeDocument/2006/relationships/image" Target="../media/image10.png"  /><Relationship Id="rId9" Type="http://schemas.openxmlformats.org/officeDocument/2006/relationships/image" Target="../media/image1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.png"  /><Relationship Id="rId11" Type="http://schemas.openxmlformats.org/officeDocument/2006/relationships/image" Target="../media/image6.png"  /><Relationship Id="rId12" Type="http://schemas.openxmlformats.org/officeDocument/2006/relationships/image" Target="../media/image12.png"  /><Relationship Id="rId13" Type="http://schemas.openxmlformats.org/officeDocument/2006/relationships/image" Target="../media/image28.png"  /><Relationship Id="rId14" Type="http://schemas.openxmlformats.org/officeDocument/2006/relationships/image" Target="../media/image15.png"  /><Relationship Id="rId15" Type="http://schemas.openxmlformats.org/officeDocument/2006/relationships/image" Target="../media/image16.png"  /><Relationship Id="rId16" Type="http://schemas.openxmlformats.org/officeDocument/2006/relationships/image" Target="../media/image52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11.png"  /><Relationship Id="rId8" Type="http://schemas.openxmlformats.org/officeDocument/2006/relationships/image" Target="../media/image10.png"  /><Relationship Id="rId9" Type="http://schemas.openxmlformats.org/officeDocument/2006/relationships/image" Target="../media/image1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.png"  /><Relationship Id="rId11" Type="http://schemas.openxmlformats.org/officeDocument/2006/relationships/image" Target="../media/image6.png"  /><Relationship Id="rId12" Type="http://schemas.openxmlformats.org/officeDocument/2006/relationships/image" Target="../media/image12.png"  /><Relationship Id="rId13" Type="http://schemas.openxmlformats.org/officeDocument/2006/relationships/image" Target="../media/image28.png"  /><Relationship Id="rId14" Type="http://schemas.openxmlformats.org/officeDocument/2006/relationships/image" Target="../media/image15.png"  /><Relationship Id="rId15" Type="http://schemas.openxmlformats.org/officeDocument/2006/relationships/image" Target="../media/image16.png"  /><Relationship Id="rId16" Type="http://schemas.openxmlformats.org/officeDocument/2006/relationships/image" Target="../media/image53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11.png"  /><Relationship Id="rId8" Type="http://schemas.openxmlformats.org/officeDocument/2006/relationships/image" Target="../media/image10.png"  /><Relationship Id="rId9" Type="http://schemas.openxmlformats.org/officeDocument/2006/relationships/image" Target="../media/image1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.png"  /><Relationship Id="rId11" Type="http://schemas.openxmlformats.org/officeDocument/2006/relationships/image" Target="../media/image6.png"  /><Relationship Id="rId12" Type="http://schemas.openxmlformats.org/officeDocument/2006/relationships/image" Target="../media/image12.png"  /><Relationship Id="rId13" Type="http://schemas.openxmlformats.org/officeDocument/2006/relationships/image" Target="../media/image28.png"  /><Relationship Id="rId14" Type="http://schemas.openxmlformats.org/officeDocument/2006/relationships/image" Target="../media/image15.png"  /><Relationship Id="rId15" Type="http://schemas.openxmlformats.org/officeDocument/2006/relationships/image" Target="../media/image16.png"  /><Relationship Id="rId16" Type="http://schemas.openxmlformats.org/officeDocument/2006/relationships/image" Target="../media/image54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11.png"  /><Relationship Id="rId8" Type="http://schemas.openxmlformats.org/officeDocument/2006/relationships/image" Target="../media/image10.png"  /><Relationship Id="rId9" Type="http://schemas.openxmlformats.org/officeDocument/2006/relationships/image" Target="../media/image10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3.png"  /><Relationship Id="rId11" Type="http://schemas.openxmlformats.org/officeDocument/2006/relationships/image" Target="../media/image13.png"  /><Relationship Id="rId12" Type="http://schemas.openxmlformats.org/officeDocument/2006/relationships/image" Target="../media/image13.png"  /><Relationship Id="rId13" Type="http://schemas.openxmlformats.org/officeDocument/2006/relationships/image" Target="../media/image14.png"  /><Relationship Id="rId14" Type="http://schemas.openxmlformats.org/officeDocument/2006/relationships/image" Target="../media/image15.png"  /><Relationship Id="rId15" Type="http://schemas.openxmlformats.org/officeDocument/2006/relationships/image" Target="../media/image16.png"  /><Relationship Id="rId16" Type="http://schemas.openxmlformats.org/officeDocument/2006/relationships/image" Target="../media/image10.png"  /><Relationship Id="rId17" Type="http://schemas.openxmlformats.org/officeDocument/2006/relationships/image" Target="../media/image10.png"  /><Relationship Id="rId18" Type="http://schemas.openxmlformats.org/officeDocument/2006/relationships/image" Target="../media/image10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11.png"  /><Relationship Id="rId8" Type="http://schemas.openxmlformats.org/officeDocument/2006/relationships/image" Target="../media/image6.png"  /><Relationship Id="rId9" Type="http://schemas.openxmlformats.org/officeDocument/2006/relationships/image" Target="../media/image1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.png"  /><Relationship Id="rId11" Type="http://schemas.openxmlformats.org/officeDocument/2006/relationships/image" Target="../media/image6.png"  /><Relationship Id="rId12" Type="http://schemas.openxmlformats.org/officeDocument/2006/relationships/image" Target="../media/image12.png"  /><Relationship Id="rId13" Type="http://schemas.openxmlformats.org/officeDocument/2006/relationships/image" Target="../media/image28.png"  /><Relationship Id="rId14" Type="http://schemas.openxmlformats.org/officeDocument/2006/relationships/image" Target="../media/image15.png"  /><Relationship Id="rId15" Type="http://schemas.openxmlformats.org/officeDocument/2006/relationships/image" Target="../media/image16.png"  /><Relationship Id="rId16" Type="http://schemas.openxmlformats.org/officeDocument/2006/relationships/image" Target="../media/image55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11.png"  /><Relationship Id="rId8" Type="http://schemas.openxmlformats.org/officeDocument/2006/relationships/image" Target="../media/image10.png"  /><Relationship Id="rId9" Type="http://schemas.openxmlformats.org/officeDocument/2006/relationships/image" Target="../media/image10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.png"  /><Relationship Id="rId11" Type="http://schemas.openxmlformats.org/officeDocument/2006/relationships/image" Target="../media/image6.png"  /><Relationship Id="rId12" Type="http://schemas.openxmlformats.org/officeDocument/2006/relationships/image" Target="../media/image12.png"  /><Relationship Id="rId13" Type="http://schemas.openxmlformats.org/officeDocument/2006/relationships/image" Target="../media/image28.png"  /><Relationship Id="rId14" Type="http://schemas.openxmlformats.org/officeDocument/2006/relationships/image" Target="../media/image15.png"  /><Relationship Id="rId15" Type="http://schemas.openxmlformats.org/officeDocument/2006/relationships/image" Target="../media/image16.png"  /><Relationship Id="rId16" Type="http://schemas.openxmlformats.org/officeDocument/2006/relationships/image" Target="../media/image56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11.png"  /><Relationship Id="rId8" Type="http://schemas.openxmlformats.org/officeDocument/2006/relationships/image" Target="../media/image10.png"  /><Relationship Id="rId9" Type="http://schemas.openxmlformats.org/officeDocument/2006/relationships/image" Target="../media/image1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.png"  /><Relationship Id="rId11" Type="http://schemas.openxmlformats.org/officeDocument/2006/relationships/image" Target="../media/image6.png"  /><Relationship Id="rId12" Type="http://schemas.openxmlformats.org/officeDocument/2006/relationships/image" Target="../media/image12.png"  /><Relationship Id="rId13" Type="http://schemas.openxmlformats.org/officeDocument/2006/relationships/image" Target="../media/image28.png"  /><Relationship Id="rId14" Type="http://schemas.openxmlformats.org/officeDocument/2006/relationships/image" Target="../media/image15.png"  /><Relationship Id="rId15" Type="http://schemas.openxmlformats.org/officeDocument/2006/relationships/image" Target="../media/image16.png"  /><Relationship Id="rId16" Type="http://schemas.openxmlformats.org/officeDocument/2006/relationships/image" Target="../media/image57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11.png"  /><Relationship Id="rId8" Type="http://schemas.openxmlformats.org/officeDocument/2006/relationships/image" Target="../media/image10.png"  /><Relationship Id="rId9" Type="http://schemas.openxmlformats.org/officeDocument/2006/relationships/image" Target="../media/image1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.png"  /><Relationship Id="rId11" Type="http://schemas.openxmlformats.org/officeDocument/2006/relationships/image" Target="../media/image6.png"  /><Relationship Id="rId12" Type="http://schemas.openxmlformats.org/officeDocument/2006/relationships/image" Target="../media/image6.png"  /><Relationship Id="rId13" Type="http://schemas.openxmlformats.org/officeDocument/2006/relationships/image" Target="../media/image23.png"  /><Relationship Id="rId14" Type="http://schemas.openxmlformats.org/officeDocument/2006/relationships/image" Target="../media/image24.png"  /><Relationship Id="rId15" Type="http://schemas.openxmlformats.org/officeDocument/2006/relationships/image" Target="../media/image27.png"  /><Relationship Id="rId16" Type="http://schemas.openxmlformats.org/officeDocument/2006/relationships/image" Target="../media/image28.png"  /><Relationship Id="rId17" Type="http://schemas.openxmlformats.org/officeDocument/2006/relationships/image" Target="../media/image15.png"  /><Relationship Id="rId18" Type="http://schemas.openxmlformats.org/officeDocument/2006/relationships/image" Target="../media/image16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20.png"  /><Relationship Id="rId8" Type="http://schemas.openxmlformats.org/officeDocument/2006/relationships/image" Target="../media/image10.png"  /><Relationship Id="rId9" Type="http://schemas.openxmlformats.org/officeDocument/2006/relationships/image" Target="../media/image1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13" Type="http://schemas.openxmlformats.org/officeDocument/2006/relationships/image" Target="../media/image10.png"  /><Relationship Id="rId14" Type="http://schemas.openxmlformats.org/officeDocument/2006/relationships/image" Target="../media/image10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Relationship Id="rId9" Type="http://schemas.openxmlformats.org/officeDocument/2006/relationships/image" Target="../media/image1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.png"  /><Relationship Id="rId11" Type="http://schemas.openxmlformats.org/officeDocument/2006/relationships/image" Target="../media/image10.png"  /><Relationship Id="rId12" Type="http://schemas.openxmlformats.org/officeDocument/2006/relationships/image" Target="../media/image6.png"  /><Relationship Id="rId13" Type="http://schemas.openxmlformats.org/officeDocument/2006/relationships/image" Target="../media/image22.png"  /><Relationship Id="rId14" Type="http://schemas.openxmlformats.org/officeDocument/2006/relationships/image" Target="../media/image6.png"  /><Relationship Id="rId15" Type="http://schemas.openxmlformats.org/officeDocument/2006/relationships/image" Target="../media/image23.png"  /><Relationship Id="rId16" Type="http://schemas.openxmlformats.org/officeDocument/2006/relationships/image" Target="../media/image24.png"  /><Relationship Id="rId17" Type="http://schemas.openxmlformats.org/officeDocument/2006/relationships/image" Target="../media/image25.png"  /><Relationship Id="rId18" Type="http://schemas.openxmlformats.org/officeDocument/2006/relationships/image" Target="../media/image26.png"  /><Relationship Id="rId19" Type="http://schemas.openxmlformats.org/officeDocument/2006/relationships/image" Target="../media/image27.png"  /><Relationship Id="rId2" Type="http://schemas.openxmlformats.org/officeDocument/2006/relationships/image" Target="../media/image1.png"  /><Relationship Id="rId20" Type="http://schemas.openxmlformats.org/officeDocument/2006/relationships/image" Target="../media/image28.png"  /><Relationship Id="rId21" Type="http://schemas.openxmlformats.org/officeDocument/2006/relationships/image" Target="../media/image15.png"  /><Relationship Id="rId22" Type="http://schemas.openxmlformats.org/officeDocument/2006/relationships/image" Target="../media/image16.png"  /><Relationship Id="rId23" Type="http://schemas.openxmlformats.org/officeDocument/2006/relationships/image" Target="../media/image29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20.png"  /><Relationship Id="rId8" Type="http://schemas.openxmlformats.org/officeDocument/2006/relationships/image" Target="../media/image10.png"  /><Relationship Id="rId9" Type="http://schemas.openxmlformats.org/officeDocument/2006/relationships/image" Target="../media/image2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3.png"  /><Relationship Id="rId11" Type="http://schemas.openxmlformats.org/officeDocument/2006/relationships/image" Target="../media/image11.png"  /><Relationship Id="rId12" Type="http://schemas.openxmlformats.org/officeDocument/2006/relationships/image" Target="../media/image10.png"  /><Relationship Id="rId13" Type="http://schemas.openxmlformats.org/officeDocument/2006/relationships/image" Target="../media/image10.png"  /><Relationship Id="rId14" Type="http://schemas.openxmlformats.org/officeDocument/2006/relationships/image" Target="../media/image10.png"  /><Relationship Id="rId15" Type="http://schemas.openxmlformats.org/officeDocument/2006/relationships/image" Target="../media/image6.png"  /><Relationship Id="rId16" Type="http://schemas.openxmlformats.org/officeDocument/2006/relationships/image" Target="../media/image34.png"  /><Relationship Id="rId17" Type="http://schemas.openxmlformats.org/officeDocument/2006/relationships/image" Target="../media/image6.png"  /><Relationship Id="rId18" Type="http://schemas.openxmlformats.org/officeDocument/2006/relationships/image" Target="../media/image34.png"  /><Relationship Id="rId19" Type="http://schemas.openxmlformats.org/officeDocument/2006/relationships/image" Target="../media/image25.png"  /><Relationship Id="rId2" Type="http://schemas.openxmlformats.org/officeDocument/2006/relationships/image" Target="../media/image1.png"  /><Relationship Id="rId20" Type="http://schemas.openxmlformats.org/officeDocument/2006/relationships/image" Target="../media/image35.png"  /><Relationship Id="rId21" Type="http://schemas.openxmlformats.org/officeDocument/2006/relationships/image" Target="../media/image25.png"  /><Relationship Id="rId22" Type="http://schemas.openxmlformats.org/officeDocument/2006/relationships/image" Target="../media/image35.png"  /><Relationship Id="rId23" Type="http://schemas.openxmlformats.org/officeDocument/2006/relationships/image" Target="../media/image25.png"  /><Relationship Id="rId24" Type="http://schemas.openxmlformats.org/officeDocument/2006/relationships/image" Target="../media/image35.png"  /><Relationship Id="rId25" Type="http://schemas.openxmlformats.org/officeDocument/2006/relationships/image" Target="../media/image28.png"  /><Relationship Id="rId26" Type="http://schemas.openxmlformats.org/officeDocument/2006/relationships/image" Target="../media/image15.png"  /><Relationship Id="rId27" Type="http://schemas.openxmlformats.org/officeDocument/2006/relationships/image" Target="../media/image16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30.png"  /><Relationship Id="rId8" Type="http://schemas.openxmlformats.org/officeDocument/2006/relationships/image" Target="../media/image31.png"  /><Relationship Id="rId9" Type="http://schemas.openxmlformats.org/officeDocument/2006/relationships/image" Target="../media/image3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8.png"  /><Relationship Id="rId11" Type="http://schemas.openxmlformats.org/officeDocument/2006/relationships/image" Target="../media/image9.png"  /><Relationship Id="rId12" Type="http://schemas.openxmlformats.org/officeDocument/2006/relationships/image" Target="../media/image10.png"  /><Relationship Id="rId13" Type="http://schemas.openxmlformats.org/officeDocument/2006/relationships/image" Target="../media/image10.png"  /><Relationship Id="rId14" Type="http://schemas.openxmlformats.org/officeDocument/2006/relationships/image" Target="../media/image10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17.png"  /><Relationship Id="rId8" Type="http://schemas.openxmlformats.org/officeDocument/2006/relationships/image" Target="../media/image36.png"  /><Relationship Id="rId9" Type="http://schemas.openxmlformats.org/officeDocument/2006/relationships/image" Target="../media/image1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.png"  /><Relationship Id="rId11" Type="http://schemas.openxmlformats.org/officeDocument/2006/relationships/image" Target="../media/image10.png"  /><Relationship Id="rId12" Type="http://schemas.openxmlformats.org/officeDocument/2006/relationships/image" Target="../media/image37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11.png"  /><Relationship Id="rId8" Type="http://schemas.openxmlformats.org/officeDocument/2006/relationships/image" Target="../media/image6.png"  /><Relationship Id="rId9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.png"  /><Relationship Id="rId11" Type="http://schemas.openxmlformats.org/officeDocument/2006/relationships/image" Target="../media/image10.png"  /><Relationship Id="rId12" Type="http://schemas.openxmlformats.org/officeDocument/2006/relationships/image" Target="../media/image38.png"  /><Relationship Id="rId13" Type="http://schemas.openxmlformats.org/officeDocument/2006/relationships/image" Target="../media/image39.png"  /><Relationship Id="rId14" Type="http://schemas.openxmlformats.org/officeDocument/2006/relationships/image" Target="../media/image40.png"  /><Relationship Id="rId15" Type="http://schemas.openxmlformats.org/officeDocument/2006/relationships/image" Target="../media/image15.png"  /><Relationship Id="rId16" Type="http://schemas.openxmlformats.org/officeDocument/2006/relationships/image" Target="../media/image16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11.png"  /><Relationship Id="rId8" Type="http://schemas.openxmlformats.org/officeDocument/2006/relationships/image" Target="../media/image6.png"  /><Relationship Id="rId9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0.png"  /><Relationship Id="rId11" Type="http://schemas.openxmlformats.org/officeDocument/2006/relationships/image" Target="../media/image10.png"  /><Relationship Id="rId12" Type="http://schemas.openxmlformats.org/officeDocument/2006/relationships/image" Target="../media/image39.png"  /><Relationship Id="rId13" Type="http://schemas.openxmlformats.org/officeDocument/2006/relationships/image" Target="../media/image40.png"  /><Relationship Id="rId14" Type="http://schemas.openxmlformats.org/officeDocument/2006/relationships/image" Target="../media/image15.png"  /><Relationship Id="rId15" Type="http://schemas.openxmlformats.org/officeDocument/2006/relationships/image" Target="../media/image16.png"  /><Relationship Id="rId16" Type="http://schemas.openxmlformats.org/officeDocument/2006/relationships/image" Target="../media/image41.png"  /><Relationship Id="rId17" Type="http://schemas.openxmlformats.org/officeDocument/2006/relationships/image" Target="../media/image42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1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Relationship Id="rId7" Type="http://schemas.openxmlformats.org/officeDocument/2006/relationships/image" Target="../media/image11.png"  /><Relationship Id="rId8" Type="http://schemas.openxmlformats.org/officeDocument/2006/relationships/image" Target="../media/image6.png"  /><Relationship Id="rId9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634999"/>
            <a:ext cx="16916400" cy="901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87400" y="7366000"/>
            <a:ext cx="16916400" cy="2273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85800" y="1536700"/>
            <a:ext cx="16916400" cy="12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1595100" y="990600"/>
            <a:ext cx="5511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2200" b="1" i="0" u="none" strike="noStrike" spc="100">
                <a:solidFill>
                  <a:srgbClr val="4f565c"/>
                </a:solidFill>
                <a:latin typeface="Catamaran Medium"/>
              </a:rPr>
              <a:t>CineVibe Project Presentation</a:t>
            </a: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  <a:p>
            <a:pPr lvl="0" algn="r">
              <a:lnSpc>
                <a:spcPct val="116199"/>
              </a:lnSpc>
              <a:defRPr/>
            </a:pP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755900" y="3695700"/>
            <a:ext cx="12776200" cy="15875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3949700" y="3886200"/>
            <a:ext cx="10388600" cy="1155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6500" b="0" i="0" u="none" strike="noStrike">
                <a:solidFill>
                  <a:srgbClr val="4f565c"/>
                </a:solidFill>
                <a:ea typeface="나눔스퀘어 ExtraBold"/>
              </a:rPr>
              <a:t>쉽고</a:t>
            </a:r>
            <a:r>
              <a:rPr lang="en-US" sz="6500" b="0" i="0" u="none" strike="noStrike">
                <a:solidFill>
                  <a:srgbClr val="4f565c"/>
                </a:solidFill>
                <a:latin typeface="나눔스퀘어 ExtraBold"/>
              </a:rPr>
              <a:t> </a:t>
            </a:r>
            <a:r>
              <a:rPr lang="ko-KR" sz="6500" b="0" i="0" u="none" strike="noStrike">
                <a:solidFill>
                  <a:srgbClr val="4f565c"/>
                </a:solidFill>
                <a:ea typeface="나눔스퀘어 ExtraBold"/>
              </a:rPr>
              <a:t>간단한</a:t>
            </a:r>
            <a:r>
              <a:rPr lang="en-US" sz="6500" b="0" i="0" u="none" strike="noStrike">
                <a:solidFill>
                  <a:srgbClr val="4f565c"/>
                </a:solidFill>
                <a:latin typeface="나눔스퀘어 ExtraBold"/>
              </a:rPr>
              <a:t> CineVibe</a:t>
            </a:r>
            <a:endParaRPr lang="en-US" sz="6500" b="0" i="0" u="none" strike="noStrike">
              <a:solidFill>
                <a:srgbClr val="4f565c"/>
              </a:solidFill>
              <a:latin typeface="나눔스퀘어 ExtraBold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314700" y="4191000"/>
            <a:ext cx="571500" cy="5969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0800000">
            <a:off x="14541500" y="4368800"/>
            <a:ext cx="431800" cy="2413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4724400" y="8191500"/>
            <a:ext cx="2997200" cy="444499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800" b="1">
                <a:solidFill>
                  <a:srgbClr val="ffffff"/>
                </a:solidFill>
                <a:latin typeface="NanumSquare Regular"/>
              </a:rPr>
              <a:t>1</a:t>
            </a:r>
            <a:r>
              <a:rPr lang="ko-KR" sz="2800" b="1">
                <a:solidFill>
                  <a:srgbClr val="ffffff"/>
                </a:solidFill>
                <a:ea typeface="NanumSquare Regular"/>
              </a:rPr>
              <a:t>팀</a:t>
            </a:r>
            <a:r>
              <a:rPr lang="en-US" sz="2800" b="1">
                <a:solidFill>
                  <a:srgbClr val="ffffff"/>
                </a:solidFill>
                <a:latin typeface="NanumSquare Regular"/>
              </a:rPr>
              <a:t> </a:t>
            </a:r>
            <a:r>
              <a:rPr lang="ko-KR" sz="2800" b="1">
                <a:solidFill>
                  <a:srgbClr val="ffffff"/>
                </a:solidFill>
                <a:ea typeface="NanumSquare Regular"/>
              </a:rPr>
              <a:t>팀장</a:t>
            </a:r>
            <a:r>
              <a:rPr lang="en-US" sz="2800" b="1">
                <a:solidFill>
                  <a:srgbClr val="ffffff"/>
                </a:solidFill>
                <a:latin typeface="NanumSquare Regular"/>
              </a:rPr>
              <a:t> : </a:t>
            </a:r>
            <a:r>
              <a:rPr lang="ko-KR" sz="2800" b="1">
                <a:solidFill>
                  <a:srgbClr val="ffffff"/>
                </a:solidFill>
                <a:ea typeface="NanumSquare Regular"/>
              </a:rPr>
              <a:t>권민환</a:t>
            </a:r>
            <a:endParaRPr lang="ko-KR" sz="2800" b="1">
              <a:solidFill>
                <a:srgbClr val="ffffff"/>
              </a:solidFill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287000" y="8191500"/>
            <a:ext cx="33528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2800" b="1">
                <a:solidFill>
                  <a:srgbClr val="ffffff"/>
                </a:solidFill>
                <a:latin typeface="NanumSquare Regular"/>
              </a:rPr>
              <a:t>1</a:t>
            </a:r>
            <a:r>
              <a:rPr lang="ko-KR" sz="2800" b="1">
                <a:solidFill>
                  <a:srgbClr val="ffffff"/>
                </a:solidFill>
                <a:ea typeface="NanumSquare Regular"/>
              </a:rPr>
              <a:t>팀</a:t>
            </a:r>
            <a:r>
              <a:rPr lang="en-US" sz="2800" b="1">
                <a:solidFill>
                  <a:srgbClr val="ffffff"/>
                </a:solidFill>
                <a:latin typeface="NanumSquare Regular"/>
              </a:rPr>
              <a:t> </a:t>
            </a:r>
            <a:r>
              <a:rPr lang="ko-KR" altLang="en-US" sz="2800" b="1">
                <a:solidFill>
                  <a:srgbClr val="ffffff"/>
                </a:solidFill>
                <a:ea typeface="NanumSquare Regular"/>
              </a:rPr>
              <a:t>팀원</a:t>
            </a:r>
            <a:r>
              <a:rPr lang="en-US" altLang="ko-KR" sz="2800" b="1">
                <a:solidFill>
                  <a:srgbClr val="ffffff"/>
                </a:solidFill>
                <a:ea typeface="NanumSquare Regular"/>
              </a:rPr>
              <a:t> </a:t>
            </a:r>
            <a:r>
              <a:rPr lang="en-US" sz="2800" b="1">
                <a:solidFill>
                  <a:srgbClr val="ffffff"/>
                </a:solidFill>
                <a:latin typeface="NanumSquare Regular"/>
              </a:rPr>
              <a:t>:</a:t>
            </a:r>
            <a:r>
              <a:rPr lang="en-US" altLang="ko-KR" sz="2800" b="1">
                <a:solidFill>
                  <a:srgbClr val="ffffff"/>
                </a:solidFill>
                <a:latin typeface="NanumSquare Regular"/>
              </a:rPr>
              <a:t> </a:t>
            </a:r>
            <a:r>
              <a:rPr lang="ko-KR" sz="2800" b="1">
                <a:solidFill>
                  <a:srgbClr val="ffffff"/>
                </a:solidFill>
                <a:ea typeface="NanumSquare Regular"/>
              </a:rPr>
              <a:t>박지훈</a:t>
            </a:r>
            <a:endParaRPr lang="ko-KR" sz="2800" b="1">
              <a:solidFill>
                <a:srgbClr val="ffffff"/>
              </a:solidFill>
            </a:endParaRPr>
          </a:p>
        </p:txBody>
      </p:sp>
      <p:pic>
        <p:nvPicPr>
          <p:cNvPr id="20" name="Picture 10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143000" y="990600"/>
            <a:ext cx="190500" cy="190500"/>
          </a:xfrm>
          <a:prstGeom prst="rect">
            <a:avLst/>
          </a:prstGeom>
        </p:spPr>
      </p:pic>
      <p:pic>
        <p:nvPicPr>
          <p:cNvPr id="21" name="Picture 12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574800" y="990600"/>
            <a:ext cx="190500" cy="190500"/>
          </a:xfrm>
          <a:prstGeom prst="rect">
            <a:avLst/>
          </a:prstGeom>
        </p:spPr>
      </p:pic>
      <p:pic>
        <p:nvPicPr>
          <p:cNvPr id="22" name="Picture 13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2019300" y="990600"/>
            <a:ext cx="190500" cy="19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5800" y="8636000"/>
            <a:ext cx="16916400" cy="1003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85800" y="1536700"/>
            <a:ext cx="169164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43000" y="990600"/>
            <a:ext cx="190500" cy="190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574800" y="990600"/>
            <a:ext cx="190500" cy="190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019300" y="990600"/>
            <a:ext cx="190500" cy="190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9906000" y="4326346"/>
            <a:ext cx="6946900" cy="10704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9677400" y="3543300"/>
            <a:ext cx="7467600" cy="482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주요 기능 </a:t>
            </a:r>
            <a:r>
              <a:rPr lang="en-US" altLang="ko-KR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:</a:t>
            </a:r>
            <a:r>
              <a:rPr lang="ko-KR" altLang="en-US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en-US" altLang="ko-KR" sz="2700" b="1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Vue - Django</a:t>
            </a:r>
            <a:r>
              <a:rPr lang="ko-KR" altLang="en-US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데이터 송</a:t>
            </a:r>
            <a:r>
              <a:rPr lang="en-US" altLang="ko-KR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/</a:t>
            </a:r>
            <a:r>
              <a:rPr lang="ko-KR" altLang="en-US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수신 </a:t>
            </a:r>
            <a:endParaRPr lang="ko-KR" altLang="en-US" sz="27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677400" y="4533900"/>
            <a:ext cx="7213600" cy="382905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CRUD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기능을 위한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데이터 송수신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기능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User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-&gt;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회원가입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로그인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회원정보 수정</a:t>
            </a:r>
            <a:r>
              <a:rPr xmlns:mc="http://schemas.openxmlformats.org/markup-compatibility/2006" xmlns:hp="http://schemas.haansoft.com/office/presentation/8.0" kumimoji="0" lang="en-US" altLang="ko-KR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회원탈퇴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Movie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-&gt; 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영화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상세페이지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조회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영화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좋아요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토글 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Comment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-&gt;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게시판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조회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댓글 삭제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grpSp>
        <p:nvGrpSpPr>
          <p:cNvPr id="19" name="Group 1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880600" y="2108200"/>
            <a:ext cx="6985000" cy="1117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0922000" y="2349500"/>
            <a:ext cx="5156200" cy="596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3400" b="0" i="0" u="none" strike="noStrike">
                <a:solidFill>
                  <a:srgbClr val="4f565c"/>
                </a:solidFill>
                <a:latin typeface="나눔스퀘어 ExtraBold"/>
              </a:rPr>
              <a:t>Serializer</a:t>
            </a:r>
            <a:endParaRPr lang="en-US" altLang="ko-KR" sz="3400" b="0" i="0" u="none" strike="noStrike">
              <a:solidFill>
                <a:srgbClr val="4f565c"/>
              </a:solidFill>
              <a:latin typeface="나눔스퀘어 ExtraBold"/>
            </a:endParaRPr>
          </a:p>
        </p:txBody>
      </p: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0287000" y="2451100"/>
            <a:ext cx="406400" cy="419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10800000">
            <a:off x="16129000" y="2578100"/>
            <a:ext cx="317500" cy="177800"/>
          </a:xfrm>
          <a:prstGeom prst="rect">
            <a:avLst/>
          </a:prstGeom>
        </p:spPr>
      </p:pic>
      <p:sp>
        <p:nvSpPr>
          <p:cNvPr id="25" name="TextBox 10"/>
          <p:cNvSpPr txBox="1"/>
          <p:nvPr/>
        </p:nvSpPr>
        <p:spPr>
          <a:xfrm>
            <a:off x="11595100" y="990600"/>
            <a:ext cx="5511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2200" b="1" i="0" u="none" strike="noStrike" spc="100">
                <a:solidFill>
                  <a:srgbClr val="4f565c"/>
                </a:solidFill>
                <a:latin typeface="Catamaran Medium"/>
              </a:rPr>
              <a:t>CineVibe Project Presentation</a:t>
            </a: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  <a:p>
            <a:pPr lvl="0" algn="r">
              <a:lnSpc>
                <a:spcPct val="116199"/>
              </a:lnSpc>
              <a:defRPr/>
            </a:pP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066800" y="1961653"/>
            <a:ext cx="8165055" cy="57726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5800" y="8636000"/>
            <a:ext cx="16916400" cy="1003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85800" y="1536700"/>
            <a:ext cx="169164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43000" y="990600"/>
            <a:ext cx="190500" cy="190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574800" y="990600"/>
            <a:ext cx="190500" cy="190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019300" y="990600"/>
            <a:ext cx="190500" cy="190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9906000" y="4326346"/>
            <a:ext cx="6946900" cy="10704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9677400" y="3543300"/>
            <a:ext cx="7467600" cy="482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주요 기능 </a:t>
            </a:r>
            <a:r>
              <a:rPr lang="en-US" altLang="ko-KR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:</a:t>
            </a:r>
            <a:r>
              <a:rPr lang="ko-KR" altLang="en-US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en-US" altLang="ko-KR" sz="2700" b="1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CRUD</a:t>
            </a:r>
            <a:r>
              <a:rPr lang="ko-KR" altLang="en-US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요청에 따른 데이터 응답 </a:t>
            </a:r>
            <a:endParaRPr lang="ko-KR" altLang="en-US" sz="27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677400" y="4533900"/>
            <a:ext cx="7213600" cy="382905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api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요청에 따른 함수 호출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데이터 송수신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dj_rest_framework(DRF)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기능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데이터 전송 성공 여부를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status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를 통해 확인 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잘못된 경로로 들어온 요청인지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Backend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에서 확인 가능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grpSp>
        <p:nvGrpSpPr>
          <p:cNvPr id="19" name="Group 1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880600" y="2108200"/>
            <a:ext cx="6985000" cy="1117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0922000" y="2349500"/>
            <a:ext cx="5156200" cy="596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3400" b="0" i="0" u="none" strike="noStrike">
                <a:solidFill>
                  <a:srgbClr val="4f565c"/>
                </a:solidFill>
                <a:latin typeface="나눔스퀘어 ExtraBold"/>
              </a:rPr>
              <a:t>View Function</a:t>
            </a:r>
            <a:endParaRPr lang="en-US" altLang="ko-KR" sz="3400" b="0" i="0" u="none" strike="noStrike">
              <a:solidFill>
                <a:srgbClr val="4f565c"/>
              </a:solidFill>
              <a:latin typeface="나눔스퀘어 ExtraBold"/>
            </a:endParaRPr>
          </a:p>
        </p:txBody>
      </p: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0287000" y="2451100"/>
            <a:ext cx="406400" cy="419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10800000">
            <a:off x="16129000" y="2578100"/>
            <a:ext cx="317500" cy="177800"/>
          </a:xfrm>
          <a:prstGeom prst="rect">
            <a:avLst/>
          </a:prstGeom>
        </p:spPr>
      </p:pic>
      <p:sp>
        <p:nvSpPr>
          <p:cNvPr id="25" name="TextBox 10"/>
          <p:cNvSpPr txBox="1"/>
          <p:nvPr/>
        </p:nvSpPr>
        <p:spPr>
          <a:xfrm>
            <a:off x="11595100" y="990600"/>
            <a:ext cx="5511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2200" b="1" i="0" u="none" strike="noStrike" spc="100">
                <a:solidFill>
                  <a:srgbClr val="4f565c"/>
                </a:solidFill>
                <a:latin typeface="Catamaran Medium"/>
              </a:rPr>
              <a:t>CineVibe Project Presentation</a:t>
            </a: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  <a:p>
            <a:pPr lvl="0" algn="r">
              <a:lnSpc>
                <a:spcPct val="116199"/>
              </a:lnSpc>
              <a:defRPr/>
            </a:pP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066800" y="1933125"/>
            <a:ext cx="8229600" cy="59535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5800" y="8636000"/>
            <a:ext cx="16916400" cy="1003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85800" y="1536700"/>
            <a:ext cx="169164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43000" y="990600"/>
            <a:ext cx="190500" cy="190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574800" y="990600"/>
            <a:ext cx="190500" cy="190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019300" y="990600"/>
            <a:ext cx="190500" cy="190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9906000" y="4326346"/>
            <a:ext cx="6946900" cy="10704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9677400" y="3543300"/>
            <a:ext cx="7467600" cy="482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주요 기능 </a:t>
            </a:r>
            <a:r>
              <a:rPr lang="en-US" altLang="ko-KR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:</a:t>
            </a:r>
            <a:r>
              <a:rPr lang="ko-KR" altLang="en-US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en-US" altLang="ko-KR" sz="2700" b="1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fixtures</a:t>
            </a:r>
            <a:r>
              <a:rPr lang="ko-KR" altLang="en-US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폴더 내 데이터 로드 및 추출 </a:t>
            </a:r>
            <a:endParaRPr lang="ko-KR" altLang="en-US" sz="27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677400" y="4533900"/>
            <a:ext cx="7213600" cy="382905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사이트 기능 확인 용도 및 실제 사용자의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사용 정보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movies.json, users.json, comments.json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많은 데이터 축적 시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기능 추가 및 보완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에 활용 가능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grpSp>
        <p:nvGrpSpPr>
          <p:cNvPr id="19" name="Group 1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880600" y="2108200"/>
            <a:ext cx="6985000" cy="1117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0922000" y="2349500"/>
            <a:ext cx="5156200" cy="596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3400" b="0" i="0" u="none" strike="noStrike">
                <a:solidFill>
                  <a:srgbClr val="4f565c"/>
                </a:solidFill>
                <a:latin typeface="나눔스퀘어 ExtraBold"/>
              </a:rPr>
              <a:t>Data.json</a:t>
            </a:r>
            <a:endParaRPr lang="en-US" altLang="ko-KR" sz="3400" b="0" i="0" u="none" strike="noStrike">
              <a:solidFill>
                <a:srgbClr val="4f565c"/>
              </a:solidFill>
              <a:latin typeface="나눔스퀘어 ExtraBold"/>
            </a:endParaRPr>
          </a:p>
        </p:txBody>
      </p: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0287000" y="2451100"/>
            <a:ext cx="406400" cy="419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10800000">
            <a:off x="16129000" y="2578100"/>
            <a:ext cx="317500" cy="177800"/>
          </a:xfrm>
          <a:prstGeom prst="rect">
            <a:avLst/>
          </a:prstGeom>
        </p:spPr>
      </p:pic>
      <p:sp>
        <p:nvSpPr>
          <p:cNvPr id="25" name="TextBox 10"/>
          <p:cNvSpPr txBox="1"/>
          <p:nvPr/>
        </p:nvSpPr>
        <p:spPr>
          <a:xfrm>
            <a:off x="11595100" y="990600"/>
            <a:ext cx="5511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2200" b="1" i="0" u="none" strike="noStrike" spc="100">
                <a:solidFill>
                  <a:srgbClr val="4f565c"/>
                </a:solidFill>
                <a:latin typeface="Catamaran Medium"/>
              </a:rPr>
              <a:t>CineVibe Project Presentation</a:t>
            </a: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  <a:p>
            <a:pPr lvl="0" algn="r">
              <a:lnSpc>
                <a:spcPct val="116199"/>
              </a:lnSpc>
              <a:defRPr/>
            </a:pP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075498" y="1866900"/>
            <a:ext cx="8068502" cy="63813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5800" y="8636000"/>
            <a:ext cx="16916400" cy="1003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85800" y="1536700"/>
            <a:ext cx="169164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43000" y="990600"/>
            <a:ext cx="190500" cy="190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574800" y="990600"/>
            <a:ext cx="190500" cy="190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019300" y="990600"/>
            <a:ext cx="190500" cy="190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9906000" y="4326346"/>
            <a:ext cx="6946900" cy="10704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9677400" y="3543300"/>
            <a:ext cx="7467600" cy="482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주요 기능 </a:t>
            </a:r>
            <a:r>
              <a:rPr lang="en-US" altLang="ko-KR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:</a:t>
            </a:r>
            <a:r>
              <a:rPr lang="ko-KR" altLang="en-US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전역 설정 및 </a:t>
            </a:r>
            <a:r>
              <a:rPr lang="en-US" altLang="ko-KR" sz="2700" b="1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Vue-Django</a:t>
            </a:r>
            <a:r>
              <a:rPr lang="ko-KR" altLang="en-US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연결 </a:t>
            </a:r>
            <a:endParaRPr lang="ko-KR" altLang="en-US" sz="27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677400" y="4533900"/>
            <a:ext cx="7213600" cy="382905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dj_rest_auth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를 활용한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인증 설정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Vue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Django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간 데이터 전송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허용 도메인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설정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전역 설정을 통해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View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함수에서 데코레이터 사용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X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그 외 인증에 필요한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app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등록 및 필수 요소 등록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grpSp>
        <p:nvGrpSpPr>
          <p:cNvPr id="19" name="Group 1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880600" y="2108200"/>
            <a:ext cx="6985000" cy="1117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0922000" y="2349500"/>
            <a:ext cx="5156200" cy="596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3400" b="0" i="0" u="none" strike="noStrike">
                <a:solidFill>
                  <a:srgbClr val="4f565c"/>
                </a:solidFill>
                <a:latin typeface="나눔스퀘어 ExtraBold"/>
              </a:rPr>
              <a:t>Authentication setting</a:t>
            </a:r>
            <a:endParaRPr lang="en-US" altLang="ko-KR" sz="3400" b="0" i="0" u="none" strike="noStrike">
              <a:solidFill>
                <a:srgbClr val="4f565c"/>
              </a:solidFill>
              <a:latin typeface="나눔스퀘어 ExtraBold"/>
            </a:endParaRPr>
          </a:p>
        </p:txBody>
      </p: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0287000" y="2451100"/>
            <a:ext cx="406400" cy="419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10800000">
            <a:off x="16129000" y="2578100"/>
            <a:ext cx="317500" cy="177800"/>
          </a:xfrm>
          <a:prstGeom prst="rect">
            <a:avLst/>
          </a:prstGeom>
        </p:spPr>
      </p:pic>
      <p:sp>
        <p:nvSpPr>
          <p:cNvPr id="25" name="TextBox 10"/>
          <p:cNvSpPr txBox="1"/>
          <p:nvPr/>
        </p:nvSpPr>
        <p:spPr>
          <a:xfrm>
            <a:off x="11595100" y="990600"/>
            <a:ext cx="5511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2200" b="1" i="0" u="none" strike="noStrike" spc="100">
                <a:solidFill>
                  <a:srgbClr val="4f565c"/>
                </a:solidFill>
                <a:latin typeface="Catamaran Medium"/>
              </a:rPr>
              <a:t>CineVibe Project Presentation</a:t>
            </a: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  <a:p>
            <a:pPr lvl="0" algn="r">
              <a:lnSpc>
                <a:spcPct val="116199"/>
              </a:lnSpc>
              <a:defRPr/>
            </a:pP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066800" y="1981099"/>
            <a:ext cx="4098757" cy="2324201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5359776" y="2362099"/>
            <a:ext cx="3860424" cy="1486001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1066800" y="4533900"/>
            <a:ext cx="7467600" cy="3586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5800" y="1536700"/>
            <a:ext cx="16916400" cy="8102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85800" y="1536700"/>
            <a:ext cx="169164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171700" y="-3136900"/>
            <a:ext cx="19634200" cy="20091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755900" y="6235700"/>
            <a:ext cx="12776200" cy="1587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3340100" y="6731000"/>
            <a:ext cx="571500" cy="5969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10800000">
            <a:off x="14541500" y="6908800"/>
            <a:ext cx="431800" cy="2413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3975100" y="6591300"/>
            <a:ext cx="10350500" cy="850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4800" b="0" i="0" u="none" strike="noStrike">
                <a:solidFill>
                  <a:srgbClr val="4f565c"/>
                </a:solidFill>
                <a:latin typeface="나눔스퀘어 ExtraBold"/>
              </a:rPr>
              <a:t>Vue</a:t>
            </a:r>
            <a:endParaRPr lang="en-US" sz="4800" b="0" i="0" u="none" strike="noStrike">
              <a:solidFill>
                <a:srgbClr val="4f565c"/>
              </a:solidFill>
              <a:latin typeface="나눔스퀘어 ExtraBold"/>
            </a:endParaRPr>
          </a:p>
        </p:txBody>
      </p:sp>
      <p:sp>
        <p:nvSpPr>
          <p:cNvPr id="21" name="TextBox 10"/>
          <p:cNvSpPr txBox="1"/>
          <p:nvPr/>
        </p:nvSpPr>
        <p:spPr>
          <a:xfrm>
            <a:off x="11595100" y="990600"/>
            <a:ext cx="5511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2200" b="1" i="0" u="none" strike="noStrike" spc="100">
                <a:solidFill>
                  <a:srgbClr val="4f565c"/>
                </a:solidFill>
                <a:latin typeface="Catamaran Medium"/>
              </a:rPr>
              <a:t>CineVibe Project Presentation</a:t>
            </a: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  <a:p>
            <a:pPr lvl="0" algn="r">
              <a:lnSpc>
                <a:spcPct val="116199"/>
              </a:lnSpc>
              <a:defRPr/>
            </a:pP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</p:txBody>
      </p:sp>
      <p:pic>
        <p:nvPicPr>
          <p:cNvPr id="22" name="Picture 11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143000" y="990600"/>
            <a:ext cx="190500" cy="190500"/>
          </a:xfrm>
          <a:prstGeom prst="rect">
            <a:avLst/>
          </a:prstGeom>
        </p:spPr>
      </p:pic>
      <p:pic>
        <p:nvPicPr>
          <p:cNvPr id="23" name="Picture 12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574800" y="990600"/>
            <a:ext cx="190500" cy="190500"/>
          </a:xfrm>
          <a:prstGeom prst="rect">
            <a:avLst/>
          </a:prstGeom>
        </p:spPr>
      </p:pic>
      <p:pic>
        <p:nvPicPr>
          <p:cNvPr id="24" name="Picture 1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2019300" y="990600"/>
            <a:ext cx="190500" cy="19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5800" y="8636000"/>
            <a:ext cx="16916400" cy="1003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43000" y="990600"/>
            <a:ext cx="190500" cy="190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574800" y="990600"/>
            <a:ext cx="190500" cy="190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019300" y="990600"/>
            <a:ext cx="190500" cy="190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85800" y="1536700"/>
            <a:ext cx="169164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5400000">
            <a:off x="5600700" y="5092700"/>
            <a:ext cx="7086600" cy="127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842500" y="2057400"/>
            <a:ext cx="6985000" cy="11176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0883900" y="2286000"/>
            <a:ext cx="5156200" cy="596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3400" b="0" i="0" u="none" strike="noStrike">
                <a:solidFill>
                  <a:srgbClr val="4f565c"/>
                </a:solidFill>
                <a:ea typeface="나눔스퀘어 ExtraBold"/>
              </a:rPr>
              <a:t>홈 화면</a:t>
            </a:r>
            <a:endParaRPr lang="ko-KR" altLang="en-US" sz="3400" b="0" i="0" u="none" strike="noStrike">
              <a:solidFill>
                <a:srgbClr val="4f565c"/>
              </a:solidFill>
              <a:ea typeface="나눔스퀘어 ExtraBold"/>
            </a:endParaRPr>
          </a:p>
        </p:txBody>
      </p:sp>
      <p:grpSp>
        <p:nvGrpSpPr>
          <p:cNvPr id="21" name="Group 21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0261600" y="2400300"/>
            <a:ext cx="406400" cy="419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10800000">
            <a:off x="16103600" y="2514600"/>
            <a:ext cx="317500" cy="1778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9677400" y="3619500"/>
            <a:ext cx="7315200" cy="4648200"/>
          </a:xfrm>
          <a:prstGeom prst="rect">
            <a:avLst/>
          </a:prstGeom>
        </p:spPr>
        <p:txBody>
          <a:bodyPr lIns="0" tIns="0" rIns="0" bIns="0" anchor="t"/>
          <a:lstStyle/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로그인 직후 홈페이지로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 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router push</a:t>
            </a:r>
            <a:endParaRPr lang="en-US" altLang="ko-KR" sz="2000" b="0" i="0" u="none" strike="noStrike">
              <a:solidFill>
                <a:srgbClr val="4f565c"/>
              </a:solidFill>
              <a:latin typeface="나눔스퀘어 Bold"/>
              <a:ea typeface="나눔스퀘어 Bold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en-US" altLang="ko-KR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우측 상단의 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Nav Bar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로 원하는 기능으로 바로 이동 가능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로그인 여부에 따라 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Nav Bar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의 구성 요소를 조절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로그인 되지 않은 사용자가 기능 요청 시 로그인 페이지로 이동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>
              <a:lnSpc>
                <a:spcPct val="124499"/>
              </a:lnSpc>
              <a:buFont typeface="Wingdings"/>
              <a:buNone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27" name=""/>
          <p:cNvSpPr/>
          <p:nvPr/>
        </p:nvSpPr>
        <p:spPr>
          <a:xfrm>
            <a:off x="1371600" y="1866900"/>
            <a:ext cx="7086600" cy="6400800"/>
          </a:xfrm>
          <a:prstGeom prst="rect">
            <a:avLst/>
          </a:prstGeom>
          <a:blipFill rotWithShape="1">
            <a:blip r:embed="rId16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8" name="TextBox 10"/>
          <p:cNvSpPr txBox="1"/>
          <p:nvPr/>
        </p:nvSpPr>
        <p:spPr>
          <a:xfrm>
            <a:off x="11595100" y="990600"/>
            <a:ext cx="5511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2200" b="1" i="0" u="none" strike="noStrike" spc="100">
                <a:solidFill>
                  <a:srgbClr val="4f565c"/>
                </a:solidFill>
                <a:latin typeface="Catamaran Medium"/>
              </a:rPr>
              <a:t>CineVibe Project Presentation</a:t>
            </a: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  <a:p>
            <a:pPr lvl="0" algn="r">
              <a:lnSpc>
                <a:spcPct val="116199"/>
              </a:lnSpc>
              <a:defRPr/>
            </a:pP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5800" y="8636000"/>
            <a:ext cx="16916400" cy="1003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43000" y="990600"/>
            <a:ext cx="190500" cy="190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574800" y="990600"/>
            <a:ext cx="190500" cy="190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019300" y="990600"/>
            <a:ext cx="190500" cy="190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85800" y="1536700"/>
            <a:ext cx="169164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5400000">
            <a:off x="5600700" y="5092700"/>
            <a:ext cx="7086600" cy="127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842500" y="2057400"/>
            <a:ext cx="6985000" cy="11176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0883900" y="2286000"/>
            <a:ext cx="5156200" cy="596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3400" b="0" i="0" u="none" strike="noStrike">
                <a:solidFill>
                  <a:srgbClr val="4f565c"/>
                </a:solidFill>
                <a:ea typeface="나눔스퀘어 ExtraBold"/>
              </a:rPr>
              <a:t>회원가입</a:t>
            </a:r>
            <a:r>
              <a:rPr lang="en-US" altLang="ko-KR" sz="3400" b="0" i="0" u="none" strike="noStrike">
                <a:solidFill>
                  <a:srgbClr val="4f565c"/>
                </a:solidFill>
                <a:ea typeface="나눔스퀘어 ExtraBold"/>
              </a:rPr>
              <a:t>,</a:t>
            </a:r>
            <a:r>
              <a:rPr lang="ko-KR" altLang="en-US" sz="3400" b="0" i="0" u="none" strike="noStrike">
                <a:solidFill>
                  <a:srgbClr val="4f565c"/>
                </a:solidFill>
                <a:ea typeface="나눔스퀘어 ExtraBold"/>
              </a:rPr>
              <a:t> 회원정보 수정</a:t>
            </a:r>
            <a:endParaRPr lang="ko-KR" altLang="en-US" sz="3400" b="0" i="0" u="none" strike="noStrike">
              <a:solidFill>
                <a:srgbClr val="4f565c"/>
              </a:solidFill>
              <a:ea typeface="나눔스퀘어 ExtraBold"/>
            </a:endParaRPr>
          </a:p>
        </p:txBody>
      </p:sp>
      <p:grpSp>
        <p:nvGrpSpPr>
          <p:cNvPr id="21" name="Group 21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0261600" y="2400300"/>
            <a:ext cx="406400" cy="419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10800000">
            <a:off x="16103600" y="2514600"/>
            <a:ext cx="317500" cy="1778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9677400" y="3619500"/>
            <a:ext cx="7315200" cy="4648200"/>
          </a:xfrm>
          <a:prstGeom prst="rect">
            <a:avLst/>
          </a:prstGeom>
        </p:spPr>
        <p:txBody>
          <a:bodyPr lIns="0" tIns="0" rIns="0" bIns="0" anchor="t"/>
          <a:lstStyle/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사용자 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닉네임</a:t>
            </a:r>
            <a:r>
              <a:rPr lang="en-US" alt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ko-KR" altLang="en-US" sz="200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아이디</a:t>
            </a:r>
            <a:r>
              <a:rPr lang="en-US" altLang="ko-KR" sz="200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00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비밀번호</a:t>
            </a:r>
            <a:r>
              <a:rPr lang="en-US" alt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성별</a:t>
            </a:r>
            <a:r>
              <a:rPr lang="en-US" alt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선호 장르</a:t>
            </a:r>
            <a:r>
              <a:rPr lang="en-US" alt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ko-KR" altLang="en-US" sz="200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이메일</a:t>
            </a:r>
            <a:r>
              <a:rPr lang="en-US" alt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                             나이</a:t>
            </a:r>
            <a:endParaRPr lang="ko-KR" altLang="en-US" sz="2000" b="1" i="0" u="none" strike="noStrike">
              <a:solidFill>
                <a:srgbClr val="4f565c"/>
              </a:solidFill>
              <a:latin typeface="함초롬바탕"/>
              <a:ea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en-US" altLang="ko-KR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정상적인 데이터 입력시 회원가입 후 로그인 페이지로 이동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양식에 어긋난 데이터 입력시 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알림창 팝업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후 수정 유도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회원정보 수정도 마찬가지로 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비정상적인 데이터 감지 가능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>
              <a:lnSpc>
                <a:spcPct val="124499"/>
              </a:lnSpc>
              <a:buFont typeface="Wingdings"/>
              <a:buNone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27" name=""/>
          <p:cNvSpPr/>
          <p:nvPr/>
        </p:nvSpPr>
        <p:spPr>
          <a:xfrm>
            <a:off x="1371600" y="1866900"/>
            <a:ext cx="7086600" cy="6400800"/>
          </a:xfrm>
          <a:prstGeom prst="rect">
            <a:avLst/>
          </a:prstGeom>
          <a:blipFill rotWithShape="1">
            <a:blip r:embed="rId16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8" name="TextBox 10"/>
          <p:cNvSpPr txBox="1"/>
          <p:nvPr/>
        </p:nvSpPr>
        <p:spPr>
          <a:xfrm>
            <a:off x="11595100" y="990600"/>
            <a:ext cx="5511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2200" b="1" i="0" u="none" strike="noStrike" spc="100">
                <a:solidFill>
                  <a:srgbClr val="4f565c"/>
                </a:solidFill>
                <a:latin typeface="Catamaran Medium"/>
              </a:rPr>
              <a:t>CineVibe Project Presentation</a:t>
            </a: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  <a:p>
            <a:pPr lvl="0" algn="r">
              <a:lnSpc>
                <a:spcPct val="116199"/>
              </a:lnSpc>
              <a:defRPr/>
            </a:pP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5800" y="8636000"/>
            <a:ext cx="16916400" cy="1003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43000" y="990600"/>
            <a:ext cx="190500" cy="190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574800" y="990600"/>
            <a:ext cx="190500" cy="190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019300" y="990600"/>
            <a:ext cx="190500" cy="190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85800" y="1536700"/>
            <a:ext cx="169164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5400000">
            <a:off x="5600700" y="5092700"/>
            <a:ext cx="7086600" cy="127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842500" y="2057400"/>
            <a:ext cx="6985000" cy="11176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0883900" y="2286000"/>
            <a:ext cx="5156200" cy="596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3400" b="0" i="0" u="none" strike="noStrike">
                <a:solidFill>
                  <a:srgbClr val="4f565c"/>
                </a:solidFill>
                <a:ea typeface="나눔스퀘어 ExtraBold"/>
              </a:rPr>
              <a:t>영화 목록 조회</a:t>
            </a:r>
            <a:endParaRPr lang="ko-KR" altLang="en-US" sz="3400" b="0" i="0" u="none" strike="noStrike">
              <a:solidFill>
                <a:srgbClr val="4f565c"/>
              </a:solidFill>
              <a:ea typeface="나눔스퀘어 ExtraBold"/>
            </a:endParaRPr>
          </a:p>
        </p:txBody>
      </p:sp>
      <p:grpSp>
        <p:nvGrpSpPr>
          <p:cNvPr id="21" name="Group 21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0261600" y="2400300"/>
            <a:ext cx="406400" cy="419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10800000">
            <a:off x="16103600" y="2514600"/>
            <a:ext cx="317500" cy="1778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9677400" y="3619500"/>
            <a:ext cx="7315200" cy="4648200"/>
          </a:xfrm>
          <a:prstGeom prst="rect">
            <a:avLst/>
          </a:prstGeom>
        </p:spPr>
        <p:txBody>
          <a:bodyPr lIns="0" tIns="0" rIns="0" bIns="0" anchor="t"/>
          <a:lstStyle/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높은 평점작</a:t>
            </a:r>
            <a:r>
              <a:rPr lang="en-US" alt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인기 상영작</a:t>
            </a:r>
            <a:r>
              <a:rPr lang="en-US" alt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현재 상영작</a:t>
            </a:r>
            <a:r>
              <a:rPr lang="en-US" alt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최신 개봉작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endParaRPr lang="en-US" altLang="ko-KR" sz="2000" b="0" i="0" u="none" strike="noStrike">
              <a:solidFill>
                <a:srgbClr val="4f565c"/>
              </a:solidFill>
              <a:latin typeface="함초롬바탕"/>
              <a:ea typeface="함초롬바탕"/>
              <a:cs typeface="함초롬바탕"/>
            </a:endParaRPr>
          </a:p>
          <a:p>
            <a:pPr marL="0" lvl="0" indent="0" algn="just">
              <a:lnSpc>
                <a:spcPct val="124499"/>
              </a:lnSpc>
              <a:buFont typeface="Wingdings"/>
              <a:buNone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	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-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4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가지 목록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ea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Greed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와 </a:t>
            </a:r>
            <a:r>
              <a:rPr lang="en-US" altLang="ko-KR" sz="2000" b="1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Carousel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을 활용한 웹페이지 크기별 반응형 구성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카드 이미지와 텍스트 조절을 통해 화면 구성의 통일성 유지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영화 목록의 카드 요소를 클릭하면 디테일 페이지로 이동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>
              <a:lnSpc>
                <a:spcPct val="124499"/>
              </a:lnSpc>
              <a:buFont typeface="Wingdings"/>
              <a:buNone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27" name=""/>
          <p:cNvSpPr/>
          <p:nvPr/>
        </p:nvSpPr>
        <p:spPr>
          <a:xfrm>
            <a:off x="1371600" y="1866900"/>
            <a:ext cx="7086600" cy="6400800"/>
          </a:xfrm>
          <a:prstGeom prst="rect">
            <a:avLst/>
          </a:prstGeom>
          <a:blipFill rotWithShape="1">
            <a:blip r:embed="rId16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8" name="TextBox 10"/>
          <p:cNvSpPr txBox="1"/>
          <p:nvPr/>
        </p:nvSpPr>
        <p:spPr>
          <a:xfrm>
            <a:off x="11595100" y="990600"/>
            <a:ext cx="5511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2200" b="1" i="0" u="none" strike="noStrike" spc="100">
                <a:solidFill>
                  <a:srgbClr val="4f565c"/>
                </a:solidFill>
                <a:latin typeface="Catamaran Medium"/>
              </a:rPr>
              <a:t>CineVibe Project Presentation</a:t>
            </a: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  <a:p>
            <a:pPr lvl="0" algn="r">
              <a:lnSpc>
                <a:spcPct val="116199"/>
              </a:lnSpc>
              <a:defRPr/>
            </a:pP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5800" y="8636000"/>
            <a:ext cx="16916400" cy="1003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43000" y="990600"/>
            <a:ext cx="190500" cy="190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574800" y="990600"/>
            <a:ext cx="190500" cy="190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019300" y="990600"/>
            <a:ext cx="190500" cy="190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85800" y="1536700"/>
            <a:ext cx="169164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5400000">
            <a:off x="5600700" y="5092700"/>
            <a:ext cx="7086600" cy="127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842500" y="2057400"/>
            <a:ext cx="6985000" cy="11176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0883900" y="2286000"/>
            <a:ext cx="5156200" cy="596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3400" b="0" i="0" u="none" strike="noStrike">
                <a:solidFill>
                  <a:srgbClr val="4f565c"/>
                </a:solidFill>
                <a:ea typeface="나눔스퀘어 ExtraBold"/>
              </a:rPr>
              <a:t>영화 상세 내용 페이지</a:t>
            </a:r>
            <a:r>
              <a:rPr lang="en-US" altLang="ko-KR" sz="3400" b="0" i="0" u="none" strike="noStrike">
                <a:solidFill>
                  <a:srgbClr val="4f565c"/>
                </a:solidFill>
                <a:ea typeface="나눔스퀘어 ExtraBold"/>
              </a:rPr>
              <a:t>1</a:t>
            </a:r>
            <a:endParaRPr lang="en-US" altLang="ko-KR" sz="3400" b="0" i="0" u="none" strike="noStrike">
              <a:solidFill>
                <a:srgbClr val="4f565c"/>
              </a:solidFill>
              <a:ea typeface="나눔스퀘어 ExtraBold"/>
            </a:endParaRPr>
          </a:p>
        </p:txBody>
      </p:sp>
      <p:grpSp>
        <p:nvGrpSpPr>
          <p:cNvPr id="21" name="Group 21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0261600" y="2400300"/>
            <a:ext cx="406400" cy="419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10800000">
            <a:off x="16103600" y="2514600"/>
            <a:ext cx="317500" cy="1778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9677400" y="3619500"/>
            <a:ext cx="7315200" cy="4648200"/>
          </a:xfrm>
          <a:prstGeom prst="rect">
            <a:avLst/>
          </a:prstGeom>
        </p:spPr>
        <p:txBody>
          <a:bodyPr lIns="0" tIns="0" rIns="0" bIns="0" anchor="t"/>
          <a:lstStyle/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en-US" alt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Axios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요청 데이터를 파싱하여 영화의 세부 정보를 제공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>
              <a:lnSpc>
                <a:spcPct val="124499"/>
              </a:lnSpc>
              <a:buFont typeface="Wingdings"/>
              <a:buNone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우측 상단의 제공 영화 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Pick!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기능 제공 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-&gt;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프로필 페이지 구성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개봉일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러닝타임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평점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장르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줄거리 표기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>
              <a:lnSpc>
                <a:spcPct val="124499"/>
              </a:lnSpc>
              <a:buFont typeface="Wingdings"/>
              <a:buNone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>
              <a:lnSpc>
                <a:spcPct val="124499"/>
              </a:lnSpc>
              <a:buFont typeface="Wingdings"/>
              <a:buNone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27" name=""/>
          <p:cNvSpPr/>
          <p:nvPr/>
        </p:nvSpPr>
        <p:spPr>
          <a:xfrm>
            <a:off x="1371600" y="1866900"/>
            <a:ext cx="7086600" cy="6400800"/>
          </a:xfrm>
          <a:prstGeom prst="rect">
            <a:avLst/>
          </a:prstGeom>
          <a:blipFill rotWithShape="1">
            <a:blip r:embed="rId16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8" name="TextBox 10"/>
          <p:cNvSpPr txBox="1"/>
          <p:nvPr/>
        </p:nvSpPr>
        <p:spPr>
          <a:xfrm>
            <a:off x="11595100" y="990600"/>
            <a:ext cx="5511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2200" b="1" i="0" u="none" strike="noStrike" spc="100">
                <a:solidFill>
                  <a:srgbClr val="4f565c"/>
                </a:solidFill>
                <a:latin typeface="Catamaran Medium"/>
              </a:rPr>
              <a:t>CineVibe Project Presentation</a:t>
            </a: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  <a:p>
            <a:pPr lvl="0" algn="r">
              <a:lnSpc>
                <a:spcPct val="116199"/>
              </a:lnSpc>
              <a:defRPr/>
            </a:pP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634999"/>
            <a:ext cx="16916400" cy="9017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5800" y="8636000"/>
            <a:ext cx="16916400" cy="1003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43000" y="990600"/>
            <a:ext cx="190500" cy="190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574800" y="990600"/>
            <a:ext cx="190500" cy="190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019300" y="990600"/>
            <a:ext cx="190500" cy="190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85800" y="1536700"/>
            <a:ext cx="169164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5400000">
            <a:off x="5600700" y="5092700"/>
            <a:ext cx="7086600" cy="127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842500" y="2057400"/>
            <a:ext cx="6985000" cy="11176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0883900" y="2286000"/>
            <a:ext cx="5156200" cy="596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3400" b="0" i="0" u="none" strike="noStrike">
                <a:solidFill>
                  <a:srgbClr val="4f565c"/>
                </a:solidFill>
                <a:ea typeface="나눔스퀘어 ExtraBold"/>
              </a:rPr>
              <a:t>영화 상세 내용 페이지</a:t>
            </a:r>
            <a:r>
              <a:rPr lang="en-US" altLang="ko-KR" sz="3400" b="0" i="0" u="none" strike="noStrike">
                <a:solidFill>
                  <a:srgbClr val="4f565c"/>
                </a:solidFill>
                <a:ea typeface="나눔스퀘어 ExtraBold"/>
              </a:rPr>
              <a:t>2</a:t>
            </a:r>
            <a:endParaRPr lang="en-US" altLang="ko-KR" sz="3400" b="0" i="0" u="none" strike="noStrike">
              <a:solidFill>
                <a:srgbClr val="4f565c"/>
              </a:solidFill>
              <a:ea typeface="나눔스퀘어 ExtraBold"/>
            </a:endParaRPr>
          </a:p>
        </p:txBody>
      </p:sp>
      <p:grpSp>
        <p:nvGrpSpPr>
          <p:cNvPr id="21" name="Group 21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0261600" y="2400300"/>
            <a:ext cx="406400" cy="419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10800000">
            <a:off x="16103600" y="2514600"/>
            <a:ext cx="317500" cy="1778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9677400" y="3619500"/>
            <a:ext cx="7315200" cy="4648200"/>
          </a:xfrm>
          <a:prstGeom prst="rect">
            <a:avLst/>
          </a:prstGeom>
        </p:spPr>
        <p:txBody>
          <a:bodyPr lIns="0" tIns="0" rIns="0" bIns="0" anchor="t"/>
          <a:lstStyle/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감독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출연진의 프로필 사진과 이름을 표기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Carousel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활용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>
              <a:lnSpc>
                <a:spcPct val="124499"/>
              </a:lnSpc>
              <a:buFont typeface="Wingdings"/>
              <a:buNone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파싱된 데이터가 없는 경우 기본 이미지 출력 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-&gt;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통일성 유지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영화 예고편 제공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Youtube Api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요청으로 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Modal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로 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영상 재생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댓글 게시판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댓글 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생성</a:t>
            </a:r>
            <a:r>
              <a:rPr lang="en-US" alt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&amp;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삭제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다른 사용자의 프로필 페이지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ea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현재 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사용자를 구분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하여 삭제 기능 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&amp;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다른 사용자 프로필 이동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ea typeface="함초롬바탕"/>
              <a:cs typeface="함초롬바탕"/>
            </a:endParaRPr>
          </a:p>
          <a:p>
            <a:pPr marL="0" lvl="0" indent="0" algn="just">
              <a:lnSpc>
                <a:spcPct val="124499"/>
              </a:lnSpc>
              <a:buFont typeface="Wingdings"/>
              <a:buNone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>
              <a:lnSpc>
                <a:spcPct val="124499"/>
              </a:lnSpc>
              <a:buFont typeface="Wingdings"/>
              <a:buNone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27" name=""/>
          <p:cNvSpPr/>
          <p:nvPr/>
        </p:nvSpPr>
        <p:spPr>
          <a:xfrm>
            <a:off x="1371600" y="1866900"/>
            <a:ext cx="7086600" cy="6400800"/>
          </a:xfrm>
          <a:prstGeom prst="rect">
            <a:avLst/>
          </a:prstGeom>
          <a:blipFill rotWithShape="1">
            <a:blip r:embed="rId16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8" name="TextBox 10"/>
          <p:cNvSpPr txBox="1"/>
          <p:nvPr/>
        </p:nvSpPr>
        <p:spPr>
          <a:xfrm>
            <a:off x="11595100" y="990600"/>
            <a:ext cx="5511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2200" b="1" i="0" u="none" strike="noStrike" spc="100">
                <a:solidFill>
                  <a:srgbClr val="4f565c"/>
                </a:solidFill>
                <a:latin typeface="Catamaran Medium"/>
              </a:rPr>
              <a:t>CineVibe Project Presentation</a:t>
            </a: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  <a:p>
            <a:pPr lvl="0" algn="r">
              <a:lnSpc>
                <a:spcPct val="116199"/>
              </a:lnSpc>
              <a:defRPr/>
            </a:pP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5800" y="8636000"/>
            <a:ext cx="16916400" cy="1003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85800" y="1536700"/>
            <a:ext cx="16916400" cy="127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7543800" y="2057400"/>
            <a:ext cx="1651000" cy="571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3200" b="1" i="0" u="none" strike="noStrike">
                <a:solidFill>
                  <a:srgbClr val="4f565c"/>
                </a:solidFill>
                <a:latin typeface="나눔스퀘어 Bold"/>
              </a:rPr>
              <a:t>01</a:t>
            </a:r>
            <a:endParaRPr lang="en-US" sz="3200" b="1" i="0" u="none" strike="noStrike">
              <a:solidFill>
                <a:srgbClr val="4f565c"/>
              </a:solidFill>
              <a:latin typeface="나눔스퀘어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512300" y="2133600"/>
            <a:ext cx="76327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2400" b="1" i="0" u="none" strike="noStrike">
                <a:solidFill>
                  <a:srgbClr val="4f565c"/>
                </a:solidFill>
                <a:ea typeface="NanumSquare Regular"/>
              </a:rPr>
              <a:t>프로젝트</a:t>
            </a:r>
            <a:r>
              <a:rPr lang="en-US" sz="2400" b="1" i="0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altLang="en-US" sz="2400" b="1" i="0" u="none" strike="noStrike">
                <a:solidFill>
                  <a:srgbClr val="4f565c"/>
                </a:solidFill>
                <a:ea typeface="NanumSquare Regular"/>
              </a:rPr>
              <a:t>개요</a:t>
            </a:r>
            <a:endParaRPr lang="ko-KR" altLang="en-US" sz="2400" b="1" i="0" u="none" strike="noStrike">
              <a:solidFill>
                <a:srgbClr val="4f565c"/>
              </a:solidFill>
              <a:ea typeface="NanumSquare Regular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512300" y="3886200"/>
            <a:ext cx="76327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400" b="1" i="0" u="none" strike="noStrike">
                <a:solidFill>
                  <a:srgbClr val="4f565c"/>
                </a:solidFill>
                <a:latin typeface="NanumSquare Regular"/>
              </a:rPr>
              <a:t>Django</a:t>
            </a:r>
            <a:endParaRPr lang="en-US" sz="2400" b="1" i="0" u="none" strike="noStrike">
              <a:solidFill>
                <a:srgbClr val="4f565c"/>
              </a:solidFill>
              <a:latin typeface="NanumSquare Regular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543800" y="3810000"/>
            <a:ext cx="1638300" cy="571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3200" b="1" i="0" u="none" strike="noStrike">
                <a:solidFill>
                  <a:srgbClr val="4f565c"/>
                </a:solidFill>
                <a:latin typeface="나눔스퀘어 Bold"/>
              </a:rPr>
              <a:t>02</a:t>
            </a:r>
            <a:endParaRPr lang="en-US" sz="3200" b="1" i="0" u="none" strike="noStrike">
              <a:solidFill>
                <a:srgbClr val="4f565c"/>
              </a:solidFill>
              <a:latin typeface="나눔스퀘어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512300" y="5638800"/>
            <a:ext cx="76327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400" b="1" i="0" u="none" strike="noStrike">
                <a:solidFill>
                  <a:srgbClr val="4f565c"/>
                </a:solidFill>
                <a:latin typeface="NanumSquare Regular"/>
              </a:rPr>
              <a:t>Vue</a:t>
            </a:r>
            <a:endParaRPr lang="en-US" sz="2400" b="1" i="0" u="none" strike="noStrike">
              <a:solidFill>
                <a:srgbClr val="4f565c"/>
              </a:solidFill>
              <a:latin typeface="NanumSquare Regula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543800" y="5562600"/>
            <a:ext cx="1638300" cy="571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3200" b="1" i="0" u="none" strike="noStrike">
                <a:solidFill>
                  <a:srgbClr val="4f565c"/>
                </a:solidFill>
                <a:latin typeface="나눔스퀘어 Bold"/>
              </a:rPr>
              <a:t>03</a:t>
            </a:r>
            <a:endParaRPr lang="en-US" sz="3200" b="1" i="0" u="none" strike="noStrike">
              <a:solidFill>
                <a:srgbClr val="4f565c"/>
              </a:solidFill>
              <a:latin typeface="나눔스퀘어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512300" y="7391400"/>
            <a:ext cx="7632700" cy="419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400" b="1" i="0" u="none" strike="noStrike">
                <a:solidFill>
                  <a:srgbClr val="4f565c"/>
                </a:solidFill>
                <a:ea typeface="NanumSquare Regular"/>
              </a:rPr>
              <a:t>최종 프로젝트 소감</a:t>
            </a:r>
            <a:endParaRPr lang="ko-KR" altLang="en-US" sz="2400" b="1" i="0" u="none" strike="noStrike">
              <a:solidFill>
                <a:srgbClr val="4f565c"/>
              </a:solidFill>
              <a:ea typeface="NanumSquare Regular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543800" y="7315200"/>
            <a:ext cx="1638300" cy="571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3200" b="1" i="0" u="none" strike="noStrike">
                <a:solidFill>
                  <a:srgbClr val="4f565c"/>
                </a:solidFill>
                <a:latin typeface="나눔스퀘어 Bold"/>
              </a:rPr>
              <a:t>04</a:t>
            </a:r>
            <a:endParaRPr lang="en-US" sz="3200" b="1" i="0" u="none" strike="noStrike">
              <a:solidFill>
                <a:srgbClr val="4f565c"/>
              </a:solidFill>
              <a:latin typeface="나눔스퀘어 Bold"/>
            </a:endParaRP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 rot="5400000">
            <a:off x="3581400" y="5092700"/>
            <a:ext cx="7086600" cy="127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7124700" y="3251200"/>
            <a:ext cx="10477500" cy="127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7124700" y="5067300"/>
            <a:ext cx="10477500" cy="127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7124700" y="6743700"/>
            <a:ext cx="10477500" cy="127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524000" y="1955800"/>
            <a:ext cx="4876800" cy="11176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2565400" y="2197100"/>
            <a:ext cx="1397000" cy="596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3400" b="0" i="0" u="none" strike="noStrike">
                <a:solidFill>
                  <a:srgbClr val="4f565c"/>
                </a:solidFill>
                <a:ea typeface="나눔스퀘어 ExtraBold"/>
              </a:rPr>
              <a:t>목차</a:t>
            </a:r>
            <a:endParaRPr lang="ko-KR" sz="3400" b="0" i="0" u="none" strike="noStrike">
              <a:solidFill>
                <a:srgbClr val="4f565c"/>
              </a:solidFill>
              <a:ea typeface="나눔스퀘어 ExtraBold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917700" y="2298700"/>
            <a:ext cx="406400" cy="4191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10800000">
            <a:off x="5689600" y="2413000"/>
            <a:ext cx="317500" cy="177800"/>
          </a:xfrm>
          <a:prstGeom prst="rect">
            <a:avLst/>
          </a:prstGeom>
        </p:spPr>
      </p:pic>
      <p:sp>
        <p:nvSpPr>
          <p:cNvPr id="34" name="TextBox 10"/>
          <p:cNvSpPr txBox="1"/>
          <p:nvPr/>
        </p:nvSpPr>
        <p:spPr>
          <a:xfrm>
            <a:off x="11595100" y="990600"/>
            <a:ext cx="5511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2200" b="1" i="0" u="none" strike="noStrike" spc="100">
                <a:solidFill>
                  <a:srgbClr val="4f565c"/>
                </a:solidFill>
                <a:latin typeface="Catamaran Medium"/>
              </a:rPr>
              <a:t>CineVibe Project Presentation</a:t>
            </a: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  <a:p>
            <a:pPr lvl="0" algn="r">
              <a:lnSpc>
                <a:spcPct val="116199"/>
              </a:lnSpc>
              <a:defRPr/>
            </a:pP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</p:txBody>
      </p:sp>
      <p:pic>
        <p:nvPicPr>
          <p:cNvPr id="35" name="Picture 10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143000" y="990600"/>
            <a:ext cx="190500" cy="190500"/>
          </a:xfrm>
          <a:prstGeom prst="rect">
            <a:avLst/>
          </a:prstGeom>
        </p:spPr>
      </p:pic>
      <p:pic>
        <p:nvPicPr>
          <p:cNvPr id="36" name="Picture 12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1574800" y="990600"/>
            <a:ext cx="190500" cy="190500"/>
          </a:xfrm>
          <a:prstGeom prst="rect">
            <a:avLst/>
          </a:prstGeom>
        </p:spPr>
      </p:pic>
      <p:pic>
        <p:nvPicPr>
          <p:cNvPr id="37" name="Picture 13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2019300" y="990600"/>
            <a:ext cx="190500" cy="19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5800" y="8636000"/>
            <a:ext cx="16916400" cy="1003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43000" y="990600"/>
            <a:ext cx="190500" cy="190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574800" y="990600"/>
            <a:ext cx="190500" cy="190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019300" y="990600"/>
            <a:ext cx="190500" cy="190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85800" y="1536700"/>
            <a:ext cx="169164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5400000">
            <a:off x="5600700" y="5092700"/>
            <a:ext cx="7086600" cy="127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842500" y="2057400"/>
            <a:ext cx="6985000" cy="11176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0883900" y="2286000"/>
            <a:ext cx="5156200" cy="596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3400" b="0" i="0" u="none" strike="noStrike">
                <a:solidFill>
                  <a:srgbClr val="4f565c"/>
                </a:solidFill>
                <a:ea typeface="나눔스퀘어 ExtraBold"/>
              </a:rPr>
              <a:t>프로필 페이지</a:t>
            </a:r>
            <a:endParaRPr lang="ko-KR" altLang="en-US" sz="3400" b="0" i="0" u="none" strike="noStrike">
              <a:solidFill>
                <a:srgbClr val="4f565c"/>
              </a:solidFill>
              <a:ea typeface="나눔스퀘어 ExtraBold"/>
            </a:endParaRPr>
          </a:p>
        </p:txBody>
      </p:sp>
      <p:grpSp>
        <p:nvGrpSpPr>
          <p:cNvPr id="21" name="Group 21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0261600" y="2400300"/>
            <a:ext cx="406400" cy="419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10800000">
            <a:off x="16103600" y="2514600"/>
            <a:ext cx="317500" cy="1778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9677400" y="3619500"/>
            <a:ext cx="7315200" cy="4648200"/>
          </a:xfrm>
          <a:prstGeom prst="rect">
            <a:avLst/>
          </a:prstGeom>
        </p:spPr>
        <p:txBody>
          <a:bodyPr lIns="0" tIns="0" rIns="0" bIns="0" anchor="t"/>
          <a:lstStyle/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본인 프로필 페이지와 다른 사용자의 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프로필 페이지 구성 차이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>
              <a:lnSpc>
                <a:spcPct val="124499"/>
              </a:lnSpc>
              <a:buFont typeface="Wingdings"/>
              <a:buNone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본인 프로필 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-&gt;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회원정보 수정</a:t>
            </a:r>
            <a:r>
              <a:rPr lang="en-US" alt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회원 탈퇴 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기능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회원 정보 수정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회원 탈퇴 시 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알림창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을 통한 재확인 기능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해당 유저의 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좋아요한 영화 목록 조회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기능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영화 목록 카드 클릭 시 영화 상세페이지로 이동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>
              <a:lnSpc>
                <a:spcPct val="124499"/>
              </a:lnSpc>
              <a:buFont typeface="Wingdings"/>
              <a:buNone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>
              <a:lnSpc>
                <a:spcPct val="124499"/>
              </a:lnSpc>
              <a:buFont typeface="Wingdings"/>
              <a:buNone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27" name=""/>
          <p:cNvSpPr/>
          <p:nvPr/>
        </p:nvSpPr>
        <p:spPr>
          <a:xfrm>
            <a:off x="1371600" y="1866900"/>
            <a:ext cx="7086600" cy="6400800"/>
          </a:xfrm>
          <a:prstGeom prst="rect">
            <a:avLst/>
          </a:prstGeom>
          <a:blipFill rotWithShape="1">
            <a:blip r:embed="rId16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8" name="TextBox 10"/>
          <p:cNvSpPr txBox="1"/>
          <p:nvPr/>
        </p:nvSpPr>
        <p:spPr>
          <a:xfrm>
            <a:off x="11595100" y="990600"/>
            <a:ext cx="5511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2200" b="1" i="0" u="none" strike="noStrike" spc="100">
                <a:solidFill>
                  <a:srgbClr val="4f565c"/>
                </a:solidFill>
                <a:latin typeface="Catamaran Medium"/>
              </a:rPr>
              <a:t>CineVibe Project Presentation</a:t>
            </a: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  <a:p>
            <a:pPr lvl="0" algn="r">
              <a:lnSpc>
                <a:spcPct val="116199"/>
              </a:lnSpc>
              <a:defRPr/>
            </a:pP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5800" y="8636000"/>
            <a:ext cx="16916400" cy="1003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43000" y="990600"/>
            <a:ext cx="190500" cy="190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574800" y="990600"/>
            <a:ext cx="190500" cy="190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019300" y="990600"/>
            <a:ext cx="190500" cy="190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85800" y="1536700"/>
            <a:ext cx="169164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5400000">
            <a:off x="5600700" y="5092700"/>
            <a:ext cx="7086600" cy="127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842500" y="2057400"/>
            <a:ext cx="6985000" cy="11176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0883900" y="2286000"/>
            <a:ext cx="5156200" cy="596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3400" b="0" i="0" u="none" strike="noStrike">
                <a:solidFill>
                  <a:srgbClr val="4f565c"/>
                </a:solidFill>
                <a:ea typeface="나눔스퀘어 ExtraBold"/>
              </a:rPr>
              <a:t>리뷰 검색 페이지</a:t>
            </a:r>
            <a:endParaRPr lang="ko-KR" altLang="en-US" sz="3400" b="0" i="0" u="none" strike="noStrike">
              <a:solidFill>
                <a:srgbClr val="4f565c"/>
              </a:solidFill>
              <a:ea typeface="나눔스퀘어 ExtraBold"/>
            </a:endParaRPr>
          </a:p>
        </p:txBody>
      </p:sp>
      <p:grpSp>
        <p:nvGrpSpPr>
          <p:cNvPr id="21" name="Group 21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0261600" y="2400300"/>
            <a:ext cx="406400" cy="419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10800000">
            <a:off x="16103600" y="2514600"/>
            <a:ext cx="317500" cy="1778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9677400" y="3619500"/>
            <a:ext cx="7315200" cy="4648200"/>
          </a:xfrm>
          <a:prstGeom prst="rect">
            <a:avLst/>
          </a:prstGeom>
        </p:spPr>
        <p:txBody>
          <a:bodyPr lIns="0" tIns="0" rIns="0" bIns="0" anchor="t"/>
          <a:lstStyle/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영화 제목 검색 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-&gt;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Youtube Api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요청으로 실시간 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리뷰 영상 로드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리뷰 요소 클릭 시 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Modal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로 해당 영상 재생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각 요소 썸네일과 텍스트 조절로 화면의 일관성 유지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>
              <a:lnSpc>
                <a:spcPct val="124499"/>
              </a:lnSpc>
              <a:buFont typeface="Wingdings"/>
              <a:buNone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>
              <a:lnSpc>
                <a:spcPct val="124499"/>
              </a:lnSpc>
              <a:buFont typeface="Wingdings"/>
              <a:buNone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27" name=""/>
          <p:cNvSpPr/>
          <p:nvPr/>
        </p:nvSpPr>
        <p:spPr>
          <a:xfrm>
            <a:off x="1371600" y="1866900"/>
            <a:ext cx="7086600" cy="6400800"/>
          </a:xfrm>
          <a:prstGeom prst="rect">
            <a:avLst/>
          </a:prstGeom>
          <a:blipFill rotWithShape="1">
            <a:blip r:embed="rId16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8" name="TextBox 10"/>
          <p:cNvSpPr txBox="1"/>
          <p:nvPr/>
        </p:nvSpPr>
        <p:spPr>
          <a:xfrm>
            <a:off x="11595100" y="990600"/>
            <a:ext cx="5511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2200" b="1" i="0" u="none" strike="noStrike" spc="100">
                <a:solidFill>
                  <a:srgbClr val="4f565c"/>
                </a:solidFill>
                <a:latin typeface="Catamaran Medium"/>
              </a:rPr>
              <a:t>CineVibe Project Presentation</a:t>
            </a: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  <a:p>
            <a:pPr lvl="0" algn="r">
              <a:lnSpc>
                <a:spcPct val="116199"/>
              </a:lnSpc>
              <a:defRPr/>
            </a:pP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5800" y="8636000"/>
            <a:ext cx="16916400" cy="1003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43000" y="990600"/>
            <a:ext cx="190500" cy="190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574800" y="990600"/>
            <a:ext cx="190500" cy="190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019300" y="990600"/>
            <a:ext cx="190500" cy="190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85800" y="1536700"/>
            <a:ext cx="169164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 rot="5400000">
            <a:off x="5600700" y="5092700"/>
            <a:ext cx="7086600" cy="127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842500" y="2057400"/>
            <a:ext cx="6985000" cy="11176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0883900" y="2286000"/>
            <a:ext cx="5156200" cy="596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3400" b="0" i="0" u="none" strike="noStrike">
                <a:solidFill>
                  <a:srgbClr val="4f565c"/>
                </a:solidFill>
                <a:ea typeface="나눔스퀘어 ExtraBold"/>
              </a:rPr>
              <a:t>날씨</a:t>
            </a:r>
            <a:r>
              <a:rPr lang="en-US" altLang="ko-KR" sz="3400" b="0" i="0" u="none" strike="noStrike">
                <a:solidFill>
                  <a:srgbClr val="4f565c"/>
                </a:solidFill>
                <a:ea typeface="나눔스퀘어 ExtraBold"/>
              </a:rPr>
              <a:t>,</a:t>
            </a:r>
            <a:r>
              <a:rPr lang="ko-KR" altLang="en-US" sz="3400" b="0" i="0" u="none" strike="noStrike">
                <a:solidFill>
                  <a:srgbClr val="4f565c"/>
                </a:solidFill>
                <a:ea typeface="나눔스퀘어 ExtraBold"/>
              </a:rPr>
              <a:t> 위치 기반 영화 추천</a:t>
            </a:r>
            <a:endParaRPr lang="ko-KR" altLang="en-US" sz="3400" b="0" i="0" u="none" strike="noStrike">
              <a:solidFill>
                <a:srgbClr val="4f565c"/>
              </a:solidFill>
              <a:ea typeface="나눔스퀘어 ExtraBold"/>
            </a:endParaRPr>
          </a:p>
        </p:txBody>
      </p:sp>
      <p:grpSp>
        <p:nvGrpSpPr>
          <p:cNvPr id="21" name="Group 21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0261600" y="2400300"/>
            <a:ext cx="406400" cy="419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10800000">
            <a:off x="16103600" y="2514600"/>
            <a:ext cx="317500" cy="1778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9677400" y="3619500"/>
            <a:ext cx="7315200" cy="4648200"/>
          </a:xfrm>
          <a:prstGeom prst="rect">
            <a:avLst/>
          </a:prstGeom>
        </p:spPr>
        <p:txBody>
          <a:bodyPr lIns="0" tIns="0" rIns="0" bIns="0" anchor="t"/>
          <a:lstStyle/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검색 도시 날씨 데이터를 이용한 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Prompt Engineering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결과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도시 검색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-&gt; 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위도와 경도 탐지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(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Kakao Api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) -&gt; 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날씨 데이터 추출 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( 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Weather Api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) -&gt; 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영화 추천 목록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(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Gemini Api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)</a:t>
            </a:r>
            <a:endParaRPr lang="en-US" altLang="ko-KR" sz="2000" b="0" i="0" u="none" strike="noStrike">
              <a:solidFill>
                <a:srgbClr val="4f565c"/>
              </a:solidFill>
              <a:latin typeface="함초롬바탕"/>
              <a:ea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영화 평론가 역할이 부여된 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Gemini</a:t>
            </a: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의 영화 추천 데이터 로드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r>
              <a:rPr lang="ko-KR" altLang="en-US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영화 추천 목록 </a:t>
            </a:r>
            <a:r>
              <a:rPr lang="en-US" altLang="ko-KR" sz="20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+ </a:t>
            </a:r>
            <a:r>
              <a:rPr lang="en-US" altLang="ko-KR" sz="2000" b="1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Gemini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가 분석한 영화의 내용 제공</a:t>
            </a: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457200" lvl="1" indent="0" algn="just">
              <a:lnSpc>
                <a:spcPct val="124499"/>
              </a:lnSpc>
              <a:buFont typeface="Wingdings"/>
              <a:buNone/>
              <a:defRPr/>
            </a:pPr>
            <a:endParaRPr lang="en-US" altLang="ko-KR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457200" lvl="1" indent="0" algn="just">
              <a:lnSpc>
                <a:spcPct val="124499"/>
              </a:lnSpc>
              <a:buFont typeface="Wingdings"/>
              <a:buNone/>
              <a:defRPr/>
            </a:pPr>
            <a:endParaRPr lang="en-US" altLang="ko-KR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>
              <a:lnSpc>
                <a:spcPct val="124499"/>
              </a:lnSpc>
              <a:buFont typeface="Wingdings"/>
              <a:buNone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>
              <a:lnSpc>
                <a:spcPct val="124499"/>
              </a:lnSpc>
              <a:buFont typeface="Wingdings"/>
              <a:buNone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85600" lvl="0" indent="-285600" algn="just">
              <a:lnSpc>
                <a:spcPct val="124499"/>
              </a:lnSpc>
              <a:buFont typeface="Wingdings"/>
              <a:buChar char="u"/>
              <a:defRPr/>
            </a:pPr>
            <a:endParaRPr lang="ko-KR" altLang="en-US" sz="20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27" name=""/>
          <p:cNvSpPr/>
          <p:nvPr/>
        </p:nvSpPr>
        <p:spPr>
          <a:xfrm>
            <a:off x="1371600" y="1866900"/>
            <a:ext cx="7086600" cy="6400800"/>
          </a:xfrm>
          <a:prstGeom prst="rect">
            <a:avLst/>
          </a:prstGeom>
          <a:blipFill rotWithShape="1">
            <a:blip r:embed="rId16">
              <a:alphaModFix/>
              <a:lum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8" name="TextBox 10"/>
          <p:cNvSpPr txBox="1"/>
          <p:nvPr/>
        </p:nvSpPr>
        <p:spPr>
          <a:xfrm>
            <a:off x="11595100" y="990600"/>
            <a:ext cx="5511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2200" b="1" i="0" u="none" strike="noStrike" spc="100">
                <a:solidFill>
                  <a:srgbClr val="4f565c"/>
                </a:solidFill>
                <a:latin typeface="Catamaran Medium"/>
              </a:rPr>
              <a:t>CineVibe Project Presentation</a:t>
            </a: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  <a:p>
            <a:pPr lvl="0" algn="r">
              <a:lnSpc>
                <a:spcPct val="116199"/>
              </a:lnSpc>
              <a:defRPr/>
            </a:pP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5800" y="3390900"/>
            <a:ext cx="16916400" cy="6261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43000" y="990600"/>
            <a:ext cx="190500" cy="190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574800" y="990600"/>
            <a:ext cx="190500" cy="190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019300" y="990600"/>
            <a:ext cx="190500" cy="190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85800" y="1536700"/>
            <a:ext cx="16916400" cy="12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85799" y="4152900"/>
            <a:ext cx="16916400" cy="12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144000" y="4152900"/>
            <a:ext cx="8458200" cy="5499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685800" y="8534400"/>
            <a:ext cx="16916400" cy="127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685800" y="8648700"/>
            <a:ext cx="16916400" cy="10033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5651500" y="1892300"/>
            <a:ext cx="6985000" cy="11176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692900" y="2133600"/>
            <a:ext cx="5156200" cy="596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3400" b="0" i="0" u="none" strike="noStrike">
                <a:solidFill>
                  <a:srgbClr val="4f565c"/>
                </a:solidFill>
                <a:latin typeface="나눔스퀘어 ExtraBold"/>
              </a:rPr>
              <a:t>최종 프로젝트 소감</a:t>
            </a:r>
            <a:endParaRPr lang="ko-KR" altLang="en-US" sz="3400" b="0" i="0" u="none" strike="noStrike">
              <a:solidFill>
                <a:srgbClr val="4f565c"/>
              </a:solidFill>
              <a:latin typeface="나눔스퀘어 ExtraBold"/>
            </a:endParaRPr>
          </a:p>
        </p:txBody>
      </p:sp>
      <p:grpSp>
        <p:nvGrpSpPr>
          <p:cNvPr id="27" name="Group 27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8" name="Picture 28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6070600" y="2235200"/>
            <a:ext cx="406400" cy="419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 rot="10800000">
            <a:off x="11912600" y="2362200"/>
            <a:ext cx="317500" cy="1778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841499" y="4305300"/>
            <a:ext cx="6388100" cy="571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32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권민환</a:t>
            </a:r>
            <a:endParaRPr lang="ko-KR" altLang="en-US" sz="32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828800" y="5486400"/>
            <a:ext cx="6629400" cy="1028700"/>
          </a:xfrm>
          <a:prstGeom prst="rect">
            <a:avLst/>
          </a:prstGeom>
        </p:spPr>
        <p:txBody>
          <a:bodyPr lIns="0" tIns="0" rIns="0" bIns="0" anchor="t"/>
          <a:lstStyle/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r>
              <a:rPr lang="ko-KR" altLang="en-US" sz="18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파일</a:t>
            </a:r>
            <a:r>
              <a:rPr lang="en-US" altLang="ko-KR" sz="18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18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폴더</a:t>
            </a:r>
            <a:r>
              <a:rPr lang="en-US" altLang="ko-KR" sz="18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18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변수명 등 상호 협의한 규칙의 필요성을 느꼈습니다</a:t>
            </a:r>
            <a:r>
              <a:rPr lang="en-US" altLang="ko-KR" sz="18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.</a:t>
            </a:r>
            <a:endParaRPr lang="en-US" altLang="ko-KR" sz="18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r>
              <a:rPr lang="ko-KR" altLang="en-US" sz="18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프로젝트 기간이 짧아 섬세한 설계 과정을 생략하고 구현으로 돌입하여 예상하지 못했고</a:t>
            </a:r>
            <a:r>
              <a:rPr lang="en-US" altLang="ko-KR" sz="18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18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어려웠습니다</a:t>
            </a:r>
            <a:r>
              <a:rPr lang="en-US" altLang="ko-KR" sz="18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.</a:t>
            </a:r>
            <a:endParaRPr lang="en-US" altLang="ko-KR" sz="18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endParaRPr lang="en-US" altLang="ko-KR" sz="18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endParaRPr lang="en-US" altLang="ko-KR" sz="18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grpSp>
        <p:nvGrpSpPr>
          <p:cNvPr id="34" name="Group 3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39" name="TextBox 10"/>
          <p:cNvSpPr txBox="1"/>
          <p:nvPr/>
        </p:nvSpPr>
        <p:spPr>
          <a:xfrm>
            <a:off x="11595100" y="990600"/>
            <a:ext cx="5511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2200" b="1" i="0" u="none" strike="noStrike" spc="100">
                <a:solidFill>
                  <a:srgbClr val="4f565c"/>
                </a:solidFill>
                <a:latin typeface="Catamaran Medium"/>
              </a:rPr>
              <a:t>CineVibe Project Presentation</a:t>
            </a: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  <a:p>
            <a:pPr lvl="0" algn="r">
              <a:lnSpc>
                <a:spcPct val="116199"/>
              </a:lnSpc>
              <a:defRPr/>
            </a:pP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990600" y="3619500"/>
            <a:ext cx="16306800" cy="4076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100">
                <a:latin typeface="함초롬바탕"/>
                <a:ea typeface="함초롬바탕"/>
                <a:cs typeface="함초롬바탕"/>
              </a:rPr>
              <a:t>공통 수행 내용 </a:t>
            </a:r>
            <a:r>
              <a:rPr lang="en-US" altLang="ko-KR" sz="2100">
                <a:latin typeface="함초롬바탕"/>
                <a:ea typeface="함초롬바탕"/>
                <a:cs typeface="함초롬바탕"/>
              </a:rPr>
              <a:t>:</a:t>
            </a:r>
            <a:r>
              <a:rPr lang="ko-KR" altLang="en-US" sz="2100">
                <a:latin typeface="함초롬바탕"/>
                <a:ea typeface="함초롬바탕"/>
                <a:cs typeface="함초롬바탕"/>
              </a:rPr>
              <a:t> </a:t>
            </a:r>
            <a:r>
              <a:rPr lang="en-US" altLang="ko-KR" sz="2100">
                <a:latin typeface="나눔스퀘어 Bold"/>
                <a:ea typeface="나눔스퀘어 Bold"/>
                <a:cs typeface="함초롬바탕"/>
              </a:rPr>
              <a:t>Frontend, Backend</a:t>
            </a:r>
            <a:r>
              <a:rPr lang="ko-KR" altLang="en-US" sz="2100">
                <a:latin typeface="함초롬바탕"/>
                <a:ea typeface="함초롬바탕"/>
                <a:cs typeface="함초롬바탕"/>
              </a:rPr>
              <a:t> 큰 구분없이 학습에 초점을 두고 최대한 직접 구현하려 노력함</a:t>
            </a:r>
            <a:endParaRPr lang="ko-KR" altLang="en-US" sz="2100">
              <a:latin typeface="함초롬바탕"/>
              <a:cs typeface="함초롬바탕"/>
            </a:endParaRPr>
          </a:p>
        </p:txBody>
      </p:sp>
      <p:sp>
        <p:nvSpPr>
          <p:cNvPr id="41" name="TextBox 31"/>
          <p:cNvSpPr txBox="1"/>
          <p:nvPr/>
        </p:nvSpPr>
        <p:spPr>
          <a:xfrm>
            <a:off x="1828800" y="4914900"/>
            <a:ext cx="66294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Wingdings"/>
              <a:buChar char="§"/>
              <a:defRPr/>
            </a:pPr>
            <a:r>
              <a:rPr lang="ko-KR" altLang="en-US" sz="22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느낀점</a:t>
            </a:r>
            <a:endParaRPr lang="ko-KR" altLang="en-US" sz="22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endParaRPr lang="en-US" altLang="ko-KR" sz="22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endParaRPr lang="en-US" altLang="ko-KR" sz="22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42" name="TextBox 31"/>
          <p:cNvSpPr txBox="1"/>
          <p:nvPr/>
        </p:nvSpPr>
        <p:spPr>
          <a:xfrm>
            <a:off x="1828800" y="7200900"/>
            <a:ext cx="6934200" cy="1028700"/>
          </a:xfrm>
          <a:prstGeom prst="rect">
            <a:avLst/>
          </a:prstGeom>
        </p:spPr>
        <p:txBody>
          <a:bodyPr lIns="0" tIns="0" rIns="0" bIns="0" anchor="t"/>
          <a:lstStyle/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r>
              <a:rPr lang="ko-KR" altLang="en-US" sz="18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향후 프로젝트는 구체적인 계획을 세우고 프로젝트 진행하려 합니다</a:t>
            </a:r>
            <a:r>
              <a:rPr lang="en-US" altLang="ko-KR" sz="18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.</a:t>
            </a:r>
            <a:endParaRPr lang="en-US" altLang="ko-KR" sz="18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r>
              <a:rPr lang="ko-KR" altLang="en-US" sz="18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기능마다의 연관성을 더욱 세밀히 살피고 구현하려 노력해야 할 것 같습니다</a:t>
            </a:r>
            <a:r>
              <a:rPr lang="en-US" altLang="ko-KR" sz="18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.</a:t>
            </a:r>
            <a:endParaRPr lang="en-US" altLang="ko-KR" sz="18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endParaRPr lang="en-US" altLang="ko-KR" sz="18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endParaRPr lang="en-US" altLang="ko-KR" sz="18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43" name="TextBox 31"/>
          <p:cNvSpPr txBox="1"/>
          <p:nvPr/>
        </p:nvSpPr>
        <p:spPr>
          <a:xfrm>
            <a:off x="1828800" y="6629400"/>
            <a:ext cx="66294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Wingdings"/>
              <a:buChar char="§"/>
              <a:defRPr/>
            </a:pPr>
            <a:r>
              <a:rPr lang="ko-KR" altLang="en-US" sz="22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향후 계획</a:t>
            </a:r>
            <a:endParaRPr lang="ko-KR" altLang="en-US" sz="22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endParaRPr lang="en-US" altLang="ko-KR" sz="22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endParaRPr lang="en-US" altLang="ko-KR" sz="22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44" name="TextBox 30"/>
          <p:cNvSpPr txBox="1"/>
          <p:nvPr/>
        </p:nvSpPr>
        <p:spPr>
          <a:xfrm>
            <a:off x="10147300" y="4305300"/>
            <a:ext cx="6388100" cy="571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3200" b="1" i="0" u="none" strike="noStrike">
                <a:solidFill>
                  <a:schemeClr val="lt1"/>
                </a:solidFill>
                <a:latin typeface="함초롬바탕"/>
                <a:ea typeface="함초롬바탕"/>
                <a:cs typeface="함초롬바탕"/>
              </a:rPr>
              <a:t>박지훈</a:t>
            </a:r>
            <a:endParaRPr lang="ko-KR" altLang="en-US" sz="3200" b="1" i="0" u="none" strike="noStrike">
              <a:solidFill>
                <a:schemeClr val="lt1"/>
              </a:solidFill>
              <a:latin typeface="함초롬바탕"/>
              <a:cs typeface="함초롬바탕"/>
            </a:endParaRPr>
          </a:p>
        </p:txBody>
      </p:sp>
      <p:sp>
        <p:nvSpPr>
          <p:cNvPr id="45" name="TextBox 31"/>
          <p:cNvSpPr txBox="1"/>
          <p:nvPr/>
        </p:nvSpPr>
        <p:spPr>
          <a:xfrm>
            <a:off x="10134600" y="5486400"/>
            <a:ext cx="6934200" cy="1028700"/>
          </a:xfrm>
          <a:prstGeom prst="rect">
            <a:avLst/>
          </a:prstGeom>
        </p:spPr>
        <p:txBody>
          <a:bodyPr lIns="0" tIns="0" rIns="0" bIns="0" anchor="t"/>
          <a:lstStyle/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r>
              <a:rPr lang="ko-KR" altLang="en-US" sz="1800" b="0" i="0" u="none" strike="noStrike">
                <a:solidFill>
                  <a:schemeClr val="lt1"/>
                </a:solidFill>
                <a:latin typeface="함초롬바탕"/>
                <a:ea typeface="함초롬바탕"/>
                <a:cs typeface="함초롬바탕"/>
              </a:rPr>
              <a:t>팀원의 스타일과 습관조차 많은 불편함이 될 수 있다는 것을 느낌</a:t>
            </a:r>
            <a:r>
              <a:rPr lang="en-US" altLang="ko-KR" sz="1800" b="0" i="0" u="none" strike="noStrike">
                <a:solidFill>
                  <a:schemeClr val="lt1"/>
                </a:solidFill>
                <a:latin typeface="함초롬바탕"/>
                <a:ea typeface="함초롬바탕"/>
                <a:cs typeface="함초롬바탕"/>
              </a:rPr>
              <a:t>.</a:t>
            </a:r>
            <a:endParaRPr lang="en-US" altLang="ko-KR" sz="1800" b="0" i="0" u="none" strike="noStrike">
              <a:solidFill>
                <a:schemeClr val="lt1"/>
              </a:solidFill>
              <a:latin typeface="함초롬바탕"/>
              <a:cs typeface="함초롬바탕"/>
            </a:endParaRPr>
          </a:p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r>
              <a:rPr lang="ko-KR" altLang="en-US" sz="1800" b="0" i="0" u="none" strike="noStrike">
                <a:solidFill>
                  <a:schemeClr val="lt1"/>
                </a:solidFill>
                <a:latin typeface="함초롬바탕"/>
                <a:ea typeface="함초롬바탕"/>
                <a:cs typeface="함초롬바탕"/>
              </a:rPr>
              <a:t>백엔드와 프론트엔드를 구분하지 않으니 머릿속에서 흐름이 단번에 떠오르지 않는 것이 정신적으로 피로했음</a:t>
            </a:r>
            <a:r>
              <a:rPr lang="en-US" altLang="ko-KR" sz="1800" b="0" i="0" u="none" strike="noStrike">
                <a:solidFill>
                  <a:schemeClr val="lt1"/>
                </a:solidFill>
                <a:latin typeface="함초롬바탕"/>
                <a:ea typeface="함초롬바탕"/>
                <a:cs typeface="함초롬바탕"/>
              </a:rPr>
              <a:t>.</a:t>
            </a:r>
            <a:endParaRPr lang="en-US" altLang="ko-KR" sz="1800" b="0" i="0" u="none" strike="noStrike">
              <a:solidFill>
                <a:schemeClr val="lt1"/>
              </a:solidFill>
              <a:latin typeface="함초롬바탕"/>
              <a:cs typeface="함초롬바탕"/>
            </a:endParaRPr>
          </a:p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endParaRPr lang="en-US" altLang="ko-KR" sz="1800" b="0" i="0" u="none" strike="noStrike">
              <a:solidFill>
                <a:schemeClr val="lt1"/>
              </a:solidFill>
              <a:latin typeface="함초롬바탕"/>
              <a:cs typeface="함초롬바탕"/>
            </a:endParaRPr>
          </a:p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endParaRPr lang="en-US" altLang="ko-KR" sz="1800" b="0" i="0" u="none" strike="noStrike">
              <a:solidFill>
                <a:schemeClr val="lt1"/>
              </a:solidFill>
              <a:latin typeface="함초롬바탕"/>
              <a:cs typeface="함초롬바탕"/>
            </a:endParaRPr>
          </a:p>
        </p:txBody>
      </p:sp>
      <p:sp>
        <p:nvSpPr>
          <p:cNvPr id="46" name="TextBox 31"/>
          <p:cNvSpPr txBox="1"/>
          <p:nvPr/>
        </p:nvSpPr>
        <p:spPr>
          <a:xfrm>
            <a:off x="10134600" y="4914900"/>
            <a:ext cx="66294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Wingdings"/>
              <a:buChar char="§"/>
              <a:defRPr/>
            </a:pPr>
            <a:r>
              <a:rPr lang="ko-KR" altLang="en-US" sz="2200" b="1" i="0" u="none" strike="noStrike">
                <a:solidFill>
                  <a:schemeClr val="lt1"/>
                </a:solidFill>
                <a:latin typeface="함초롬바탕"/>
                <a:ea typeface="함초롬바탕"/>
                <a:cs typeface="함초롬바탕"/>
              </a:rPr>
              <a:t>느낀점</a:t>
            </a:r>
            <a:endParaRPr lang="ko-KR" altLang="en-US" sz="2200" b="1" i="0" u="none" strike="noStrike">
              <a:solidFill>
                <a:schemeClr val="lt1"/>
              </a:solidFill>
              <a:latin typeface="함초롬바탕"/>
              <a:cs typeface="함초롬바탕"/>
            </a:endParaRPr>
          </a:p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endParaRPr lang="en-US" altLang="ko-KR" sz="2200" b="1" i="0" u="none" strike="noStrike">
              <a:solidFill>
                <a:schemeClr val="lt1"/>
              </a:solidFill>
              <a:latin typeface="함초롬바탕"/>
              <a:cs typeface="함초롬바탕"/>
            </a:endParaRPr>
          </a:p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endParaRPr lang="en-US" altLang="ko-KR" sz="2200" b="1" i="0" u="none" strike="noStrike">
              <a:solidFill>
                <a:schemeClr val="lt1"/>
              </a:solidFill>
              <a:latin typeface="함초롬바탕"/>
              <a:cs typeface="함초롬바탕"/>
            </a:endParaRPr>
          </a:p>
        </p:txBody>
      </p:sp>
      <p:sp>
        <p:nvSpPr>
          <p:cNvPr id="47" name="TextBox 31"/>
          <p:cNvSpPr txBox="1"/>
          <p:nvPr/>
        </p:nvSpPr>
        <p:spPr>
          <a:xfrm>
            <a:off x="10134600" y="7200900"/>
            <a:ext cx="6629400" cy="1028700"/>
          </a:xfrm>
          <a:prstGeom prst="rect">
            <a:avLst/>
          </a:prstGeom>
        </p:spPr>
        <p:txBody>
          <a:bodyPr lIns="0" tIns="0" rIns="0" bIns="0" anchor="t"/>
          <a:lstStyle/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r>
              <a:rPr lang="ko-KR" altLang="en-US" sz="1800" b="0" i="0" u="none" strike="noStrike">
                <a:solidFill>
                  <a:schemeClr val="lt1"/>
                </a:solidFill>
                <a:latin typeface="함초롬바탕"/>
                <a:ea typeface="함초롬바탕"/>
                <a:cs typeface="함초롬바탕"/>
              </a:rPr>
              <a:t>향후 프로젝트는 역할을 제대로 분리하되</a:t>
            </a:r>
            <a:r>
              <a:rPr lang="en-US" altLang="ko-KR" sz="1800" b="0" i="0" u="none" strike="noStrike">
                <a:solidFill>
                  <a:schemeClr val="lt1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1800" b="0" i="0" u="none" strike="noStrike">
                <a:solidFill>
                  <a:schemeClr val="lt1"/>
                </a:solidFill>
                <a:latin typeface="함초롬바탕"/>
                <a:ea typeface="함초롬바탕"/>
                <a:cs typeface="함초롬바탕"/>
              </a:rPr>
              <a:t> 이번 프로젝트처럼 많은 대화를 통해 어려움을 해결해보려 합니다</a:t>
            </a:r>
            <a:r>
              <a:rPr lang="en-US" altLang="ko-KR" sz="1800" b="0" i="0" u="none" strike="noStrike">
                <a:solidFill>
                  <a:schemeClr val="lt1"/>
                </a:solidFill>
                <a:latin typeface="함초롬바탕"/>
                <a:ea typeface="함초롬바탕"/>
                <a:cs typeface="함초롬바탕"/>
              </a:rPr>
              <a:t>.</a:t>
            </a:r>
            <a:endParaRPr lang="en-US" altLang="ko-KR" sz="1800" b="0" i="0" u="none" strike="noStrike">
              <a:solidFill>
                <a:schemeClr val="lt1"/>
              </a:solidFill>
              <a:latin typeface="함초롬바탕"/>
              <a:cs typeface="함초롬바탕"/>
            </a:endParaRPr>
          </a:p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r>
              <a:rPr lang="ko-KR" altLang="en-US" sz="1800" b="0" i="0" u="none" strike="noStrike">
                <a:solidFill>
                  <a:schemeClr val="lt1"/>
                </a:solidFill>
                <a:latin typeface="함초롬바탕"/>
                <a:ea typeface="함초롬바탕"/>
                <a:cs typeface="함초롬바탕"/>
              </a:rPr>
              <a:t>부족한 점을 많이 알 수 있었고</a:t>
            </a:r>
            <a:r>
              <a:rPr lang="en-US" altLang="ko-KR" sz="1800" b="0" i="0" u="none" strike="noStrike">
                <a:solidFill>
                  <a:schemeClr val="lt1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1800" b="0" i="0" u="none" strike="noStrike">
                <a:solidFill>
                  <a:schemeClr val="lt1"/>
                </a:solidFill>
                <a:latin typeface="함초롬바탕"/>
                <a:ea typeface="함초롬바탕"/>
                <a:cs typeface="함초롬바탕"/>
              </a:rPr>
              <a:t> 공부해서 메꿔보려 합니다</a:t>
            </a:r>
            <a:r>
              <a:rPr lang="en-US" altLang="ko-KR" sz="1800" b="0" i="0" u="none" strike="noStrike">
                <a:solidFill>
                  <a:schemeClr val="lt1"/>
                </a:solidFill>
                <a:latin typeface="함초롬바탕"/>
                <a:ea typeface="함초롬바탕"/>
                <a:cs typeface="함초롬바탕"/>
              </a:rPr>
              <a:t>.</a:t>
            </a:r>
            <a:endParaRPr lang="en-US" altLang="ko-KR" sz="1800" b="0" i="0" u="none" strike="noStrike">
              <a:solidFill>
                <a:schemeClr val="lt1"/>
              </a:solidFill>
              <a:latin typeface="함초롬바탕"/>
              <a:cs typeface="함초롬바탕"/>
            </a:endParaRPr>
          </a:p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endParaRPr lang="en-US" altLang="ko-KR" sz="1800" b="0" i="0" u="none" strike="noStrike">
              <a:solidFill>
                <a:schemeClr val="lt1"/>
              </a:solidFill>
              <a:latin typeface="함초롬바탕"/>
              <a:cs typeface="함초롬바탕"/>
            </a:endParaRPr>
          </a:p>
        </p:txBody>
      </p:sp>
      <p:sp>
        <p:nvSpPr>
          <p:cNvPr id="48" name="TextBox 31"/>
          <p:cNvSpPr txBox="1"/>
          <p:nvPr/>
        </p:nvSpPr>
        <p:spPr>
          <a:xfrm>
            <a:off x="10134600" y="6629400"/>
            <a:ext cx="6629400" cy="381000"/>
          </a:xfrm>
          <a:prstGeom prst="rect">
            <a:avLst/>
          </a:prstGeom>
        </p:spPr>
        <p:txBody>
          <a:bodyPr lIns="0" tIns="0" rIns="0" bIns="0" anchor="t"/>
          <a:lstStyle/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Wingdings"/>
              <a:buChar char="§"/>
              <a:defRPr/>
            </a:pPr>
            <a:r>
              <a:rPr lang="ko-KR" altLang="en-US" sz="2200" b="1" i="0" u="none" strike="noStrike">
                <a:solidFill>
                  <a:schemeClr val="lt1"/>
                </a:solidFill>
                <a:latin typeface="함초롬바탕"/>
                <a:ea typeface="함초롬바탕"/>
                <a:cs typeface="함초롬바탕"/>
              </a:rPr>
              <a:t>향후 계획</a:t>
            </a:r>
            <a:endParaRPr lang="ko-KR" altLang="en-US" sz="2200" b="1" i="0" u="none" strike="noStrike">
              <a:solidFill>
                <a:schemeClr val="lt1"/>
              </a:solidFill>
              <a:latin typeface="함초롬바탕"/>
              <a:cs typeface="함초롬바탕"/>
            </a:endParaRPr>
          </a:p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endParaRPr lang="en-US" altLang="ko-KR" sz="2200" b="1" i="0" u="none" strike="noStrike">
              <a:solidFill>
                <a:schemeClr val="lt1"/>
              </a:solidFill>
              <a:latin typeface="함초롬바탕"/>
              <a:cs typeface="함초롬바탕"/>
            </a:endParaRPr>
          </a:p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endParaRPr lang="en-US" altLang="ko-KR" sz="2200" b="1" i="0" u="none" strike="noStrike">
              <a:solidFill>
                <a:schemeClr val="lt1"/>
              </a:solidFill>
              <a:latin typeface="함초롬바탕"/>
              <a:cs typeface="함초롬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5800" y="1536700"/>
            <a:ext cx="16916400" cy="8102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159000" y="-3200400"/>
            <a:ext cx="19050000" cy="201803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755900" y="6235700"/>
            <a:ext cx="12776200" cy="1587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340100" y="6731000"/>
            <a:ext cx="571500" cy="5969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0800000">
            <a:off x="14541500" y="6908800"/>
            <a:ext cx="431800" cy="2413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3975100" y="6591300"/>
            <a:ext cx="10350500" cy="850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4800" b="0" i="0" u="none" strike="noStrike">
                <a:solidFill>
                  <a:srgbClr val="4f565c"/>
                </a:solidFill>
                <a:ea typeface="나눔스퀘어 ExtraBold"/>
              </a:rPr>
              <a:t>프로젝트</a:t>
            </a:r>
            <a:r>
              <a:rPr lang="en-US" sz="4800" b="0" i="0" u="none" strike="noStrike">
                <a:solidFill>
                  <a:srgbClr val="4f565c"/>
                </a:solidFill>
                <a:latin typeface="나눔스퀘어 ExtraBold"/>
              </a:rPr>
              <a:t> </a:t>
            </a:r>
            <a:r>
              <a:rPr lang="ko-KR" sz="4800" b="0" i="0" u="none" strike="noStrike">
                <a:solidFill>
                  <a:srgbClr val="4f565c"/>
                </a:solidFill>
                <a:ea typeface="나눔스퀘어 ExtraBold"/>
              </a:rPr>
              <a:t>개요</a:t>
            </a:r>
            <a:endParaRPr lang="ko-KR" sz="4800" b="0" i="0" u="none" strike="noStrike">
              <a:solidFill>
                <a:srgbClr val="4f565c"/>
              </a:solidFill>
              <a:ea typeface="나눔스퀘어 ExtraBold"/>
            </a:endParaRPr>
          </a:p>
        </p:txBody>
      </p:sp>
      <p:sp>
        <p:nvSpPr>
          <p:cNvPr id="25" name="TextBox 10"/>
          <p:cNvSpPr txBox="1"/>
          <p:nvPr/>
        </p:nvSpPr>
        <p:spPr>
          <a:xfrm>
            <a:off x="11595100" y="990600"/>
            <a:ext cx="5511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2200" b="1" i="0" u="none" strike="noStrike" spc="100">
                <a:solidFill>
                  <a:srgbClr val="4f565c"/>
                </a:solidFill>
                <a:latin typeface="Catamaran Medium"/>
              </a:rPr>
              <a:t>CineVibe Project Presentation</a:t>
            </a: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  <a:p>
            <a:pPr lvl="0" algn="r">
              <a:lnSpc>
                <a:spcPct val="116199"/>
              </a:lnSpc>
              <a:defRPr/>
            </a:pP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</p:txBody>
      </p:sp>
      <p:pic>
        <p:nvPicPr>
          <p:cNvPr id="26" name="Picture 10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143000" y="990600"/>
            <a:ext cx="190500" cy="190500"/>
          </a:xfrm>
          <a:prstGeom prst="rect">
            <a:avLst/>
          </a:prstGeom>
        </p:spPr>
      </p:pic>
      <p:pic>
        <p:nvPicPr>
          <p:cNvPr id="27" name="Picture 12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574800" y="990600"/>
            <a:ext cx="190500" cy="190500"/>
          </a:xfrm>
          <a:prstGeom prst="rect">
            <a:avLst/>
          </a:prstGeom>
        </p:spPr>
      </p:pic>
      <p:pic>
        <p:nvPicPr>
          <p:cNvPr id="28" name="Picture 13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2019300" y="990600"/>
            <a:ext cx="190500" cy="19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5800" y="5880100"/>
            <a:ext cx="16916400" cy="3771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43000" y="990600"/>
            <a:ext cx="190500" cy="190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685800" y="3365500"/>
            <a:ext cx="16916400" cy="2540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574800" y="990600"/>
            <a:ext cx="190500" cy="190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019300" y="990600"/>
            <a:ext cx="190500" cy="190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685800" y="1536700"/>
            <a:ext cx="169164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 rot="5400000">
            <a:off x="7607300" y="7099300"/>
            <a:ext cx="3086100" cy="12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685800" y="5880100"/>
            <a:ext cx="16916400" cy="12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9144000" y="5880100"/>
            <a:ext cx="8458200" cy="37719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685800" y="8648700"/>
            <a:ext cx="16916400" cy="127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8712200" y="5448300"/>
            <a:ext cx="863600" cy="8636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8940800" y="5676900"/>
            <a:ext cx="406400" cy="3937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685800" y="8648700"/>
            <a:ext cx="16916400" cy="10033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5651500" y="1892300"/>
            <a:ext cx="6985000" cy="11176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6692900" y="2133600"/>
            <a:ext cx="5156200" cy="596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3400" b="0" i="0" u="none" strike="noStrike">
                <a:solidFill>
                  <a:srgbClr val="4f565c"/>
                </a:solidFill>
                <a:latin typeface="나눔스퀘어 ExtraBold"/>
              </a:rPr>
              <a:t>Project Develop Tools</a:t>
            </a:r>
            <a:endParaRPr lang="en-US" altLang="ko-KR" sz="3400" b="0" i="0" u="none" strike="noStrike">
              <a:solidFill>
                <a:srgbClr val="4f565c"/>
              </a:solidFill>
              <a:latin typeface="나눔스퀘어 ExtraBold"/>
            </a:endParaRPr>
          </a:p>
        </p:txBody>
      </p:sp>
      <p:grpSp>
        <p:nvGrpSpPr>
          <p:cNvPr id="27" name="Group 27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8" name="Picture 28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6070600" y="2235200"/>
            <a:ext cx="406400" cy="419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 rot="10800000">
            <a:off x="11912600" y="2362200"/>
            <a:ext cx="317500" cy="177800"/>
          </a:xfrm>
          <a:prstGeom prst="rect">
            <a:avLst/>
          </a:prstGeom>
        </p:spPr>
      </p:pic>
      <p:sp>
        <p:nvSpPr>
          <p:cNvPr id="30" name="TextBox 30"/>
          <p:cNvSpPr txBox="1"/>
          <p:nvPr/>
        </p:nvSpPr>
        <p:spPr>
          <a:xfrm>
            <a:off x="1866900" y="6311900"/>
            <a:ext cx="6388100" cy="571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3200" b="0" i="0" u="none" strike="noStrike">
                <a:solidFill>
                  <a:srgbClr val="4f565c"/>
                </a:solidFill>
                <a:latin typeface="나눔스퀘어 Bold"/>
                <a:ea typeface="나눔스퀘어 Bold"/>
              </a:rPr>
              <a:t>Vue</a:t>
            </a:r>
            <a:endParaRPr lang="en-US" altLang="ko-KR" sz="3200" b="0" i="0" u="none" strike="noStrike">
              <a:solidFill>
                <a:srgbClr val="4f565c"/>
              </a:solidFill>
              <a:latin typeface="나눔스퀘어 Bold"/>
              <a:ea typeface="나눔스퀘어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765300" y="7112000"/>
            <a:ext cx="6629400" cy="660400"/>
          </a:xfrm>
          <a:prstGeom prst="rect">
            <a:avLst/>
          </a:prstGeom>
        </p:spPr>
        <p:txBody>
          <a:bodyPr lIns="0" tIns="0" rIns="0" bIns="0" anchor="t"/>
          <a:lstStyle/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r>
              <a:rPr lang="en-US" sz="1800" b="0" i="0" u="none" strike="noStrike">
                <a:solidFill>
                  <a:srgbClr val="4f565c"/>
                </a:solidFill>
                <a:latin typeface="나눔스퀘어 Bold"/>
                <a:ea typeface="나눔스퀘어 Bold"/>
              </a:rPr>
              <a:t>Vue.js, </a:t>
            </a:r>
            <a:r>
              <a:rPr lang="en-US" altLang="ko-KR" sz="1800" b="0" i="0" u="none" strike="noStrike">
                <a:solidFill>
                  <a:srgbClr val="4f565c"/>
                </a:solidFill>
                <a:latin typeface="나눔스퀘어 Bold"/>
                <a:ea typeface="나눔스퀘어 Bold"/>
              </a:rPr>
              <a:t>Vue Router, Vue Pinia, Bootstrap 5</a:t>
            </a:r>
            <a:endParaRPr lang="en-US" altLang="ko-KR" sz="1800" b="0" i="0" u="none" strike="noStrike">
              <a:solidFill>
                <a:srgbClr val="4f565c"/>
              </a:solidFill>
              <a:latin typeface="나눔스퀘어 Bold"/>
              <a:ea typeface="나눔스퀘어 Bold"/>
            </a:endParaRPr>
          </a:p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r>
              <a:rPr lang="en-US" altLang="ko-KR" sz="1800" b="0" i="0" u="none" strike="noStrike">
                <a:solidFill>
                  <a:srgbClr val="4f565c"/>
                </a:solidFill>
                <a:latin typeface="나눔스퀘어 Bold"/>
                <a:ea typeface="나눔스퀘어 Bold"/>
              </a:rPr>
              <a:t>Axios, </a:t>
            </a:r>
            <a:r>
              <a:rPr lang="en-US" altLang="ko-KR" b="0" i="0" u="none" strike="noStrike">
                <a:solidFill>
                  <a:srgbClr val="4f565c"/>
                </a:solidFill>
                <a:latin typeface="나눔스퀘어 Bold"/>
                <a:ea typeface="나눔스퀘어 Bold"/>
              </a:rPr>
              <a:t>Google Fonts</a:t>
            </a:r>
            <a:endParaRPr lang="en-US" altLang="ko-KR" b="0" i="0" u="none" strike="noStrike">
              <a:solidFill>
                <a:srgbClr val="4f565c"/>
              </a:solidFill>
              <a:latin typeface="나눔스퀘어 Bold"/>
              <a:ea typeface="나눔스퀘어 Bold"/>
            </a:endParaRPr>
          </a:p>
          <a:p>
            <a:pPr marL="257040" lvl="0" indent="-257040" algn="l">
              <a:lnSpc>
                <a:spcPct val="124499"/>
              </a:lnSpc>
              <a:buClr>
                <a:srgbClr val="4f565c"/>
              </a:buClr>
              <a:buFont typeface="Arial"/>
              <a:buChar char="•"/>
              <a:defRPr/>
            </a:pPr>
            <a:r>
              <a:rPr lang="en-US" altLang="ko-KR" b="0" i="0" u="none" strike="noStrike">
                <a:solidFill>
                  <a:srgbClr val="4f565c"/>
                </a:solidFill>
                <a:latin typeface="나눔스퀘어 Bold"/>
                <a:ea typeface="나눔스퀘어 Bold"/>
              </a:rPr>
              <a:t>API : TMDB,</a:t>
            </a:r>
            <a:r>
              <a:rPr lang="ko-KR" altLang="en-US" b="0" i="0" u="none" strike="noStrike">
                <a:solidFill>
                  <a:srgbClr val="4f565c"/>
                </a:solidFill>
                <a:latin typeface="나눔스퀘어 Bold"/>
                <a:ea typeface="나눔스퀘어 Bold"/>
              </a:rPr>
              <a:t> </a:t>
            </a:r>
            <a:r>
              <a:rPr lang="en-US" altLang="ko-KR" b="0" i="0" u="none" strike="noStrike">
                <a:solidFill>
                  <a:srgbClr val="4f565c"/>
                </a:solidFill>
                <a:latin typeface="나눔스퀘어 Bold"/>
                <a:ea typeface="나눔스퀘어 Bold"/>
              </a:rPr>
              <a:t>Youtube, Kakao, Weather, Gemini</a:t>
            </a:r>
            <a:endParaRPr lang="en-US" altLang="ko-KR" b="0" i="0" u="none" strike="noStrike">
              <a:solidFill>
                <a:srgbClr val="4f565c"/>
              </a:solidFill>
              <a:latin typeface="나눔스퀘어 Bold"/>
              <a:ea typeface="나눔스퀘어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0185400" y="6311900"/>
            <a:ext cx="6388100" cy="571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3200" b="0" i="0" u="none" strike="noStrike">
                <a:solidFill>
                  <a:srgbClr val="ffffff"/>
                </a:solidFill>
                <a:latin typeface="나눔스퀘어 Bold"/>
                <a:ea typeface="나눔스퀘어 Bold"/>
              </a:rPr>
              <a:t>Django</a:t>
            </a:r>
            <a:endParaRPr lang="en-US" altLang="ko-KR" sz="3200" b="0" i="0" u="none" strike="noStrike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9791700" y="7099300"/>
            <a:ext cx="7315200" cy="660400"/>
          </a:xfrm>
          <a:prstGeom prst="rect">
            <a:avLst/>
          </a:prstGeom>
        </p:spPr>
        <p:txBody>
          <a:bodyPr lIns="0" tIns="0" rIns="0" bIns="0" anchor="t"/>
          <a:lstStyle/>
          <a:p>
            <a:pPr marL="257040" lvl="0" indent="-257040" algn="l">
              <a:lnSpc>
                <a:spcPct val="124499"/>
              </a:lnSpc>
              <a:buClr>
                <a:srgbClr val="ffffff"/>
              </a:buClr>
              <a:buFont typeface="Arial"/>
              <a:buChar char="•"/>
              <a:defRPr/>
            </a:pPr>
            <a:r>
              <a:rPr lang="en-US" sz="1800" b="0" i="0" u="none" strike="noStrike">
                <a:solidFill>
                  <a:srgbClr val="ffffff"/>
                </a:solidFill>
                <a:latin typeface="나눔스퀘어 Bold"/>
                <a:ea typeface="나눔스퀘어 Bold"/>
              </a:rPr>
              <a:t>Django, Django REST Framework, dj-rest-auth</a:t>
            </a:r>
            <a:endParaRPr lang="en-US" sz="1800" b="0" i="0" u="none" strike="noStrike">
              <a:solidFill>
                <a:srgbClr val="ffffff"/>
              </a:solidFill>
              <a:latin typeface="나눔스퀘어 Bold"/>
              <a:ea typeface="나눔스퀘어 Bold"/>
            </a:endParaRPr>
          </a:p>
          <a:p>
            <a:pPr marL="257040" lvl="0" indent="-257040" algn="l">
              <a:lnSpc>
                <a:spcPct val="124499"/>
              </a:lnSpc>
              <a:buClr>
                <a:srgbClr val="ffffff"/>
              </a:buClr>
              <a:buFont typeface="Arial"/>
              <a:buChar char="•"/>
              <a:defRPr/>
            </a:pPr>
            <a:r>
              <a:rPr lang="en-US" sz="1800" b="0" i="0" u="none" strike="noStrike">
                <a:solidFill>
                  <a:srgbClr val="ffffff"/>
                </a:solidFill>
                <a:latin typeface="나눔스퀘어 Bold"/>
                <a:ea typeface="나눔스퀘어 Bold"/>
              </a:rPr>
              <a:t>python, </a:t>
            </a:r>
            <a:r>
              <a:rPr lang="en-US" altLang="ko-KR" sz="1800" b="0" i="0" u="none" strike="noStrike">
                <a:solidFill>
                  <a:srgbClr val="ffffff"/>
                </a:solidFill>
                <a:latin typeface="나눔스퀘어 Bold"/>
                <a:ea typeface="나눔스퀘어 Bold"/>
              </a:rPr>
              <a:t>SQLite3</a:t>
            </a:r>
            <a:endParaRPr lang="en-US" altLang="ko-KR" sz="1800" b="0" i="0" u="none" strike="noStrike">
              <a:solidFill>
                <a:srgbClr val="ffffff"/>
              </a:solidFill>
              <a:latin typeface="나눔스퀘어 Bold"/>
              <a:ea typeface="나눔스퀘어 Bold"/>
            </a:endParaRPr>
          </a:p>
        </p:txBody>
      </p:sp>
      <p:grpSp>
        <p:nvGrpSpPr>
          <p:cNvPr id="34" name="Group 3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5" name="Picture 35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1981200" y="3657600"/>
            <a:ext cx="14325600" cy="85090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6197600" y="3898900"/>
            <a:ext cx="10134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2000" b="1" i="0" u="none" strike="noStrike">
                <a:solidFill>
                  <a:srgbClr val="4f565c"/>
                </a:solidFill>
                <a:latin typeface="나눔스퀘어 Bold"/>
                <a:ea typeface="나눔스퀘어 Bold"/>
              </a:rPr>
              <a:t>Vue+Django</a:t>
            </a:r>
            <a:r>
              <a:rPr lang="en-US" sz="2000" b="1" i="0" u="none" strike="noStrike">
                <a:solidFill>
                  <a:srgbClr val="4f565c"/>
                </a:solidFill>
                <a:latin typeface="NanumSquare Regular"/>
              </a:rPr>
              <a:t> </a:t>
            </a:r>
            <a:r>
              <a:rPr 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기반</a:t>
            </a:r>
            <a:r>
              <a:rPr 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영화</a:t>
            </a:r>
            <a:r>
              <a:rPr 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서비스</a:t>
            </a:r>
            <a:r>
              <a:rPr 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프로젝트</a:t>
            </a:r>
            <a:r>
              <a:rPr 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생성</a:t>
            </a:r>
            <a:endParaRPr lang="ko-KR" sz="20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2959100" y="3784600"/>
            <a:ext cx="1955800" cy="571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32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목표</a:t>
            </a:r>
            <a:endParaRPr lang="ko-KR" sz="32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2019300" y="4838700"/>
            <a:ext cx="14338300" cy="3175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lvl="0" indent="0" algn="ctr">
              <a:lnSpc>
                <a:spcPct val="112050"/>
              </a:lnSpc>
              <a:buClr>
                <a:srgbClr val="4f565c"/>
              </a:buClr>
              <a:buFont typeface="Arial"/>
              <a:buNone/>
              <a:defRPr/>
            </a:pPr>
            <a:r>
              <a:rPr 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주요</a:t>
            </a:r>
            <a:r>
              <a:rPr 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기능</a:t>
            </a:r>
            <a:r>
              <a:rPr 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: </a:t>
            </a:r>
            <a:r>
              <a:rPr 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영화</a:t>
            </a:r>
            <a:r>
              <a:rPr 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조회 및 </a:t>
            </a:r>
            <a:r>
              <a:rPr 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추천</a:t>
            </a:r>
            <a:r>
              <a:rPr lang="en-US" alt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유저</a:t>
            </a:r>
            <a:r>
              <a:rPr 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인증</a:t>
            </a:r>
            <a:r>
              <a:rPr 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및</a:t>
            </a:r>
            <a:r>
              <a:rPr 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프로필</a:t>
            </a:r>
            <a:r>
              <a:rPr 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 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게시판</a:t>
            </a:r>
            <a:r>
              <a:rPr 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및</a:t>
            </a:r>
            <a:r>
              <a:rPr 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팔로우</a:t>
            </a:r>
            <a:r>
              <a:rPr 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 </a:t>
            </a:r>
            <a:r>
              <a:rPr 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영상</a:t>
            </a:r>
            <a:r>
              <a:rPr 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리뷰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조회</a:t>
            </a:r>
            <a:r>
              <a:rPr lang="en-US" altLang="ko-KR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0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날씨에 따른 영화 추천</a:t>
            </a:r>
            <a:endParaRPr lang="ko-KR" altLang="en-US" sz="20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39" name="TextBox 10"/>
          <p:cNvSpPr txBox="1"/>
          <p:nvPr/>
        </p:nvSpPr>
        <p:spPr>
          <a:xfrm>
            <a:off x="11595100" y="990600"/>
            <a:ext cx="5511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2200" b="1" i="0" u="none" strike="noStrike" spc="100">
                <a:solidFill>
                  <a:srgbClr val="4f565c"/>
                </a:solidFill>
                <a:latin typeface="Catamaran Medium"/>
              </a:rPr>
              <a:t>CineVibe Project Presentation</a:t>
            </a: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  <a:p>
            <a:pPr lvl="0" algn="r">
              <a:lnSpc>
                <a:spcPct val="116199"/>
              </a:lnSpc>
              <a:defRPr/>
            </a:pP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98500" y="4102100"/>
            <a:ext cx="4216400" cy="4546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4914900" y="4102100"/>
            <a:ext cx="4229100" cy="4546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9144000" y="4102100"/>
            <a:ext cx="4229100" cy="4546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3373100" y="4102100"/>
            <a:ext cx="4229100" cy="4546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685800" y="8636000"/>
            <a:ext cx="16916400" cy="1003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143000" y="990600"/>
            <a:ext cx="190500" cy="190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574800" y="990600"/>
            <a:ext cx="190500" cy="190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2019300" y="990600"/>
            <a:ext cx="190500" cy="1905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685800" y="1536700"/>
            <a:ext cx="16916400" cy="12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 rot="5400000">
            <a:off x="6870700" y="6362700"/>
            <a:ext cx="4546600" cy="127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685800" y="4089400"/>
            <a:ext cx="16916400" cy="127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 rot="5400000">
            <a:off x="2628900" y="6362700"/>
            <a:ext cx="4546600" cy="127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4470400" y="5930900"/>
            <a:ext cx="863600" cy="8636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>
            <a:off x="4813300" y="6184900"/>
            <a:ext cx="177800" cy="3683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8712200" y="5930900"/>
            <a:ext cx="863600" cy="8636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>
            <a:off x="9055100" y="6184900"/>
            <a:ext cx="177800" cy="368300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8" name="Picture 28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12941300" y="5930900"/>
            <a:ext cx="863600" cy="8636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13284200" y="6184900"/>
            <a:ext cx="177800" cy="368300"/>
          </a:xfrm>
          <a:prstGeom prst="rect">
            <a:avLst/>
          </a:prstGeom>
        </p:spPr>
      </p:pic>
      <p:grpSp>
        <p:nvGrpSpPr>
          <p:cNvPr id="31" name="Group 31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2" name="Picture 32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5651500" y="1955800"/>
            <a:ext cx="6985000" cy="111760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6692900" y="2197100"/>
            <a:ext cx="5156200" cy="596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3400" b="0" i="0" u="none" strike="noStrike">
                <a:solidFill>
                  <a:srgbClr val="4f565c"/>
                </a:solidFill>
                <a:ea typeface="나눔스퀘어 ExtraBold"/>
              </a:rPr>
              <a:t>프로젝트 설계 및 진행과정</a:t>
            </a:r>
            <a:endParaRPr lang="ko-KR" altLang="en-US" sz="3400" b="0" i="0" u="none" strike="noStrike">
              <a:solidFill>
                <a:srgbClr val="4f565c"/>
              </a:solidFill>
              <a:ea typeface="나눔스퀘어 ExtraBold"/>
            </a:endParaRPr>
          </a:p>
        </p:txBody>
      </p:sp>
      <p:grpSp>
        <p:nvGrpSpPr>
          <p:cNvPr id="34" name="Group 34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5" name="Picture 35"/>
          <p:cNvPicPr>
            <a:picLocks noChangeAspect="1"/>
          </p:cNvPicPr>
          <p:nvPr/>
        </p:nvPicPr>
        <p:blipFill rotWithShape="1">
          <a:blip r:embed="rId26"/>
          <a:stretch>
            <a:fillRect/>
          </a:stretch>
        </p:blipFill>
        <p:spPr>
          <a:xfrm>
            <a:off x="6070600" y="2298700"/>
            <a:ext cx="406400" cy="4191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 rotWithShape="1">
          <a:blip r:embed="rId27"/>
          <a:stretch>
            <a:fillRect/>
          </a:stretch>
        </p:blipFill>
        <p:spPr>
          <a:xfrm rot="10800000">
            <a:off x="11912600" y="2425700"/>
            <a:ext cx="317500" cy="177800"/>
          </a:xfrm>
          <a:prstGeom prst="rect">
            <a:avLst/>
          </a:prstGeom>
        </p:spPr>
      </p:pic>
      <p:sp>
        <p:nvSpPr>
          <p:cNvPr id="38" name="TextBox 38"/>
          <p:cNvSpPr txBox="1"/>
          <p:nvPr/>
        </p:nvSpPr>
        <p:spPr>
          <a:xfrm>
            <a:off x="1143000" y="5448300"/>
            <a:ext cx="3352800" cy="2971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257040" lvl="0" indent="-257040" algn="just">
              <a:lnSpc>
                <a:spcPct val="114539"/>
              </a:lnSpc>
              <a:buFont typeface="Wingdings"/>
              <a:buChar char="ü"/>
              <a:defRPr/>
            </a:pPr>
            <a:r>
              <a:rPr lang="ko-KR" altLang="en-US" sz="19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명세서에 따른 필수 구성요소 파악</a:t>
            </a:r>
            <a:endParaRPr lang="ko-KR" altLang="en-US" sz="19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57040" lvl="0" indent="-257040" algn="just">
              <a:lnSpc>
                <a:spcPct val="114539"/>
              </a:lnSpc>
              <a:buFont typeface="Wingdings"/>
              <a:buChar char="ü"/>
              <a:defRPr/>
            </a:pPr>
            <a:r>
              <a:rPr lang="ko-KR" altLang="en-US" sz="19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모델 구상 및 기초 세팅</a:t>
            </a:r>
            <a:endParaRPr lang="ko-KR" altLang="en-US" sz="19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57040" lvl="0" indent="-257040" algn="just">
              <a:lnSpc>
                <a:spcPct val="114539"/>
              </a:lnSpc>
              <a:buFont typeface="Wingdings"/>
              <a:buChar char="ü"/>
              <a:defRPr/>
            </a:pPr>
            <a:r>
              <a:rPr lang="ko-KR" altLang="en-US" sz="19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페이지 뼈대 구성 </a:t>
            </a:r>
            <a:endParaRPr lang="ko-KR" altLang="en-US" sz="19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787400" y="4064000"/>
            <a:ext cx="1460500" cy="1333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7500" b="0" i="0" u="none" strike="noStrike">
                <a:solidFill>
                  <a:srgbClr val="ffffff"/>
                </a:solidFill>
                <a:latin typeface="나눔스퀘어 Bold"/>
              </a:rPr>
              <a:t>01</a:t>
            </a:r>
            <a:endParaRPr lang="en-US" sz="7500" b="0" i="0" u="none" strike="noStrike">
              <a:solidFill>
                <a:srgbClr val="ffffff"/>
              </a:solidFill>
              <a:latin typeface="나눔스퀘어 Bold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4965700" y="4064000"/>
            <a:ext cx="1485900" cy="1333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7500" b="0" i="0" u="none" strike="noStrike">
                <a:solidFill>
                  <a:srgbClr val="e8eff1"/>
                </a:solidFill>
                <a:latin typeface="나눔스퀘어 Bold"/>
              </a:rPr>
              <a:t>02</a:t>
            </a:r>
            <a:endParaRPr lang="en-US" sz="7500" b="0" i="0" u="none" strike="noStrike">
              <a:solidFill>
                <a:srgbClr val="e8eff1"/>
              </a:solidFill>
              <a:latin typeface="나눔스퀘어 Bold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9296400" y="4064000"/>
            <a:ext cx="1625600" cy="1333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7500" b="0" i="0" u="none" strike="noStrike">
                <a:solidFill>
                  <a:srgbClr val="cad2d7"/>
                </a:solidFill>
                <a:latin typeface="나눔스퀘어 Bold"/>
              </a:rPr>
              <a:t>03</a:t>
            </a:r>
            <a:endParaRPr lang="en-US" sz="7500" b="0" i="0" u="none" strike="noStrike">
              <a:solidFill>
                <a:srgbClr val="cad2d7"/>
              </a:solidFill>
              <a:latin typeface="나눔스퀘어 Bold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13500100" y="4064000"/>
            <a:ext cx="1612900" cy="1333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7500" b="0" i="0" u="none" strike="noStrike">
                <a:solidFill>
                  <a:srgbClr val="9aa2ab"/>
                </a:solidFill>
                <a:latin typeface="나눔스퀘어 Bold"/>
              </a:rPr>
              <a:t>04</a:t>
            </a:r>
            <a:endParaRPr lang="en-US" sz="7500" b="0" i="0" u="none" strike="noStrike">
              <a:solidFill>
                <a:srgbClr val="9aa2ab"/>
              </a:solidFill>
              <a:latin typeface="나눔스퀘어 Bold"/>
            </a:endParaRPr>
          </a:p>
        </p:txBody>
      </p:sp>
      <p:sp>
        <p:nvSpPr>
          <p:cNvPr id="46" name="TextBox 10"/>
          <p:cNvSpPr txBox="1"/>
          <p:nvPr/>
        </p:nvSpPr>
        <p:spPr>
          <a:xfrm>
            <a:off x="11595100" y="990600"/>
            <a:ext cx="5511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2200" b="1" i="0" u="none" strike="noStrike" spc="100">
                <a:solidFill>
                  <a:srgbClr val="4f565c"/>
                </a:solidFill>
                <a:latin typeface="Catamaran Medium"/>
              </a:rPr>
              <a:t>CineVibe Project Presentation</a:t>
            </a: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  <a:p>
            <a:pPr lvl="0" algn="r">
              <a:lnSpc>
                <a:spcPct val="116199"/>
              </a:lnSpc>
              <a:defRPr/>
            </a:pP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</p:txBody>
      </p:sp>
      <p:sp>
        <p:nvSpPr>
          <p:cNvPr id="47" name="TextBox 38"/>
          <p:cNvSpPr txBox="1"/>
          <p:nvPr/>
        </p:nvSpPr>
        <p:spPr>
          <a:xfrm>
            <a:off x="5410200" y="6896100"/>
            <a:ext cx="3352800" cy="1523999"/>
          </a:xfrm>
          <a:prstGeom prst="rect">
            <a:avLst/>
          </a:prstGeom>
        </p:spPr>
        <p:txBody>
          <a:bodyPr lIns="0" tIns="0" rIns="0" bIns="0" anchor="t"/>
          <a:lstStyle/>
          <a:p>
            <a:pPr marL="257040" lvl="0" indent="-257040" algn="just">
              <a:lnSpc>
                <a:spcPct val="114539"/>
              </a:lnSpc>
              <a:buFont typeface="Wingdings"/>
              <a:buChar char="ü"/>
              <a:defRPr/>
            </a:pPr>
            <a:r>
              <a:rPr lang="ko-KR" altLang="en-US" sz="19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필수 구성요소 개발</a:t>
            </a:r>
            <a:endParaRPr lang="ko-KR" altLang="en-US" sz="19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57040" lvl="0" indent="-257040" algn="just">
              <a:lnSpc>
                <a:spcPct val="114539"/>
              </a:lnSpc>
              <a:buFont typeface="Wingdings"/>
              <a:buChar char="ü"/>
              <a:defRPr/>
            </a:pPr>
            <a:r>
              <a:rPr lang="en-US" altLang="ko-KR" sz="19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git</a:t>
            </a:r>
            <a:r>
              <a:rPr lang="ko-KR" altLang="en-US" sz="19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을 활용한 분업</a:t>
            </a:r>
            <a:endParaRPr lang="ko-KR" altLang="en-US" sz="19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57040" lvl="0" indent="-257040" algn="just">
              <a:lnSpc>
                <a:spcPct val="114539"/>
              </a:lnSpc>
              <a:buFont typeface="Wingdings"/>
              <a:buChar char="ü"/>
              <a:defRPr/>
            </a:pPr>
            <a:r>
              <a:rPr lang="ko-KR" altLang="en-US" sz="19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구현 기능 테스트 및 디버깅</a:t>
            </a:r>
            <a:endParaRPr lang="ko-KR" altLang="en-US" sz="19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48" name="TextBox 38"/>
          <p:cNvSpPr txBox="1"/>
          <p:nvPr/>
        </p:nvSpPr>
        <p:spPr>
          <a:xfrm>
            <a:off x="9601200" y="5448300"/>
            <a:ext cx="3352800" cy="2971800"/>
          </a:xfrm>
          <a:prstGeom prst="rect">
            <a:avLst/>
          </a:prstGeom>
        </p:spPr>
        <p:txBody>
          <a:bodyPr lIns="0" tIns="0" rIns="0" bIns="0" anchor="t"/>
          <a:lstStyle/>
          <a:p>
            <a:pPr marL="257040" lvl="0" indent="-257040" algn="just">
              <a:lnSpc>
                <a:spcPct val="114539"/>
              </a:lnSpc>
              <a:buFont typeface="Wingdings"/>
              <a:buChar char="ü"/>
              <a:defRPr/>
            </a:pPr>
            <a:r>
              <a:rPr lang="ko-KR" altLang="en-US" sz="19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부가 기능 구현</a:t>
            </a:r>
            <a:endParaRPr lang="ko-KR" altLang="en-US" sz="19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57040" lvl="0" indent="-257040" algn="just">
              <a:lnSpc>
                <a:spcPct val="114539"/>
              </a:lnSpc>
              <a:buFont typeface="Wingdings"/>
              <a:buChar char="ü"/>
              <a:defRPr/>
            </a:pPr>
            <a:r>
              <a:rPr lang="ko-KR" altLang="en-US" sz="19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기능별 편의성 업데이트 및 디테일 수정</a:t>
            </a:r>
            <a:endParaRPr lang="ko-KR" altLang="en-US" sz="19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257040" lvl="0" indent="-257040" algn="just">
              <a:lnSpc>
                <a:spcPct val="114539"/>
              </a:lnSpc>
              <a:buFont typeface="Wingdings"/>
              <a:buChar char="ü"/>
              <a:defRPr/>
            </a:pPr>
            <a:r>
              <a:rPr lang="ko-KR" altLang="en-US" sz="19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기초 </a:t>
            </a:r>
            <a:r>
              <a:rPr lang="en-US" altLang="ko-KR" sz="19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CSS</a:t>
            </a:r>
            <a:r>
              <a:rPr lang="ko-KR" altLang="en-US" sz="19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작업</a:t>
            </a:r>
            <a:endParaRPr lang="ko-KR" altLang="en-US" sz="19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49" name="TextBox 38"/>
          <p:cNvSpPr txBox="1"/>
          <p:nvPr/>
        </p:nvSpPr>
        <p:spPr>
          <a:xfrm>
            <a:off x="13868400" y="6896100"/>
            <a:ext cx="3352800" cy="1523999"/>
          </a:xfrm>
          <a:prstGeom prst="rect">
            <a:avLst/>
          </a:prstGeom>
        </p:spPr>
        <p:txBody>
          <a:bodyPr lIns="0" tIns="0" rIns="0" bIns="0" anchor="t"/>
          <a:lstStyle/>
          <a:p>
            <a:pPr marL="257040" lvl="0" indent="-257040" algn="just">
              <a:lnSpc>
                <a:spcPct val="114539"/>
              </a:lnSpc>
              <a:buFont typeface="Wingdings"/>
              <a:buChar char="ü"/>
              <a:defRPr/>
            </a:pPr>
            <a:r>
              <a:rPr lang="ko-KR" altLang="en-US" sz="1900" b="1" i="0" u="none" strike="noStrike">
                <a:solidFill>
                  <a:schemeClr val="lt1"/>
                </a:solidFill>
                <a:latin typeface="함초롬바탕"/>
                <a:ea typeface="함초롬바탕"/>
                <a:cs typeface="함초롬바탕"/>
              </a:rPr>
              <a:t>세부 기능 조정</a:t>
            </a:r>
            <a:endParaRPr lang="ko-KR" altLang="en-US" sz="1900" b="1" i="0" u="none" strike="noStrike">
              <a:solidFill>
                <a:schemeClr val="lt1"/>
              </a:solidFill>
              <a:latin typeface="함초롬바탕"/>
              <a:cs typeface="함초롬바탕"/>
            </a:endParaRPr>
          </a:p>
          <a:p>
            <a:pPr marL="257040" lvl="0" indent="-257040" algn="just">
              <a:lnSpc>
                <a:spcPct val="114539"/>
              </a:lnSpc>
              <a:buFont typeface="Wingdings"/>
              <a:buChar char="ü"/>
              <a:defRPr/>
            </a:pPr>
            <a:r>
              <a:rPr lang="ko-KR" altLang="en-US" sz="1900" b="1" i="0" u="none" strike="noStrike">
                <a:solidFill>
                  <a:schemeClr val="lt1"/>
                </a:solidFill>
                <a:latin typeface="함초롬바탕"/>
                <a:ea typeface="함초롬바탕"/>
                <a:cs typeface="함초롬바탕"/>
              </a:rPr>
              <a:t>기능별 최종 수정</a:t>
            </a:r>
            <a:endParaRPr lang="ko-KR" altLang="en-US" sz="1900" b="1" i="0" u="none" strike="noStrike">
              <a:solidFill>
                <a:schemeClr val="lt1"/>
              </a:solidFill>
              <a:latin typeface="함초롬바탕"/>
              <a:cs typeface="함초롬바탕"/>
            </a:endParaRPr>
          </a:p>
          <a:p>
            <a:pPr marL="257040" lvl="0" indent="-257040" algn="just">
              <a:lnSpc>
                <a:spcPct val="114539"/>
              </a:lnSpc>
              <a:buFont typeface="Wingdings"/>
              <a:buChar char="ü"/>
              <a:defRPr/>
            </a:pPr>
            <a:r>
              <a:rPr lang="ko-KR" altLang="en-US" sz="1900" b="1" i="0" u="none" strike="noStrike">
                <a:solidFill>
                  <a:schemeClr val="lt1"/>
                </a:solidFill>
                <a:latin typeface="함초롬바탕"/>
                <a:ea typeface="함초롬바탕"/>
                <a:cs typeface="함초롬바탕"/>
              </a:rPr>
              <a:t>프로젝트 마무리 준비</a:t>
            </a:r>
            <a:endParaRPr lang="ko-KR" altLang="en-US" sz="1900" b="1" i="0" u="none" strike="noStrike">
              <a:solidFill>
                <a:schemeClr val="lt1"/>
              </a:solidFill>
              <a:latin typeface="함초롬바탕"/>
              <a:cs typeface="함초롬바탕"/>
            </a:endParaRPr>
          </a:p>
          <a:p>
            <a:pPr marL="257040" lvl="0" indent="-257040" algn="just">
              <a:lnSpc>
                <a:spcPct val="114539"/>
              </a:lnSpc>
              <a:buFont typeface="Wingdings"/>
              <a:buChar char="ü"/>
              <a:defRPr/>
            </a:pPr>
            <a:endParaRPr lang="ko-KR" altLang="en-US" sz="1900" b="1" i="0" u="none" strike="noStrike">
              <a:solidFill>
                <a:schemeClr val="lt1"/>
              </a:solidFill>
              <a:latin typeface="함초롬바탕"/>
              <a:cs typeface="함초롬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5800" y="1536700"/>
            <a:ext cx="16916400" cy="8102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171700" y="-3136900"/>
            <a:ext cx="19634200" cy="200914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755900" y="6235700"/>
            <a:ext cx="12776200" cy="1587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340100" y="6731000"/>
            <a:ext cx="571500" cy="5969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 rot="10800000">
            <a:off x="14541500" y="6908800"/>
            <a:ext cx="431800" cy="2413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3975100" y="6591300"/>
            <a:ext cx="10350500" cy="850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4800" b="0" i="0" u="none" strike="noStrike">
                <a:solidFill>
                  <a:srgbClr val="4f565c"/>
                </a:solidFill>
                <a:latin typeface="나눔스퀘어 ExtraBold"/>
              </a:rPr>
              <a:t>Django</a:t>
            </a:r>
            <a:endParaRPr lang="en-US" sz="4800" b="0" i="0" u="none" strike="noStrike">
              <a:solidFill>
                <a:srgbClr val="4f565c"/>
              </a:solidFill>
              <a:latin typeface="나눔스퀘어 ExtraBold"/>
            </a:endParaRPr>
          </a:p>
        </p:txBody>
      </p:sp>
      <p:sp>
        <p:nvSpPr>
          <p:cNvPr id="22" name="TextBox 10"/>
          <p:cNvSpPr txBox="1"/>
          <p:nvPr/>
        </p:nvSpPr>
        <p:spPr>
          <a:xfrm>
            <a:off x="11595100" y="990600"/>
            <a:ext cx="5511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2200" b="1" i="0" u="none" strike="noStrike" spc="100">
                <a:solidFill>
                  <a:srgbClr val="4f565c"/>
                </a:solidFill>
                <a:latin typeface="Catamaran Medium"/>
              </a:rPr>
              <a:t>CineVibe Project Presentation</a:t>
            </a: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  <a:p>
            <a:pPr lvl="0" algn="r">
              <a:lnSpc>
                <a:spcPct val="116199"/>
              </a:lnSpc>
              <a:defRPr/>
            </a:pP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</p:txBody>
      </p:sp>
      <p:pic>
        <p:nvPicPr>
          <p:cNvPr id="23" name="Picture 10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1143000" y="990600"/>
            <a:ext cx="190500" cy="190500"/>
          </a:xfrm>
          <a:prstGeom prst="rect">
            <a:avLst/>
          </a:prstGeom>
        </p:spPr>
      </p:pic>
      <p:pic>
        <p:nvPicPr>
          <p:cNvPr id="24" name="Picture 12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1574800" y="990600"/>
            <a:ext cx="190500" cy="190500"/>
          </a:xfrm>
          <a:prstGeom prst="rect">
            <a:avLst/>
          </a:prstGeom>
        </p:spPr>
      </p:pic>
      <p:pic>
        <p:nvPicPr>
          <p:cNvPr id="25" name="Picture 13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2019300" y="990600"/>
            <a:ext cx="190500" cy="19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5800" y="8636000"/>
            <a:ext cx="16916400" cy="1003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85800" y="1536700"/>
            <a:ext cx="169164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43000" y="990600"/>
            <a:ext cx="190500" cy="190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574800" y="990600"/>
            <a:ext cx="190500" cy="190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019300" y="990600"/>
            <a:ext cx="190500" cy="1905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sp>
        <p:nvSpPr>
          <p:cNvPr id="26" name="TextBox 10"/>
          <p:cNvSpPr txBox="1"/>
          <p:nvPr/>
        </p:nvSpPr>
        <p:spPr>
          <a:xfrm>
            <a:off x="11595100" y="990600"/>
            <a:ext cx="5511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2200" b="1" i="0" u="none" strike="noStrike" spc="100">
                <a:solidFill>
                  <a:srgbClr val="4f565c"/>
                </a:solidFill>
                <a:latin typeface="Catamaran Medium"/>
              </a:rPr>
              <a:t>CineVibe Project Presentation</a:t>
            </a: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  <a:p>
            <a:pPr lvl="0" algn="r">
              <a:lnSpc>
                <a:spcPct val="116199"/>
              </a:lnSpc>
              <a:defRPr/>
            </a:pP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998550" y="2606756"/>
            <a:ext cx="10888649" cy="5073487"/>
          </a:xfrm>
          <a:prstGeom prst="rect">
            <a:avLst/>
          </a:prstGeom>
        </p:spPr>
      </p:pic>
      <p:sp>
        <p:nvSpPr>
          <p:cNvPr id="28" name="TextBox 17"/>
          <p:cNvSpPr txBox="1"/>
          <p:nvPr/>
        </p:nvSpPr>
        <p:spPr>
          <a:xfrm>
            <a:off x="12192001" y="2400300"/>
            <a:ext cx="5181600" cy="482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2700" b="0" i="0" u="none" strike="noStrike">
                <a:solidFill>
                  <a:srgbClr val="4f565c"/>
                </a:solidFill>
                <a:latin typeface="나눔스퀘어 Bold"/>
                <a:ea typeface="나눔스퀘어 Bold"/>
              </a:rPr>
              <a:t>Entity-</a:t>
            </a:r>
            <a:r>
              <a:rPr lang="en-US" altLang="ko-KR" sz="2700" b="0" i="0" u="none" strike="noStrike">
                <a:solidFill>
                  <a:schemeClr val="dk2"/>
                </a:solidFill>
                <a:latin typeface="나눔스퀘어 Bold"/>
                <a:ea typeface="나눔스퀘어 Bold"/>
              </a:rPr>
              <a:t>Relationship</a:t>
            </a:r>
            <a:r>
              <a:rPr lang="en-US" altLang="ko-KR" sz="2700" b="0" i="0" u="none" strike="noStrike">
                <a:solidFill>
                  <a:srgbClr val="4f565c"/>
                </a:solidFill>
                <a:latin typeface="나눔스퀘어 Bold"/>
                <a:ea typeface="나눔스퀘어 Bold"/>
              </a:rPr>
              <a:t> Diagram</a:t>
            </a:r>
            <a:endParaRPr lang="en-US" altLang="ko-KR" sz="2700" b="0" i="0" u="none" strike="noStrike">
              <a:solidFill>
                <a:srgbClr val="4f565c"/>
              </a:solidFill>
              <a:latin typeface="나눔스퀘어 Bold"/>
              <a:ea typeface="나눔스퀘어 Bold"/>
            </a:endParaRPr>
          </a:p>
        </p:txBody>
      </p:sp>
      <p:sp>
        <p:nvSpPr>
          <p:cNvPr id="30" name="TextBox 18"/>
          <p:cNvSpPr txBox="1"/>
          <p:nvPr/>
        </p:nvSpPr>
        <p:spPr>
          <a:xfrm>
            <a:off x="12192000" y="3086100"/>
            <a:ext cx="5029200" cy="4648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just">
              <a:lnSpc>
                <a:spcPct val="114539"/>
              </a:lnSpc>
              <a:defRPr/>
            </a:pPr>
            <a:r>
              <a:rPr lang="ko-KR" altLang="en-US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</a:t>
            </a:r>
            <a:r>
              <a:rPr lang="en-US" altLang="ko-KR" sz="21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User Model</a:t>
            </a:r>
            <a:endParaRPr lang="en-US" altLang="ko-KR" sz="21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lvl="0" algn="just">
              <a:lnSpc>
                <a:spcPct val="114539"/>
              </a:lnSpc>
              <a:defRPr/>
            </a:pPr>
            <a:r>
              <a:rPr lang="en-US" altLang="ko-KR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  - </a:t>
            </a:r>
            <a:r>
              <a:rPr lang="en-US" altLang="ko-KR" sz="21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AbstractUser</a:t>
            </a:r>
            <a:r>
              <a:rPr lang="ko-KR" altLang="en-US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를 </a:t>
            </a:r>
            <a:r>
              <a:rPr lang="ko-KR" altLang="en-US" sz="21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커스텀</a:t>
            </a:r>
            <a:r>
              <a:rPr lang="ko-KR" altLang="en-US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해서 사용</a:t>
            </a:r>
            <a:endParaRPr lang="ko-KR" altLang="en-US" sz="21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lvl="0" algn="just">
              <a:lnSpc>
                <a:spcPct val="114539"/>
              </a:lnSpc>
              <a:defRPr/>
            </a:pPr>
            <a:r>
              <a:rPr lang="ko-KR" altLang="en-US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  </a:t>
            </a:r>
            <a:r>
              <a:rPr lang="en-US" altLang="ko-KR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-</a:t>
            </a:r>
            <a:r>
              <a:rPr lang="ko-KR" altLang="en-US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lang="en-US" altLang="ko-KR" sz="21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Manytomanyfield</a:t>
            </a:r>
            <a:r>
              <a:rPr lang="ko-KR" altLang="en-US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로 팔로우 정보 저장</a:t>
            </a:r>
            <a:endParaRPr lang="ko-KR" altLang="en-US" sz="2100" b="0" i="0" u="none" strike="noStrike">
              <a:solidFill>
                <a:srgbClr val="4f565c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14539"/>
              </a:lnSpc>
              <a:defRPr/>
            </a:pPr>
            <a:endParaRPr lang="ko-KR" altLang="en-US" sz="21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lvl="0" algn="just">
              <a:lnSpc>
                <a:spcPct val="114539"/>
              </a:lnSpc>
              <a:defRPr/>
            </a:pPr>
            <a:r>
              <a:rPr lang="ko-KR" altLang="en-US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</a:t>
            </a:r>
            <a:r>
              <a:rPr lang="en-US" altLang="ko-KR" sz="21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Movie Model</a:t>
            </a:r>
            <a:endParaRPr lang="en-US" altLang="ko-KR" sz="21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lvl="0" algn="just">
              <a:lnSpc>
                <a:spcPct val="114539"/>
              </a:lnSpc>
              <a:defRPr/>
            </a:pPr>
            <a:r>
              <a:rPr lang="en-US" altLang="ko-KR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  - </a:t>
            </a:r>
            <a:r>
              <a:rPr lang="en-US" altLang="ko-KR" sz="21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User</a:t>
            </a:r>
            <a:r>
              <a:rPr lang="ko-KR" altLang="en-US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를 </a:t>
            </a:r>
            <a:r>
              <a:rPr lang="ko-KR" altLang="en-US" sz="21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외래키</a:t>
            </a:r>
            <a:r>
              <a:rPr lang="ko-KR" altLang="en-US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로 지정</a:t>
            </a:r>
            <a:endParaRPr lang="ko-KR" altLang="en-US" sz="21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lvl="0" algn="just">
              <a:lnSpc>
                <a:spcPct val="114539"/>
              </a:lnSpc>
              <a:defRPr/>
            </a:pPr>
            <a:r>
              <a:rPr lang="ko-KR" altLang="en-US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  </a:t>
            </a:r>
            <a:r>
              <a:rPr lang="en-US" altLang="ko-KR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-</a:t>
            </a:r>
            <a:r>
              <a:rPr lang="ko-KR" altLang="en-US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사용자가 </a:t>
            </a:r>
            <a:r>
              <a:rPr lang="en-US" altLang="ko-KR" sz="21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Pick</a:t>
            </a:r>
            <a:r>
              <a:rPr lang="ko-KR" altLang="en-US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한 영화를 저장</a:t>
            </a:r>
            <a:endParaRPr lang="ko-KR" altLang="en-US" sz="21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lvl="0" algn="just">
              <a:lnSpc>
                <a:spcPct val="114539"/>
              </a:lnSpc>
              <a:defRPr/>
            </a:pPr>
            <a:endParaRPr lang="ko-KR" altLang="en-US" sz="21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lvl="0" algn="just">
              <a:lnSpc>
                <a:spcPct val="114539"/>
              </a:lnSpc>
              <a:defRPr/>
            </a:pPr>
            <a:r>
              <a:rPr lang="ko-KR" altLang="en-US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</a:t>
            </a:r>
            <a:r>
              <a:rPr lang="en-US" altLang="ko-KR" sz="21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Comment Model</a:t>
            </a:r>
            <a:endParaRPr lang="en-US" altLang="ko-KR" sz="21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lvl="0" algn="just">
              <a:lnSpc>
                <a:spcPct val="114539"/>
              </a:lnSpc>
              <a:defRPr/>
            </a:pPr>
            <a:r>
              <a:rPr lang="en-US" altLang="ko-KR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  - </a:t>
            </a:r>
            <a:r>
              <a:rPr lang="en-US" altLang="ko-KR" sz="21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User</a:t>
            </a:r>
            <a:r>
              <a:rPr lang="ko-KR" altLang="en-US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와 </a:t>
            </a:r>
            <a:r>
              <a:rPr lang="en-US" altLang="ko-KR" sz="2100" b="0" i="0" u="none" strike="noStrike">
                <a:solidFill>
                  <a:srgbClr val="4f565c"/>
                </a:solidFill>
                <a:latin typeface="나눔스퀘어 Bold"/>
                <a:ea typeface="나눔스퀘어 Bold"/>
                <a:cs typeface="함초롬바탕"/>
              </a:rPr>
              <a:t>Movie</a:t>
            </a:r>
            <a:r>
              <a:rPr lang="ko-KR" altLang="en-US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를 </a:t>
            </a:r>
            <a:r>
              <a:rPr lang="ko-KR" altLang="en-US" sz="21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외래키</a:t>
            </a:r>
            <a:r>
              <a:rPr lang="ko-KR" altLang="en-US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로 참조</a:t>
            </a:r>
            <a:endParaRPr lang="ko-KR" altLang="en-US" sz="21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lvl="0" algn="just">
              <a:lnSpc>
                <a:spcPct val="114539"/>
              </a:lnSpc>
              <a:defRPr/>
            </a:pPr>
            <a:r>
              <a:rPr lang="ko-KR" altLang="en-US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  </a:t>
            </a:r>
            <a:r>
              <a:rPr lang="en-US" altLang="ko-KR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-</a:t>
            </a:r>
            <a:r>
              <a:rPr lang="ko-KR" altLang="en-US" sz="2100" b="0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게시판 댓글을 저장</a:t>
            </a:r>
            <a:endParaRPr lang="ko-KR" altLang="en-US" sz="2100" b="0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5800" y="8636000"/>
            <a:ext cx="16916400" cy="1003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85800" y="1536700"/>
            <a:ext cx="169164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43000" y="990600"/>
            <a:ext cx="190500" cy="190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574800" y="990600"/>
            <a:ext cx="190500" cy="190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019300" y="990600"/>
            <a:ext cx="190500" cy="190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066800" y="3306684"/>
            <a:ext cx="8229600" cy="367363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906000" y="4326346"/>
            <a:ext cx="6946900" cy="10704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9677400" y="3543300"/>
            <a:ext cx="7467600" cy="482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주요 기능 </a:t>
            </a:r>
            <a:r>
              <a:rPr lang="en-US" altLang="ko-KR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:</a:t>
            </a:r>
            <a:r>
              <a:rPr lang="ko-KR" altLang="en-US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회원가입</a:t>
            </a:r>
            <a:r>
              <a:rPr lang="en-US" altLang="ko-KR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정보수정</a:t>
            </a:r>
            <a:r>
              <a:rPr lang="en-US" altLang="ko-KR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팔로우 관계 </a:t>
            </a:r>
            <a:endParaRPr lang="ko-KR" altLang="en-US" sz="27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677400" y="4591050"/>
            <a:ext cx="7213600" cy="382905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사용자의 정보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를 저장하는 필드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본인과 다른 사용자의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프로필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페이지를 구성하는 정보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팔로우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정보수정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회원탈퇴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기능과 관련된 필드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grpSp>
        <p:nvGrpSpPr>
          <p:cNvPr id="19" name="Group 1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9880600" y="2108200"/>
            <a:ext cx="6985000" cy="1117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0922000" y="2349500"/>
            <a:ext cx="5156200" cy="596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3400" b="0" i="0" u="none" strike="noStrike">
                <a:solidFill>
                  <a:srgbClr val="4f565c"/>
                </a:solidFill>
                <a:latin typeface="나눔스퀘어 ExtraBold"/>
              </a:rPr>
              <a:t>User Model</a:t>
            </a:r>
            <a:endParaRPr lang="en-US" altLang="ko-KR" sz="3400" b="0" i="0" u="none" strike="noStrike">
              <a:solidFill>
                <a:srgbClr val="4f565c"/>
              </a:solidFill>
              <a:latin typeface="나눔스퀘어 ExtraBold"/>
            </a:endParaRPr>
          </a:p>
        </p:txBody>
      </p: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0287000" y="2451100"/>
            <a:ext cx="406400" cy="419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 rot="10800000">
            <a:off x="16129000" y="2578100"/>
            <a:ext cx="317500" cy="177800"/>
          </a:xfrm>
          <a:prstGeom prst="rect">
            <a:avLst/>
          </a:prstGeom>
        </p:spPr>
      </p:pic>
      <p:sp>
        <p:nvSpPr>
          <p:cNvPr id="25" name="TextBox 10"/>
          <p:cNvSpPr txBox="1"/>
          <p:nvPr/>
        </p:nvSpPr>
        <p:spPr>
          <a:xfrm>
            <a:off x="11595100" y="990600"/>
            <a:ext cx="5511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2200" b="1" i="0" u="none" strike="noStrike" spc="100">
                <a:solidFill>
                  <a:srgbClr val="4f565c"/>
                </a:solidFill>
                <a:latin typeface="Catamaran Medium"/>
              </a:rPr>
              <a:t>CineVibe Project Presentation</a:t>
            </a: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  <a:p>
            <a:pPr lvl="0" algn="r">
              <a:lnSpc>
                <a:spcPct val="116199"/>
              </a:lnSpc>
              <a:defRPr/>
            </a:pP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8ef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9000" y="838200"/>
            <a:ext cx="169164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9000" y="1790700"/>
            <a:ext cx="16916400" cy="8064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7400" y="736600"/>
            <a:ext cx="16916400" cy="9017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7400" y="1651000"/>
            <a:ext cx="16916400" cy="8102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5800" y="635000"/>
            <a:ext cx="16916400" cy="9017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85800" y="8636000"/>
            <a:ext cx="16916400" cy="1003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85800" y="1536700"/>
            <a:ext cx="169164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143000" y="990600"/>
            <a:ext cx="190500" cy="190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574800" y="990600"/>
            <a:ext cx="190500" cy="190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019300" y="990600"/>
            <a:ext cx="190500" cy="190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9906000" y="4326346"/>
            <a:ext cx="6946900" cy="10704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9677400" y="3543300"/>
            <a:ext cx="7467600" cy="482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주요 기능 </a:t>
            </a:r>
            <a:r>
              <a:rPr lang="en-US" altLang="ko-KR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:</a:t>
            </a:r>
            <a:r>
              <a:rPr lang="ko-KR" altLang="en-US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좋아요</a:t>
            </a:r>
            <a:r>
              <a:rPr lang="en-US" altLang="ko-KR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게시판</a:t>
            </a:r>
            <a:r>
              <a:rPr lang="en-US" altLang="ko-KR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lang="ko-KR" altLang="en-US" sz="2700" b="1" i="0" u="none" strike="noStrike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영화 상세 조회 </a:t>
            </a:r>
            <a:endParaRPr lang="ko-KR" altLang="en-US" sz="2700" b="1" i="0" u="none" strike="noStrike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677400" y="4533900"/>
            <a:ext cx="7213600" cy="382905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사용자가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좋아요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누른 영화 조회 기능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영화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상세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페이지를 구성하는 정보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게시판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조회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생성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삭제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  <a:p>
            <a:pPr marL="0" lvl="0" indent="0" algn="just" defTabSz="232257" rtl="0" eaLnBrk="1" latinLnBrk="0" hangingPunct="1">
              <a:lnSpc>
                <a:spcPct val="11453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▷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참조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역참조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4f565c"/>
                </a:solidFill>
                <a:latin typeface="함초롬바탕"/>
                <a:ea typeface="함초롬바탕"/>
                <a:cs typeface="함초롬바탕"/>
              </a:rPr>
              <a:t>를 활용하여 사용자별 다른 기능 제공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4f565c"/>
              </a:solidFill>
              <a:latin typeface="함초롬바탕"/>
              <a:cs typeface="함초롬바탕"/>
            </a:endParaRPr>
          </a:p>
        </p:txBody>
      </p:sp>
      <p:grpSp>
        <p:nvGrpSpPr>
          <p:cNvPr id="19" name="Group 19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9880600" y="2108200"/>
            <a:ext cx="6985000" cy="1117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0922000" y="2349500"/>
            <a:ext cx="5156200" cy="596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3400" b="0" i="0" u="none" strike="noStrike">
                <a:solidFill>
                  <a:srgbClr val="4f565c"/>
                </a:solidFill>
                <a:latin typeface="나눔스퀘어 ExtraBold"/>
              </a:rPr>
              <a:t>Movie, Comment Model</a:t>
            </a:r>
            <a:endParaRPr lang="en-US" altLang="ko-KR" sz="3400" b="0" i="0" u="none" strike="noStrike">
              <a:solidFill>
                <a:srgbClr val="4f565c"/>
              </a:solidFill>
              <a:latin typeface="나눔스퀘어 ExtraBold"/>
            </a:endParaRPr>
          </a:p>
        </p:txBody>
      </p:sp>
      <p:grpSp>
        <p:nvGrpSpPr>
          <p:cNvPr id="22" name="Group 22"/>
          <p:cNvGrpSpPr/>
          <p:nvPr/>
        </p:nvGrpSpPr>
        <p:grpSpPr>
          <a:xfrm rot="0">
            <a:off x="2147483648" y="2147483648"/>
            <a:ext cx="2147483648" cy="2147483648"/>
            <a:chOff x="0" y="0"/>
            <a:chExt cx="914400" cy="91440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10287000" y="2451100"/>
            <a:ext cx="406400" cy="419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 rot="10800000">
            <a:off x="16129000" y="2578100"/>
            <a:ext cx="317500" cy="177800"/>
          </a:xfrm>
          <a:prstGeom prst="rect">
            <a:avLst/>
          </a:prstGeom>
        </p:spPr>
      </p:pic>
      <p:sp>
        <p:nvSpPr>
          <p:cNvPr id="25" name="TextBox 10"/>
          <p:cNvSpPr txBox="1"/>
          <p:nvPr/>
        </p:nvSpPr>
        <p:spPr>
          <a:xfrm>
            <a:off x="11595100" y="990600"/>
            <a:ext cx="55118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116199"/>
              </a:lnSpc>
              <a:defRPr/>
            </a:pPr>
            <a:r>
              <a:rPr lang="en-US" altLang="ko-KR" sz="2200" b="1" i="0" u="none" strike="noStrike" spc="100">
                <a:solidFill>
                  <a:srgbClr val="4f565c"/>
                </a:solidFill>
                <a:latin typeface="Catamaran Medium"/>
              </a:rPr>
              <a:t>CineVibe Project Presentation</a:t>
            </a: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  <a:p>
            <a:pPr lvl="0" algn="r">
              <a:lnSpc>
                <a:spcPct val="116199"/>
              </a:lnSpc>
              <a:defRPr/>
            </a:pPr>
            <a:endParaRPr lang="en-US" altLang="ko-KR" sz="2200" b="1" i="0" u="none" strike="noStrike" spc="100">
              <a:solidFill>
                <a:srgbClr val="4f565c"/>
              </a:solidFill>
              <a:latin typeface="Catamaran Medium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066799" y="2152391"/>
            <a:ext cx="8077200" cy="2762508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1066799" y="5143500"/>
            <a:ext cx="8077200" cy="220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909</ep:Words>
  <ep:PresentationFormat>On-screen Show (4:3)</ep:PresentationFormat>
  <ep:Paragraphs>154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admin</cp:lastModifiedBy>
  <dcterms:modified xsi:type="dcterms:W3CDTF">2025-05-27T13:48:43.190</dcterms:modified>
  <cp:revision>36</cp:revision>
  <cp:version>1000.0000.01</cp:version>
</cp:coreProperties>
</file>