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1" r:id="rId2"/>
    <p:sldId id="268" r:id="rId3"/>
    <p:sldId id="275" r:id="rId4"/>
    <p:sldId id="323" r:id="rId5"/>
    <p:sldId id="324" r:id="rId6"/>
    <p:sldId id="289" r:id="rId7"/>
    <p:sldId id="294" r:id="rId8"/>
    <p:sldId id="303" r:id="rId9"/>
    <p:sldId id="322" r:id="rId10"/>
    <p:sldId id="293" r:id="rId11"/>
    <p:sldId id="297" r:id="rId12"/>
    <p:sldId id="298" r:id="rId13"/>
    <p:sldId id="296" r:id="rId14"/>
    <p:sldId id="299" r:id="rId15"/>
    <p:sldId id="300" r:id="rId16"/>
    <p:sldId id="276" r:id="rId17"/>
    <p:sldId id="304" r:id="rId18"/>
    <p:sldId id="301" r:id="rId19"/>
    <p:sldId id="305" r:id="rId20"/>
    <p:sldId id="302" r:id="rId21"/>
    <p:sldId id="309" r:id="rId22"/>
    <p:sldId id="321" r:id="rId23"/>
    <p:sldId id="320" r:id="rId24"/>
    <p:sldId id="311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26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98"/>
    <a:srgbClr val="F9E0C7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84566" autoAdjust="0"/>
  </p:normalViewPr>
  <p:slideViewPr>
    <p:cSldViewPr snapToGrid="0" showGuides="1">
      <p:cViewPr varScale="1">
        <p:scale>
          <a:sx n="95" d="100"/>
          <a:sy n="95" d="100"/>
        </p:scale>
        <p:origin x="1566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7DAC-918C-4A6C-9DA1-F4A9E4254A1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A749-0D09-4B0C-9DAC-AD7149802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0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27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0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90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75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8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0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73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70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31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112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01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2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8A749-0D09-4B0C-9DAC-AD7149802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7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193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8A749-0D09-4B0C-9DAC-AD71498028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1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6444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Portfolio St.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38667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807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&amp;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lang="en-US" altLang="ko-KR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_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댓글작성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3D50B2-46CA-433F-9580-A087B627F82B}"/>
              </a:ext>
            </a:extLst>
          </p:cNvPr>
          <p:cNvGrpSpPr/>
          <p:nvPr/>
        </p:nvGrpSpPr>
        <p:grpSpPr>
          <a:xfrm>
            <a:off x="6725777" y="767949"/>
            <a:ext cx="4677697" cy="5953525"/>
            <a:chOff x="6725777" y="767949"/>
            <a:chExt cx="4677697" cy="595352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99196C4-20C8-4287-BF24-C248CB5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777" y="767949"/>
              <a:ext cx="4661545" cy="595352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F4CA63-2C30-4777-8E64-A58CCD8FB6DF}"/>
                </a:ext>
              </a:extLst>
            </p:cNvPr>
            <p:cNvSpPr txBox="1"/>
            <p:nvPr/>
          </p:nvSpPr>
          <p:spPr>
            <a:xfrm>
              <a:off x="7823648" y="5226881"/>
              <a:ext cx="35798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u="sng" dirty="0"/>
                <a:t>작성자가 아닌 </a:t>
              </a:r>
              <a:r>
                <a:rPr lang="en-US" altLang="ko-KR" sz="1300" b="1" u="sng" dirty="0"/>
                <a:t>user</a:t>
              </a:r>
              <a:r>
                <a:rPr lang="ko-KR" altLang="en-US" sz="1300" b="1" u="sng" dirty="0"/>
                <a:t>에겐 수정</a:t>
              </a:r>
              <a:r>
                <a:rPr lang="en-US" altLang="ko-KR" sz="1300" b="1" u="sng" dirty="0"/>
                <a:t>, </a:t>
              </a:r>
              <a:r>
                <a:rPr lang="ko-KR" altLang="en-US" sz="1300" b="1" u="sng" dirty="0"/>
                <a:t>삭제 버튼이 보이지 않음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ED9A38B-D57F-4E2C-A5E9-E7A90D51711E}"/>
              </a:ext>
            </a:extLst>
          </p:cNvPr>
          <p:cNvGrpSpPr/>
          <p:nvPr/>
        </p:nvGrpSpPr>
        <p:grpSpPr>
          <a:xfrm>
            <a:off x="711310" y="937219"/>
            <a:ext cx="5460890" cy="5784255"/>
            <a:chOff x="711310" y="937219"/>
            <a:chExt cx="5460890" cy="578425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C1CB15D-E83D-41B8-82E0-DF240555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10" y="937219"/>
              <a:ext cx="5460890" cy="57842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BD91BB2-D6AE-4E7E-9882-5BFD3E13A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3223"/>
            <a:stretch/>
          </p:blipFill>
          <p:spPr>
            <a:xfrm>
              <a:off x="3455367" y="4843618"/>
              <a:ext cx="978623" cy="6990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58D2C8-F4A6-4F05-A346-57453F311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2549"/>
            <a:stretch/>
          </p:blipFill>
          <p:spPr>
            <a:xfrm>
              <a:off x="2368081" y="4843618"/>
              <a:ext cx="978623" cy="69905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9FCA17-4131-43DC-B41B-1DC6387FABFE}"/>
                </a:ext>
              </a:extLst>
            </p:cNvPr>
            <p:cNvSpPr txBox="1"/>
            <p:nvPr/>
          </p:nvSpPr>
          <p:spPr>
            <a:xfrm>
              <a:off x="1078889" y="4412738"/>
              <a:ext cx="44278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작성한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user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만 본인에게만 작성한 게시글 수정 삭제 버튼이 활성화</a:t>
              </a:r>
            </a:p>
          </p:txBody>
        </p: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31DA4E25-C46F-4C05-B56D-DD74A8016B8B}"/>
                </a:ext>
              </a:extLst>
            </p:cNvPr>
            <p:cNvCxnSpPr>
              <a:cxnSpLocks/>
              <a:stCxn id="44" idx="3"/>
              <a:endCxn id="16" idx="3"/>
            </p:cNvCxnSpPr>
            <p:nvPr/>
          </p:nvCxnSpPr>
          <p:spPr>
            <a:xfrm flipH="1">
              <a:off x="4433990" y="4558932"/>
              <a:ext cx="1072714" cy="634211"/>
            </a:xfrm>
            <a:prstGeom prst="curvedConnector3">
              <a:avLst>
                <a:gd name="adj1" fmla="val -2131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E61D51-FF74-41AD-8BAE-CCB80C688599}"/>
                </a:ext>
              </a:extLst>
            </p:cNvPr>
            <p:cNvSpPr txBox="1"/>
            <p:nvPr/>
          </p:nvSpPr>
          <p:spPr>
            <a:xfrm>
              <a:off x="1530773" y="5695747"/>
              <a:ext cx="22733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상세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게시글에서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댓글 작성기능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579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&lt;3-2&gt;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DFD416-4A13-4FA4-BC3C-A0E9A789997A}"/>
              </a:ext>
            </a:extLst>
          </p:cNvPr>
          <p:cNvGrpSpPr/>
          <p:nvPr/>
        </p:nvGrpSpPr>
        <p:grpSpPr>
          <a:xfrm>
            <a:off x="2531250" y="851997"/>
            <a:ext cx="6088849" cy="5964761"/>
            <a:chOff x="3052386" y="760834"/>
            <a:chExt cx="5387526" cy="5964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8D2534-2A1E-4D2B-BA25-9C9F8D7A9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2386" y="760834"/>
              <a:ext cx="5387526" cy="59647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C2DE50-9D70-430A-A6F6-13B0647E9AD2}"/>
                </a:ext>
              </a:extLst>
            </p:cNvPr>
            <p:cNvSpPr txBox="1"/>
            <p:nvPr/>
          </p:nvSpPr>
          <p:spPr>
            <a:xfrm>
              <a:off x="3274242" y="2887794"/>
              <a:ext cx="36893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기존에 작성했던 게시글의 내용이 유지되고 수정 작업 진행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9995E4-AD0F-465B-B7DE-655ED9390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" t="9238" r="2485"/>
          <a:stretch/>
        </p:blipFill>
        <p:spPr>
          <a:xfrm>
            <a:off x="2790665" y="3346936"/>
            <a:ext cx="5585240" cy="2185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F4E40B-F469-4B7D-934A-A521268AF4A3}"/>
              </a:ext>
            </a:extLst>
          </p:cNvPr>
          <p:cNvSpPr txBox="1"/>
          <p:nvPr/>
        </p:nvSpPr>
        <p:spPr>
          <a:xfrm>
            <a:off x="3573253" y="4308723"/>
            <a:ext cx="3445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highlight>
                  <a:srgbClr val="F9E0C7"/>
                </a:highlight>
              </a:rPr>
              <a:t>2. </a:t>
            </a:r>
            <a:r>
              <a:rPr lang="ko-KR" altLang="en-US" sz="1100" b="1" dirty="0">
                <a:highlight>
                  <a:srgbClr val="F9E0C7"/>
                </a:highlight>
              </a:rPr>
              <a:t>수정 후 내용으로 저장되어 게시글 데이터에 나타남</a:t>
            </a:r>
          </a:p>
        </p:txBody>
      </p:sp>
    </p:spTree>
    <p:extLst>
      <p:ext uri="{BB962C8B-B14F-4D97-AF65-F5344CB8AC3E}">
        <p14:creationId xmlns:p14="http://schemas.microsoft.com/office/powerpoint/2010/main" val="1998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58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&lt;3-3&gt;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상세 게시글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CB06AE-436E-4484-8A16-CF5D7786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1927" r="1248" b="873"/>
          <a:stretch/>
        </p:blipFill>
        <p:spPr>
          <a:xfrm>
            <a:off x="283463" y="2240280"/>
            <a:ext cx="5736339" cy="37581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4AB26B-E238-46F6-8A7E-8880A415C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695" r="1042" b="898"/>
          <a:stretch/>
        </p:blipFill>
        <p:spPr>
          <a:xfrm>
            <a:off x="6172200" y="2212848"/>
            <a:ext cx="5861304" cy="37798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751786-79A5-4602-AA37-07AA21D62E9F}"/>
              </a:ext>
            </a:extLst>
          </p:cNvPr>
          <p:cNvSpPr txBox="1"/>
          <p:nvPr/>
        </p:nvSpPr>
        <p:spPr>
          <a:xfrm>
            <a:off x="3611008" y="1850128"/>
            <a:ext cx="5386542" cy="39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이전에 작성되어 있던 </a:t>
            </a:r>
            <a:r>
              <a:rPr lang="en-US" altLang="ko-KR" sz="1300" b="1" dirty="0">
                <a:highlight>
                  <a:srgbClr val="F9E0C7"/>
                </a:highlight>
              </a:rPr>
              <a:t>96</a:t>
            </a:r>
            <a:r>
              <a:rPr lang="ko-KR" altLang="en-US" sz="1300" b="1" dirty="0">
                <a:highlight>
                  <a:srgbClr val="F9E0C7"/>
                </a:highlight>
              </a:rPr>
              <a:t>번 게시글을 삭제한 후 게시글 데이터에서 출력되지 않음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3DCD2B-E067-4F9C-AC47-BE700FC10070}"/>
              </a:ext>
            </a:extLst>
          </p:cNvPr>
          <p:cNvSpPr/>
          <p:nvPr/>
        </p:nvSpPr>
        <p:spPr>
          <a:xfrm>
            <a:off x="6364224" y="3456432"/>
            <a:ext cx="201168" cy="1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E40245-45A7-48BD-BC40-39638551D08A}"/>
              </a:ext>
            </a:extLst>
          </p:cNvPr>
          <p:cNvSpPr/>
          <p:nvPr/>
        </p:nvSpPr>
        <p:spPr>
          <a:xfrm>
            <a:off x="468205" y="3456432"/>
            <a:ext cx="201168" cy="1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4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50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&lt;4&gt;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B4B78C-B584-4917-B47F-6A67C5E63126}"/>
              </a:ext>
            </a:extLst>
          </p:cNvPr>
          <p:cNvGrpSpPr/>
          <p:nvPr/>
        </p:nvGrpSpPr>
        <p:grpSpPr>
          <a:xfrm>
            <a:off x="282471" y="1986598"/>
            <a:ext cx="6305947" cy="4030216"/>
            <a:chOff x="537117" y="1986598"/>
            <a:chExt cx="6659211" cy="40302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9147363-DA5C-4076-9FB8-9B40E4287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117" y="1986598"/>
              <a:ext cx="6659211" cy="40302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9AF892-48B2-43B0-A62D-764B7EEBDE82}"/>
                </a:ext>
              </a:extLst>
            </p:cNvPr>
            <p:cNvSpPr txBox="1"/>
            <p:nvPr/>
          </p:nvSpPr>
          <p:spPr>
            <a:xfrm>
              <a:off x="1536089" y="3139958"/>
              <a:ext cx="4535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200" b="1" dirty="0">
                  <a:highlight>
                    <a:srgbClr val="F9E0C7"/>
                  </a:highlight>
                </a:rPr>
                <a:t>작성된 게시글의 댓글 작성 후 댓글 목록이 생성 </a:t>
              </a:r>
              <a:r>
                <a:rPr lang="en-US" altLang="ko-KR" sz="1200" b="1" dirty="0">
                  <a:highlight>
                    <a:srgbClr val="F9E0C7"/>
                  </a:highlight>
                </a:rPr>
                <a:t>&amp; </a:t>
              </a:r>
              <a:r>
                <a:rPr lang="ko-KR" altLang="en-US" sz="1200" b="1" dirty="0">
                  <a:highlight>
                    <a:srgbClr val="F9E0C7"/>
                  </a:highlight>
                </a:rPr>
                <a:t>생성된 댓글 수 출력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6A5E4A-B458-4AEC-B9C5-ED8B7185D2AB}"/>
                </a:ext>
              </a:extLst>
            </p:cNvPr>
            <p:cNvSpPr txBox="1"/>
            <p:nvPr/>
          </p:nvSpPr>
          <p:spPr>
            <a:xfrm>
              <a:off x="1536089" y="4204722"/>
              <a:ext cx="4052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200" b="1" dirty="0">
                  <a:highlight>
                    <a:srgbClr val="F9E0C7"/>
                  </a:highlight>
                </a:rPr>
                <a:t>댓글 또한 댓글을 작성한 </a:t>
              </a:r>
              <a:r>
                <a:rPr lang="en-US" altLang="ko-KR" sz="1200" b="1" dirty="0">
                  <a:highlight>
                    <a:srgbClr val="F9E0C7"/>
                  </a:highlight>
                </a:rPr>
                <a:t>user</a:t>
              </a:r>
              <a:r>
                <a:rPr lang="ko-KR" altLang="en-US" sz="1200" b="1" dirty="0">
                  <a:highlight>
                    <a:srgbClr val="F9E0C7"/>
                  </a:highlight>
                </a:rPr>
                <a:t>에게만 수정 </a:t>
              </a:r>
              <a:r>
                <a:rPr lang="en-US" altLang="ko-KR" sz="1200" b="1" dirty="0">
                  <a:highlight>
                    <a:srgbClr val="F9E0C7"/>
                  </a:highlight>
                </a:rPr>
                <a:t>/ </a:t>
              </a:r>
              <a:r>
                <a:rPr lang="ko-KR" altLang="en-US" sz="1200" b="1" dirty="0">
                  <a:highlight>
                    <a:srgbClr val="F9E0C7"/>
                  </a:highlight>
                </a:rPr>
                <a:t>삭제 버튼 활성화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B3C2B9-9554-4251-A884-E15628797CCE}"/>
              </a:ext>
            </a:extLst>
          </p:cNvPr>
          <p:cNvGrpSpPr/>
          <p:nvPr/>
        </p:nvGrpSpPr>
        <p:grpSpPr>
          <a:xfrm>
            <a:off x="6829063" y="1986598"/>
            <a:ext cx="5125193" cy="3425313"/>
            <a:chOff x="7118430" y="1986598"/>
            <a:chExt cx="4835826" cy="342531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6870B46-983C-47AE-A577-4FA46C9AF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600"/>
            <a:stretch/>
          </p:blipFill>
          <p:spPr>
            <a:xfrm>
              <a:off x="7118430" y="1986598"/>
              <a:ext cx="4835826" cy="342531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473A6F-603C-4334-9BBE-28FBD505CE8F}"/>
                </a:ext>
              </a:extLst>
            </p:cNvPr>
            <p:cNvSpPr txBox="1"/>
            <p:nvPr/>
          </p:nvSpPr>
          <p:spPr>
            <a:xfrm>
              <a:off x="8201887" y="3699254"/>
              <a:ext cx="3222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3.</a:t>
              </a:r>
              <a:r>
                <a:rPr lang="ko-KR" altLang="en-US" sz="1200" b="1" dirty="0"/>
                <a:t> 현재 </a:t>
              </a:r>
              <a:r>
                <a:rPr lang="en-US" altLang="ko-KR" sz="1200" b="1" dirty="0"/>
                <a:t>user </a:t>
              </a:r>
              <a:r>
                <a:rPr lang="ko-KR" altLang="en-US" sz="1200" b="1" u="sng" dirty="0" err="1"/>
                <a:t>재원씨야호</a:t>
              </a:r>
              <a:r>
                <a:rPr lang="en-US" altLang="ko-KR" sz="1200" b="1" u="sng" dirty="0"/>
                <a:t>240001</a:t>
              </a:r>
              <a:br>
                <a:rPr lang="en-US" altLang="ko-KR" sz="1200" b="1" u="sng" dirty="0"/>
              </a:br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푸바오짱의</a:t>
              </a:r>
              <a:r>
                <a:rPr lang="ko-KR" altLang="en-US" sz="1200" b="1" dirty="0"/>
                <a:t> 댓글에는 수정</a:t>
              </a:r>
              <a:r>
                <a:rPr lang="en-US" altLang="ko-KR" sz="1200" b="1" dirty="0"/>
                <a:t>/</a:t>
              </a:r>
              <a:r>
                <a:rPr lang="ko-KR" altLang="en-US" sz="1200" b="1" dirty="0"/>
                <a:t>삭제 버튼이 보이지 않음</a:t>
              </a:r>
              <a:r>
                <a:rPr lang="en-US" altLang="ko-KR" sz="1200" b="1" u="sng" dirty="0"/>
                <a:t>)</a:t>
              </a:r>
              <a:endParaRPr lang="ko-KR" altLang="en-US" sz="12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24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&lt;4-1&gt;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수정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삭제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6739A8-351B-42C0-8790-E4C1A7724E92}"/>
              </a:ext>
            </a:extLst>
          </p:cNvPr>
          <p:cNvGrpSpPr/>
          <p:nvPr/>
        </p:nvGrpSpPr>
        <p:grpSpPr>
          <a:xfrm>
            <a:off x="1114894" y="987620"/>
            <a:ext cx="5176178" cy="5748762"/>
            <a:chOff x="2696806" y="1036161"/>
            <a:chExt cx="5016932" cy="56344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226BCF-037A-4D37-BFA8-4D432A3C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6807" y="2870740"/>
              <a:ext cx="4973212" cy="199386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A28725-05B0-4820-BFBC-DFBBD6B9F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83" t="7089"/>
            <a:stretch/>
          </p:blipFill>
          <p:spPr>
            <a:xfrm>
              <a:off x="2696806" y="1036161"/>
              <a:ext cx="4977550" cy="179848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63EB66-C592-4BC3-9727-AB9A30B2E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9" t="5489"/>
            <a:stretch/>
          </p:blipFill>
          <p:spPr>
            <a:xfrm>
              <a:off x="2740526" y="4942702"/>
              <a:ext cx="4973212" cy="172789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FB3DC8-ECD5-40AF-975F-70BD87E5A354}"/>
              </a:ext>
            </a:extLst>
          </p:cNvPr>
          <p:cNvSpPr txBox="1"/>
          <p:nvPr/>
        </p:nvSpPr>
        <p:spPr>
          <a:xfrm>
            <a:off x="6970490" y="1812619"/>
            <a:ext cx="3790559" cy="415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기존에 작성했던 댓글 목록 </a:t>
            </a:r>
            <a:r>
              <a:rPr lang="en-US" altLang="ko-KR" sz="1300" b="1" dirty="0">
                <a:highlight>
                  <a:srgbClr val="F9E0C7"/>
                </a:highlight>
              </a:rPr>
              <a:t>(</a:t>
            </a:r>
            <a:r>
              <a:rPr lang="ko-KR" altLang="en-US" sz="1300" b="1" dirty="0">
                <a:highlight>
                  <a:srgbClr val="F9E0C7"/>
                </a:highlight>
              </a:rPr>
              <a:t>작성한 </a:t>
            </a:r>
            <a:r>
              <a:rPr lang="en-US" altLang="ko-KR" sz="1300" b="1" dirty="0">
                <a:highlight>
                  <a:srgbClr val="F9E0C7"/>
                </a:highlight>
              </a:rPr>
              <a:t>user</a:t>
            </a:r>
            <a:r>
              <a:rPr lang="ko-KR" altLang="en-US" sz="1300" b="1" dirty="0">
                <a:highlight>
                  <a:srgbClr val="F9E0C7"/>
                </a:highlight>
              </a:rPr>
              <a:t>의 수정 삭제 </a:t>
            </a:r>
            <a:r>
              <a:rPr lang="en-US" altLang="ko-KR" sz="1300" b="1" dirty="0">
                <a:highlight>
                  <a:srgbClr val="F9E0C7"/>
                </a:highlight>
              </a:rPr>
              <a:t>)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EC1C1-8E3E-4C75-BB27-4D9E16CE5437}"/>
              </a:ext>
            </a:extLst>
          </p:cNvPr>
          <p:cNvSpPr txBox="1"/>
          <p:nvPr/>
        </p:nvSpPr>
        <p:spPr>
          <a:xfrm>
            <a:off x="6970491" y="3784099"/>
            <a:ext cx="3790559" cy="415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2. </a:t>
            </a:r>
            <a:r>
              <a:rPr lang="ko-KR" altLang="en-US" sz="1300" b="1" dirty="0">
                <a:highlight>
                  <a:srgbClr val="F9E0C7"/>
                </a:highlight>
              </a:rPr>
              <a:t>수정 버튼 클릭</a:t>
            </a:r>
            <a:r>
              <a:rPr lang="en-US" altLang="ko-KR" sz="1300" b="1" dirty="0">
                <a:highlight>
                  <a:srgbClr val="F9E0C7"/>
                </a:highlight>
              </a:rPr>
              <a:t> </a:t>
            </a:r>
            <a:r>
              <a:rPr lang="ko-KR" altLang="en-US" sz="1300" b="1" dirty="0">
                <a:highlight>
                  <a:srgbClr val="F9E0C7"/>
                </a:highlight>
              </a:rPr>
              <a:t>수정 진행</a:t>
            </a:r>
            <a:r>
              <a:rPr lang="en-US" altLang="ko-KR" sz="1300" b="1" dirty="0">
                <a:highlight>
                  <a:srgbClr val="F9E0C7"/>
                </a:highlight>
              </a:rPr>
              <a:t> (</a:t>
            </a:r>
            <a:r>
              <a:rPr lang="ko-KR" altLang="en-US" sz="1300" b="1" dirty="0">
                <a:highlight>
                  <a:srgbClr val="F9E0C7"/>
                </a:highlight>
              </a:rPr>
              <a:t>기존 댓글 불러온 후 수정</a:t>
            </a:r>
            <a:r>
              <a:rPr lang="en-US" altLang="ko-KR" sz="1300" b="1" dirty="0">
                <a:highlight>
                  <a:srgbClr val="F9E0C7"/>
                </a:highlight>
              </a:rPr>
              <a:t>)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52B00-BC77-49B8-A897-0CB1BAEEBC84}"/>
              </a:ext>
            </a:extLst>
          </p:cNvPr>
          <p:cNvSpPr txBox="1"/>
          <p:nvPr/>
        </p:nvSpPr>
        <p:spPr>
          <a:xfrm>
            <a:off x="6970491" y="5616046"/>
            <a:ext cx="3790559" cy="246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highlight>
                  <a:srgbClr val="F9E0C7"/>
                </a:highlight>
              </a:rPr>
              <a:t>3. </a:t>
            </a:r>
            <a:r>
              <a:rPr lang="ko-KR" altLang="en-US" sz="1300" b="1" dirty="0">
                <a:highlight>
                  <a:srgbClr val="F9E0C7"/>
                </a:highlight>
              </a:rPr>
              <a:t>수정 된 후의 댓글로 업데이트 </a:t>
            </a:r>
            <a:r>
              <a:rPr lang="en-US" altLang="ko-KR" sz="1300" b="1" dirty="0">
                <a:highlight>
                  <a:srgbClr val="F9E0C7"/>
                </a:highlight>
              </a:rPr>
              <a:t>OK</a:t>
            </a:r>
            <a:endParaRPr lang="ko-KR" altLang="en-US" sz="1300" b="1" dirty="0">
              <a:highlight>
                <a:srgbClr val="F9E0C7"/>
              </a:highligh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6912D6-80E6-4D1B-BF8B-1715185A0387}"/>
              </a:ext>
            </a:extLst>
          </p:cNvPr>
          <p:cNvCxnSpPr/>
          <p:nvPr/>
        </p:nvCxnSpPr>
        <p:spPr>
          <a:xfrm>
            <a:off x="8796528" y="2276856"/>
            <a:ext cx="0" cy="978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0BD91C-1FD1-4BE6-8FAC-268E6DF06962}"/>
              </a:ext>
            </a:extLst>
          </p:cNvPr>
          <p:cNvCxnSpPr/>
          <p:nvPr/>
        </p:nvCxnSpPr>
        <p:spPr>
          <a:xfrm>
            <a:off x="8796528" y="4233672"/>
            <a:ext cx="0" cy="978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E130AA-62DF-4A2D-B2A3-E2BD9403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326D5-A4ED-4BEE-8237-679AFDB0A64F}"/>
              </a:ext>
            </a:extLst>
          </p:cNvPr>
          <p:cNvSpPr txBox="1"/>
          <p:nvPr/>
        </p:nvSpPr>
        <p:spPr>
          <a:xfrm>
            <a:off x="502218" y="4047957"/>
            <a:ext cx="482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게시판 기능 구현 코드 리뷰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ACA5A4-8B3B-41D6-B5B5-C4338648E269}"/>
              </a:ext>
            </a:extLst>
          </p:cNvPr>
          <p:cNvCxnSpPr>
            <a:cxnSpLocks/>
          </p:cNvCxnSpPr>
          <p:nvPr/>
        </p:nvCxnSpPr>
        <p:spPr>
          <a:xfrm>
            <a:off x="502218" y="1076151"/>
            <a:ext cx="55937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584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게시판 기능 구현 코드 리뷰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&lt;1&gt;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API</a:t>
            </a:r>
            <a:r>
              <a:rPr lang="ko-KR" altLang="en-US" sz="3200" b="1" spc="-300" dirty="0"/>
              <a:t> 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671B4B-8AAF-43C3-ACFC-86CCA5BF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5" y="1918411"/>
            <a:ext cx="11193930" cy="38091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5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75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&lt;2&gt;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 Entity </a:t>
            </a:r>
            <a:r>
              <a:rPr lang="ko-KR" altLang="en-US" sz="3200" b="1" spc="-300" dirty="0"/>
              <a:t>설정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8B4899-A436-4676-B11B-CF7D1D9957D5}"/>
              </a:ext>
            </a:extLst>
          </p:cNvPr>
          <p:cNvGrpSpPr/>
          <p:nvPr/>
        </p:nvGrpSpPr>
        <p:grpSpPr>
          <a:xfrm>
            <a:off x="537117" y="858794"/>
            <a:ext cx="11221746" cy="5718217"/>
            <a:chOff x="537117" y="1128709"/>
            <a:chExt cx="11221746" cy="54483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0EF344-A2E8-4930-9DD7-B5EB6BBBD24A}"/>
                </a:ext>
              </a:extLst>
            </p:cNvPr>
            <p:cNvSpPr/>
            <p:nvPr/>
          </p:nvSpPr>
          <p:spPr>
            <a:xfrm>
              <a:off x="537117" y="1128709"/>
              <a:ext cx="11221746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endParaRPr lang="en-US" altLang="ko-KR" sz="1300" dirty="0">
                <a:solidFill>
                  <a:srgbClr val="0033B3"/>
                </a:solidFill>
                <a:effectLst/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public class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{</a:t>
              </a:r>
            </a:p>
            <a:p>
              <a:pPr lvl="1">
                <a:lnSpc>
                  <a:spcPct val="150000"/>
                </a:lnSpc>
              </a:pPr>
              <a:br>
                <a:rPr lang="en-US" altLang="ko-KR" sz="12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</a:t>
              </a:r>
              <a: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@ManyToOne</a:t>
              </a:r>
              <a:b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b="1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    @JoinColumn</a:t>
              </a: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(name = </a:t>
              </a:r>
              <a:r>
                <a:rPr lang="en-US" altLang="ko-KR" sz="1300" b="1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"MEMBER_ID"</a:t>
              </a:r>
              <a: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</a:t>
              </a:r>
              <a:br>
                <a:rPr lang="en-US" altLang="ko-KR" sz="1300" b="1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private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MemberEntity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memberEntity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br>
                <a:rPr lang="ko-KR" altLang="en-US" sz="12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</a:b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i="1" dirty="0">
                  <a:solidFill>
                    <a:srgbClr val="8C8C8C"/>
                  </a:solidFill>
                  <a:latin typeface="+mj-ea"/>
                  <a:ea typeface="+mj-ea"/>
                </a:rPr>
                <a:t>  </a:t>
              </a:r>
              <a:r>
                <a:rPr lang="en-US" altLang="ko-KR" sz="1300" b="1" u="sng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@OneToMany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(mappedBy = </a:t>
              </a:r>
              <a:r>
                <a:rPr lang="en-US" altLang="ko-KR" sz="1300" b="1" u="sng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b="1" u="sng" dirty="0" err="1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b="1" u="sng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 fetch = </a:t>
              </a:r>
              <a:r>
                <a:rPr lang="en-US" altLang="ko-KR" sz="1300" b="1" u="sng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FetchType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b="1" i="1" u="sng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EAGER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300" b="1" dirty="0">
                  <a:solidFill>
                    <a:srgbClr val="080808"/>
                  </a:solidFill>
                  <a:latin typeface="+mj-ea"/>
                  <a:ea typeface="+mj-ea"/>
                </a:rPr>
                <a:t>				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cascade = </a:t>
              </a:r>
              <a:r>
                <a:rPr lang="en-US" altLang="ko-KR" sz="1300" b="1" u="sng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CascadeType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b="1" i="1" u="sng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ALL</a:t>
              </a:r>
              <a:r>
                <a:rPr lang="en-US" altLang="ko-KR" sz="1300" b="1" u="sng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,orphanRemoval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= </a:t>
              </a:r>
              <a:r>
                <a:rPr lang="en-US" altLang="ko-KR" sz="1300" b="1" u="sng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true</a:t>
              </a:r>
              <a: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</a:t>
              </a:r>
              <a:br>
                <a:rPr lang="en-US" altLang="ko-KR" sz="1300" b="1" u="sng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  <a:latin typeface="+mj-ea"/>
                  <a:ea typeface="+mj-ea"/>
                </a:rPr>
                <a:t>@OrderBy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id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 err="1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asc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  <a:latin typeface="+mj-ea"/>
                  <a:ea typeface="+mj-ea"/>
                </a:rPr>
                <a:t>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)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//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댓글 정렬 기능</a:t>
              </a:r>
              <a:b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</a:br>
              <a:r>
                <a:rPr lang="ko-KR" altLang="en-US" sz="1300" i="1" dirty="0">
                  <a:solidFill>
                    <a:srgbClr val="8C8C8C"/>
                  </a:solidFill>
                  <a:effectLst/>
                  <a:latin typeface="+mj-ea"/>
                  <a:ea typeface="+mj-ea"/>
                </a:rPr>
                <a:t>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private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ReplyEntity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&gt; 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replies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new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ArrayList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&lt;&gt;();</a:t>
              </a:r>
            </a:p>
            <a:p>
              <a:pPr lvl="1">
                <a:lnSpc>
                  <a:spcPct val="150000"/>
                </a:lnSpc>
              </a:pPr>
              <a:endParaRPr lang="en-US" altLang="ko-KR" sz="1200" dirty="0">
                <a:solidFill>
                  <a:srgbClr val="080808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public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  <a:latin typeface="+mj-ea"/>
                  <a:ea typeface="+mj-ea"/>
                </a:rPr>
                <a:t>BoardEntity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(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Long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id,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title,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category,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writer,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content,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int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view)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id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id;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title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title;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     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category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category;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writer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writer;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content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content;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	    </a:t>
              </a:r>
              <a:r>
                <a:rPr lang="en-US" altLang="ko-KR" sz="1300" dirty="0" err="1">
                  <a:solidFill>
                    <a:srgbClr val="0033B3"/>
                  </a:solidFill>
                  <a:effectLst/>
                  <a:latin typeface="+mj-ea"/>
                  <a:ea typeface="+mj-ea"/>
                </a:rPr>
                <a:t>this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view</a:t>
              </a:r>
              <a:r>
                <a:rPr lang="en-US" altLang="ko-KR" sz="1300" dirty="0">
                  <a:solidFill>
                    <a:srgbClr val="871094"/>
                  </a:solidFill>
                  <a:effectLst/>
                  <a:latin typeface="+mj-ea"/>
                  <a:ea typeface="+mj-ea"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= view;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  <a:latin typeface="+mj-ea"/>
                  <a:ea typeface="+mj-ea"/>
                </a:rPr>
                <a:t>}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rgbClr val="080808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0024570-787C-4845-A1C6-92E27EF1986A}"/>
                </a:ext>
              </a:extLst>
            </p:cNvPr>
            <p:cNvSpPr/>
            <p:nvPr/>
          </p:nvSpPr>
          <p:spPr>
            <a:xfrm>
              <a:off x="1097280" y="1722685"/>
              <a:ext cx="3108960" cy="95947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1C1799-53A2-4DC1-B5DF-5E701E78914D}"/>
                </a:ext>
              </a:extLst>
            </p:cNvPr>
            <p:cNvSpPr/>
            <p:nvPr/>
          </p:nvSpPr>
          <p:spPr>
            <a:xfrm>
              <a:off x="1071261" y="2896076"/>
              <a:ext cx="9159859" cy="11176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55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&lt;3&gt;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 DTO </a:t>
            </a:r>
            <a:r>
              <a:rPr lang="ko-KR" altLang="en-US" sz="3200" b="1" spc="-300" dirty="0"/>
              <a:t>설정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0EF344-A2E8-4930-9DD7-B5EB6BBBD24A}"/>
              </a:ext>
            </a:extLst>
          </p:cNvPr>
          <p:cNvSpPr/>
          <p:nvPr/>
        </p:nvSpPr>
        <p:spPr>
          <a:xfrm>
            <a:off x="537117" y="858794"/>
            <a:ext cx="11221746" cy="5718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title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category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writer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content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int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view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Timestamp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createdTime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Timestamp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modifiedTime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List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ReplyDTO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ReplyResponseDTO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&gt;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replies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static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0627A"/>
                </a:solidFill>
                <a:effectLst/>
              </a:rPr>
              <a:t>EntityToDto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new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ModelMapper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return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modelMapper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.map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BoardDTO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300" dirty="0" err="1">
                <a:solidFill>
                  <a:srgbClr val="00627A"/>
                </a:solidFill>
                <a:effectLst/>
              </a:rPr>
              <a:t>BoardDTO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title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boardEntity.getTitle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category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boardEntity.getCategory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writer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boardEntity.getWriter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content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boardEntity.getContent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view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boardEntity.getView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();</a:t>
            </a:r>
          </a:p>
          <a:p>
            <a:pPr lvl="1"/>
            <a:r>
              <a:rPr lang="en-US" altLang="ko-KR" sz="1300" dirty="0">
                <a:solidFill>
                  <a:srgbClr val="080808"/>
                </a:solidFill>
              </a:rPr>
              <a:t>}</a:t>
            </a:r>
            <a:endParaRPr lang="en-US" altLang="ko-KR" sz="1300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50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of</a:t>
            </a:r>
            <a:r>
              <a:rPr lang="ko-KR" altLang="en-US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3462616" cy="646331"/>
            <a:chOff x="7207341" y="1706133"/>
            <a:chExt cx="346261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7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 개요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/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기획  의도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1931749" cy="646331"/>
            <a:chOff x="7207341" y="1706133"/>
            <a:chExt cx="1931749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개발 환경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956067" cy="646331"/>
            <a:chOff x="7207341" y="1706133"/>
            <a:chExt cx="2956067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역할 분담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/ </a:t>
              </a:r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일정 계획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1468481" cy="646331"/>
            <a:chOff x="7207341" y="1706133"/>
            <a:chExt cx="1468481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설계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304261"/>
            <a:ext cx="1930146" cy="646331"/>
            <a:chOff x="7207341" y="1706133"/>
            <a:chExt cx="1930146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108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구현 내용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카카오 Regular" panose="020B0600000101010101" pitchFamily="50" charset="-127"/>
              <a:ea typeface="카카오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68BA2F-BF77-4102-88A8-D61363C67E0C}"/>
              </a:ext>
            </a:extLst>
          </p:cNvPr>
          <p:cNvGrpSpPr/>
          <p:nvPr/>
        </p:nvGrpSpPr>
        <p:grpSpPr>
          <a:xfrm>
            <a:off x="432550" y="1129279"/>
            <a:ext cx="5663450" cy="5236445"/>
            <a:chOff x="437725" y="1074234"/>
            <a:chExt cx="5814245" cy="56621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9FA312-F1DA-4503-9A34-9F91A215E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25" y="1074234"/>
              <a:ext cx="5814245" cy="56621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7604A-FC58-48C3-85A1-8433EC12ED59}"/>
                </a:ext>
              </a:extLst>
            </p:cNvPr>
            <p:cNvSpPr txBox="1"/>
            <p:nvPr/>
          </p:nvSpPr>
          <p:spPr>
            <a:xfrm>
              <a:off x="437725" y="1097314"/>
              <a:ext cx="26997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기능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(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카테고리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제목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내용 저장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)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76965" y="1084788"/>
            <a:ext cx="5580927" cy="5468484"/>
            <a:chOff x="6323175" y="1084788"/>
            <a:chExt cx="5580927" cy="54684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2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9E880D"/>
                  </a:solidFill>
                  <a:effectLst/>
                </a:rPr>
                <a:t>@PostMapping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“api/board/create-board"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1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createBoard</a:t>
              </a:r>
              <a:r>
                <a:rPr lang="en-US" altLang="ko-KR" sz="11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b="1" u="sng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1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1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 {</a:t>
              </a:r>
            </a:p>
            <a:p>
              <a:pPr lvl="1">
                <a:lnSpc>
                  <a:spcPct val="150000"/>
                </a:lnSpc>
              </a:pP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boardDTO.getTitle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boardDTO.getCategory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getWriter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boardDTO.getContent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boardDTO.getView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);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b="1" u="sng" dirty="0" err="1">
                  <a:solidFill>
                    <a:srgbClr val="080808"/>
                  </a:solidFill>
                  <a:effectLst/>
                </a:rPr>
                <a:t>boardService.</a:t>
              </a:r>
              <a:r>
                <a:rPr lang="en-US" altLang="ko-KR" sz="1200" b="1" u="sng" dirty="0" err="1">
                  <a:solidFill>
                    <a:srgbClr val="7A7A43"/>
                  </a:solidFill>
                  <a:effectLst/>
                </a:rPr>
                <a:t>create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b="1" u="sng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2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ResponseEntity.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status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HttpStatus.CREATED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100" dirty="0">
                  <a:solidFill>
                    <a:srgbClr val="7A7A43"/>
                  </a:solidFill>
                  <a:effectLst/>
                </a:rPr>
                <a:t>body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작성 완료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767756" y="1084788"/>
              <a:ext cx="26917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&lt; </a:t>
              </a:r>
              <a:r>
                <a:rPr lang="ko-KR" altLang="en-US" sz="1400" b="1" dirty="0"/>
                <a:t>게시글 작성 </a:t>
              </a:r>
              <a:r>
                <a:rPr lang="en-US" altLang="ko-KR" sz="1400" b="1" dirty="0"/>
                <a:t>(CREATE) </a:t>
              </a:r>
              <a:r>
                <a:rPr lang="en-US" altLang="ko-KR" sz="1400" b="1" dirty="0" err="1"/>
                <a:t>api</a:t>
              </a:r>
              <a:r>
                <a:rPr lang="ko-KR" altLang="en-US" sz="1400" b="1" dirty="0"/>
                <a:t> 설계  </a:t>
              </a:r>
              <a:r>
                <a:rPr lang="en-US" altLang="ko-KR" sz="1400" b="1" dirty="0"/>
                <a:t>&gt;</a:t>
              </a:r>
              <a:endParaRPr lang="ko-KR" altLang="en-US" sz="14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3764" y="1076579"/>
            <a:ext cx="5580927" cy="5476693"/>
            <a:chOff x="-2043029" y="2650085"/>
            <a:chExt cx="5580927" cy="54766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000" dirty="0">
                <a:solidFill>
                  <a:srgbClr val="0033B3"/>
                </a:solidFill>
              </a:endParaRPr>
            </a:p>
            <a:p>
              <a:pPr lvl="1"/>
              <a:r>
                <a:rPr lang="en-US" altLang="ko-KR" sz="1000" dirty="0">
                  <a:solidFill>
                    <a:srgbClr val="0033B3"/>
                  </a:solidFill>
                </a:rPr>
                <a:t>const </a:t>
              </a:r>
              <a:r>
                <a:rPr lang="en-US" altLang="ko-KR" sz="1000" dirty="0" err="1">
                  <a:solidFill>
                    <a:srgbClr val="00627A"/>
                  </a:solidFill>
                </a:rPr>
                <a:t>handleInputCheck</a:t>
              </a:r>
              <a:r>
                <a:rPr lang="en-US" altLang="ko-KR" sz="1000" dirty="0">
                  <a:solidFill>
                    <a:srgbClr val="00627A"/>
                  </a:solidFill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</a:rPr>
                <a:t>async </a:t>
              </a:r>
              <a:r>
                <a:rPr lang="en-US" altLang="ko-KR" sz="1000" dirty="0">
                  <a:solidFill>
                    <a:srgbClr val="080808"/>
                  </a:solidFill>
                </a:rPr>
                <a:t>(e) =&gt; 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e.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preventDefault</a:t>
              </a:r>
              <a:r>
                <a:rPr lang="en-US" altLang="ko-KR" sz="1000" dirty="0">
                  <a:solidFill>
                    <a:srgbClr val="080808"/>
                  </a:solidFill>
                </a:rPr>
                <a:t>();</a:t>
              </a:r>
            </a:p>
            <a:p>
              <a:pPr lvl="1"/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사용할 입력 필드 초기화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-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새 게시글 작성 시 기존의 입력 내용이 지워지고 새로운 데이터 입력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830091"/>
                  </a:solidFill>
                </a:rPr>
                <a:t>document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getElementById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 err="1">
                  <a:solidFill>
                    <a:srgbClr val="067D17"/>
                  </a:solidFill>
                </a:rPr>
                <a:t>category_input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).</a:t>
              </a:r>
              <a:r>
                <a:rPr lang="en-US" altLang="ko-KR" sz="1000" dirty="0">
                  <a:solidFill>
                    <a:srgbClr val="871094"/>
                  </a:solidFill>
                </a:rPr>
                <a:t>value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</a:rPr>
                <a:t>' '</a:t>
              </a:r>
              <a:r>
                <a:rPr lang="en-US" altLang="ko-KR" sz="1000" dirty="0">
                  <a:solidFill>
                    <a:srgbClr val="080808"/>
                  </a:solidFill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 err="1">
                  <a:solidFill>
                    <a:srgbClr val="830091"/>
                  </a:solidFill>
                </a:rPr>
                <a:t>document</a:t>
              </a:r>
              <a:r>
                <a:rPr lang="en-US" altLang="ko-KR" sz="1000" dirty="0" err="1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 err="1">
                  <a:solidFill>
                    <a:srgbClr val="7A7A43"/>
                  </a:solidFill>
                </a:rPr>
                <a:t>getElementById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 err="1">
                  <a:solidFill>
                    <a:srgbClr val="067D17"/>
                  </a:solidFill>
                </a:rPr>
                <a:t>title_input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).</a:t>
              </a:r>
              <a:r>
                <a:rPr lang="en-US" altLang="ko-KR" sz="1000" dirty="0">
                  <a:solidFill>
                    <a:srgbClr val="871094"/>
                  </a:solidFill>
                </a:rPr>
                <a:t>value </a:t>
              </a:r>
              <a:r>
                <a:rPr lang="en-US" altLang="ko-KR" sz="1000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</a:rPr>
                <a:t>' '</a:t>
              </a:r>
              <a:r>
                <a:rPr lang="en-US" altLang="ko-KR" sz="1000" dirty="0">
                  <a:solidFill>
                    <a:srgbClr val="080808"/>
                  </a:solidFill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830091"/>
                  </a:solidFill>
                </a:rPr>
                <a:t>console</a:t>
              </a:r>
              <a:r>
                <a:rPr lang="en-US" altLang="ko-KR" sz="1000" dirty="0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>
                  <a:solidFill>
                    <a:srgbClr val="7A7A43"/>
                  </a:solidFill>
                </a:rPr>
                <a:t>log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ko-KR" altLang="en-US" sz="1000" dirty="0">
                  <a:solidFill>
                    <a:srgbClr val="067D17"/>
                  </a:solidFill>
                  <a:ea typeface="맑은 고딕" panose="020B0503020000020004" pitchFamily="50" charset="-127"/>
                </a:rPr>
                <a:t>게시글 작성</a:t>
              </a:r>
              <a:r>
                <a:rPr lang="en-US" altLang="ko-KR" sz="1000" dirty="0">
                  <a:solidFill>
                    <a:srgbClr val="067D17"/>
                  </a:solidFill>
                </a:rPr>
                <a:t>'</a:t>
              </a:r>
              <a:r>
                <a:rPr lang="en-US" altLang="ko-KR" sz="1000" dirty="0">
                  <a:solidFill>
                    <a:srgbClr val="080808"/>
                  </a:solidFill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요청할 데이터 객체 생성 </a:t>
              </a:r>
              <a:r>
                <a:rPr lang="ko-KR" altLang="en-US" sz="1000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</a:t>
              </a:r>
              <a:r>
                <a:rPr lang="en-US" altLang="ko-KR" sz="1000" b="1" u="sng" dirty="0">
                  <a:solidFill>
                    <a:srgbClr val="0033B3"/>
                  </a:solidFill>
                </a:rPr>
                <a:t>const </a:t>
              </a:r>
              <a:r>
                <a:rPr lang="en-US" altLang="ko-KR" sz="1000" b="1" u="sng" dirty="0" err="1">
                  <a:solidFill>
                    <a:srgbClr val="248F8F"/>
                  </a:solidFill>
                </a:rPr>
                <a:t>request_data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= {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title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title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category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category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content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content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writer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248F8F"/>
                  </a:solidFill>
                </a:rPr>
                <a:t>writer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};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830091"/>
                  </a:solidFill>
                </a:rPr>
                <a:t>console</a:t>
              </a:r>
              <a:r>
                <a:rPr lang="en-US" altLang="ko-KR" sz="1000" dirty="0">
                  <a:solidFill>
                    <a:srgbClr val="080808"/>
                  </a:solidFill>
                </a:rPr>
                <a:t>.</a:t>
              </a:r>
              <a:r>
                <a:rPr lang="en-US" altLang="ko-KR" sz="1000" dirty="0">
                  <a:solidFill>
                    <a:srgbClr val="7A7A43"/>
                  </a:solidFill>
                </a:rPr>
                <a:t>log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"</a:t>
              </a:r>
              <a:r>
                <a:rPr lang="ko-KR" altLang="en-US" sz="1000" dirty="0">
                  <a:solidFill>
                    <a:srgbClr val="067D17"/>
                  </a:solidFill>
                  <a:ea typeface="맑은 고딕" panose="020B0503020000020004" pitchFamily="50" charset="-127"/>
                </a:rPr>
                <a:t>요청한 데이터</a:t>
              </a:r>
              <a:r>
                <a:rPr lang="en-US" altLang="ko-KR" sz="1000" dirty="0">
                  <a:solidFill>
                    <a:srgbClr val="067D17"/>
                  </a:solidFill>
                </a:rPr>
                <a:t>"</a:t>
              </a:r>
              <a:r>
                <a:rPr lang="en-US" altLang="ko-KR" sz="1000" dirty="0">
                  <a:solidFill>
                    <a:srgbClr val="080808"/>
                  </a:solidFill>
                </a:rPr>
                <a:t>, </a:t>
              </a:r>
              <a:r>
                <a:rPr lang="en-US" altLang="ko-KR" sz="1000" dirty="0" err="1">
                  <a:solidFill>
                    <a:srgbClr val="248F8F"/>
                  </a:solidFill>
                </a:rPr>
                <a:t>request_data</a:t>
              </a:r>
              <a:r>
                <a:rPr lang="en-US" altLang="ko-KR" sz="1000" dirty="0">
                  <a:solidFill>
                    <a:srgbClr val="080808"/>
                  </a:solidFill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</a:rPr>
                <a:t>try </a:t>
              </a:r>
              <a:r>
                <a:rPr lang="en-US" altLang="ko-KR" sz="1000" dirty="0">
                  <a:solidFill>
                    <a:srgbClr val="080808"/>
                  </a:solidFill>
                </a:rPr>
                <a:t>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b="1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게시글 생성 요청 전송 </a:t>
              </a:r>
              <a:r>
                <a:rPr lang="ko-KR" altLang="en-US" sz="1000" b="1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b="1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b="1" i="1" dirty="0">
                  <a:solidFill>
                    <a:srgbClr val="8C8C8C"/>
                  </a:solidFill>
                </a:rPr>
              </a:br>
              <a:r>
                <a:rPr lang="en-US" altLang="ko-KR" sz="1000" b="1" i="1" dirty="0">
                  <a:solidFill>
                    <a:srgbClr val="8C8C8C"/>
                  </a:solidFill>
                </a:rPr>
                <a:t>        </a:t>
              </a:r>
              <a:r>
                <a:rPr lang="en-US" altLang="ko-KR" sz="1000" b="1" dirty="0">
                  <a:solidFill>
                    <a:srgbClr val="0033B3"/>
                  </a:solidFill>
                </a:rPr>
                <a:t>let </a:t>
              </a:r>
              <a:r>
                <a:rPr lang="en-US" altLang="ko-KR" sz="1000" b="1" dirty="0">
                  <a:solidFill>
                    <a:srgbClr val="248F8F"/>
                  </a:solidFill>
                </a:rPr>
                <a:t>response </a:t>
              </a:r>
              <a:r>
                <a:rPr lang="en-US" altLang="ko-KR" sz="1000" b="1" dirty="0">
                  <a:solidFill>
                    <a:srgbClr val="080808"/>
                  </a:solidFill>
                </a:rPr>
                <a:t>= </a:t>
              </a:r>
              <a:r>
                <a:rPr lang="en-US" altLang="ko-KR" sz="1000" b="1" dirty="0">
                  <a:solidFill>
                    <a:srgbClr val="0033B3"/>
                  </a:solidFill>
                </a:rPr>
                <a:t>await </a:t>
              </a:r>
              <a:r>
                <a:rPr lang="en-US" altLang="ko-KR" sz="1000" b="1" dirty="0" err="1">
                  <a:solidFill>
                    <a:srgbClr val="080808"/>
                  </a:solidFill>
                </a:rPr>
                <a:t>axios</a:t>
              </a:r>
              <a:r>
                <a:rPr lang="en-US" altLang="ko-KR" sz="1000" b="1" dirty="0">
                  <a:solidFill>
                    <a:srgbClr val="080808"/>
                  </a:solidFill>
                </a:rPr>
                <a:t>({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method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'post'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url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'/</a:t>
              </a:r>
              <a:r>
                <a:rPr lang="en-US" altLang="ko-KR" sz="1000" b="1" u="sng" dirty="0" err="1">
                  <a:solidFill>
                    <a:srgbClr val="067D17"/>
                  </a:solidFill>
                </a:rPr>
                <a:t>api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/board/create-board'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,</a:t>
              </a:r>
              <a:br>
                <a:rPr lang="en-US" altLang="ko-KR" sz="1000" b="1" dirty="0">
                  <a:solidFill>
                    <a:srgbClr val="080808"/>
                  </a:solidFill>
                </a:rPr>
              </a:br>
              <a:r>
                <a:rPr lang="en-US" altLang="ko-KR" sz="1000" b="1" dirty="0">
                  <a:solidFill>
                    <a:srgbClr val="080808"/>
                  </a:solidFill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headers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{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"Content-Type"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>
                  <a:solidFill>
                    <a:srgbClr val="067D17"/>
                  </a:solidFill>
                </a:rPr>
                <a:t>'application/json'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}, </a:t>
              </a:r>
              <a:r>
                <a:rPr lang="en-US" altLang="ko-KR" sz="1000" b="1" i="1" u="sng" dirty="0">
                  <a:solidFill>
                    <a:srgbClr val="8C8C8C"/>
                  </a:solidFill>
                </a:rPr>
                <a:t>//JSON</a:t>
              </a:r>
              <a:r>
                <a:rPr lang="ko-KR" altLang="en-US" sz="1000" b="1" i="1" u="sng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형식의 데이터 전송 명시</a:t>
              </a:r>
              <a:b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</a:br>
              <a:r>
                <a:rPr lang="ko-KR" altLang="en-US" sz="1000" b="1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            </a:t>
              </a:r>
              <a:r>
                <a:rPr lang="en-US" altLang="ko-KR" sz="1000" b="1" u="sng" dirty="0">
                  <a:solidFill>
                    <a:srgbClr val="871094"/>
                  </a:solidFill>
                </a:rPr>
                <a:t>data</a:t>
              </a:r>
              <a:r>
                <a:rPr lang="en-US" altLang="ko-KR" sz="1000" b="1" u="sng" dirty="0">
                  <a:solidFill>
                    <a:srgbClr val="080808"/>
                  </a:solidFill>
                </a:rPr>
                <a:t>: </a:t>
              </a:r>
              <a:r>
                <a:rPr lang="en-US" altLang="ko-KR" sz="1000" b="1" u="sng" dirty="0" err="1">
                  <a:solidFill>
                    <a:srgbClr val="248F8F"/>
                  </a:solidFill>
                </a:rPr>
                <a:t>request_data</a:t>
              </a:r>
              <a:br>
                <a:rPr lang="en-US" altLang="ko-KR" sz="1000" dirty="0">
                  <a:solidFill>
                    <a:srgbClr val="248F8F"/>
                  </a:solidFill>
                </a:rPr>
              </a:br>
              <a:r>
                <a:rPr lang="en-US" altLang="ko-KR" sz="1000" dirty="0">
                  <a:solidFill>
                    <a:srgbClr val="248F8F"/>
                  </a:solidFill>
                </a:rPr>
                <a:t>        </a:t>
              </a:r>
              <a:r>
                <a:rPr lang="en-US" altLang="ko-KR" sz="1000" dirty="0">
                  <a:solidFill>
                    <a:srgbClr val="080808"/>
                  </a:solidFill>
                </a:rPr>
                <a:t>});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/** </a:t>
              </a:r>
              <a:r>
                <a:rPr lang="ko-KR" altLang="en-US" sz="1000" i="1" dirty="0">
                  <a:solidFill>
                    <a:srgbClr val="8C8C8C"/>
                  </a:solidFill>
                  <a:ea typeface="맑은 고딕" panose="020B0503020000020004" pitchFamily="50" charset="-127"/>
                </a:rPr>
                <a:t>해당 메서드 실행 완료 후 페이지 전환 </a:t>
              </a:r>
              <a:r>
                <a:rPr lang="ko-KR" altLang="en-US" sz="1000" i="1" dirty="0">
                  <a:solidFill>
                    <a:srgbClr val="8C8C8C"/>
                  </a:solidFill>
                </a:rPr>
                <a:t>*</a:t>
              </a:r>
              <a:r>
                <a:rPr lang="en-US" altLang="ko-KR" sz="1000" i="1" dirty="0">
                  <a:solidFill>
                    <a:srgbClr val="8C8C8C"/>
                  </a:solidFill>
                </a:rPr>
                <a:t>/</a:t>
              </a:r>
              <a:br>
                <a:rPr lang="en-US" altLang="ko-KR" sz="1000" i="1" dirty="0">
                  <a:solidFill>
                    <a:srgbClr val="8C8C8C"/>
                  </a:solidFill>
                </a:rPr>
              </a:br>
              <a:r>
                <a:rPr lang="en-US" altLang="ko-KR" sz="1000" i="1" dirty="0">
                  <a:solidFill>
                    <a:srgbClr val="8C8C8C"/>
                  </a:solidFill>
                </a:rPr>
                <a:t>        </a:t>
              </a:r>
              <a:r>
                <a:rPr lang="en-US" altLang="ko-KR" sz="1000" dirty="0">
                  <a:solidFill>
                    <a:srgbClr val="248F8F"/>
                  </a:solidFill>
                </a:rPr>
                <a:t>navigate</a:t>
              </a:r>
              <a:r>
                <a:rPr lang="en-US" altLang="ko-KR" sz="1000" dirty="0">
                  <a:solidFill>
                    <a:srgbClr val="080808"/>
                  </a:solidFill>
                </a:rPr>
                <a:t>(</a:t>
              </a:r>
              <a:r>
                <a:rPr lang="en-US" altLang="ko-KR" sz="1000" dirty="0">
                  <a:solidFill>
                    <a:srgbClr val="067D17"/>
                  </a:solidFill>
                </a:rPr>
                <a:t>"/home/board"</a:t>
              </a:r>
              <a:r>
                <a:rPr lang="en-US" altLang="ko-KR" sz="1000" dirty="0">
                  <a:solidFill>
                    <a:srgbClr val="080808"/>
                  </a:solidFill>
                </a:rPr>
                <a:t>, {});</a:t>
              </a:r>
            </a:p>
            <a:p>
              <a:pPr lvl="1"/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</a:rPr>
                <a:t>catch </a:t>
              </a:r>
              <a:r>
                <a:rPr lang="en-US" altLang="ko-KR" sz="1000" dirty="0">
                  <a:solidFill>
                    <a:srgbClr val="080808"/>
                  </a:solidFill>
                </a:rPr>
                <a:t>(err) {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    </a:t>
              </a:r>
              <a:r>
                <a:rPr lang="en-US" altLang="ko-KR" sz="1000" dirty="0" err="1">
                  <a:solidFill>
                    <a:srgbClr val="00627A"/>
                  </a:solidFill>
                </a:rPr>
                <a:t>resetInput</a:t>
              </a:r>
              <a:r>
                <a:rPr lang="en-US" altLang="ko-KR" sz="1000" dirty="0">
                  <a:solidFill>
                    <a:srgbClr val="080808"/>
                  </a:solidFill>
                </a:rPr>
                <a:t>();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    }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r>
                <a:rPr lang="en-US" altLang="ko-KR" sz="1000" dirty="0">
                  <a:solidFill>
                    <a:srgbClr val="080808"/>
                  </a:solidFill>
                </a:rPr>
                <a:t>}</a:t>
              </a:r>
              <a:br>
                <a:rPr lang="en-US" altLang="ko-KR" sz="1000" dirty="0">
                  <a:solidFill>
                    <a:srgbClr val="080808"/>
                  </a:solidFill>
                </a:rPr>
              </a:br>
              <a:endParaRPr lang="en-US" altLang="ko-KR" sz="1000" dirty="0">
                <a:solidFill>
                  <a:srgbClr val="080808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811393" y="2650085"/>
              <a:ext cx="31678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&lt; </a:t>
              </a:r>
              <a:r>
                <a:rPr lang="ko-KR" altLang="en-US" sz="1400" b="1" dirty="0"/>
                <a:t>게시글 작성 </a:t>
              </a:r>
              <a:r>
                <a:rPr lang="en-US" altLang="ko-KR" sz="1400" b="1" dirty="0"/>
                <a:t>(CREATE) frontend</a:t>
              </a:r>
              <a:r>
                <a:rPr lang="ko-KR" altLang="en-US" sz="1400" b="1" dirty="0"/>
                <a:t> 설계  </a:t>
              </a:r>
              <a:r>
                <a:rPr lang="en-US" altLang="ko-KR" sz="1400" b="1" dirty="0"/>
                <a:t>&gt;</a:t>
              </a:r>
              <a:endParaRPr lang="ko-KR" altLang="en-US" sz="14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6C1AB1-BDAB-406C-8BB7-B169A4BEDB7C}"/>
              </a:ext>
            </a:extLst>
          </p:cNvPr>
          <p:cNvSpPr txBox="1"/>
          <p:nvPr/>
        </p:nvSpPr>
        <p:spPr>
          <a:xfrm>
            <a:off x="1040781" y="121618"/>
            <a:ext cx="957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&lt;4&gt; . </a:t>
            </a:r>
            <a:r>
              <a:rPr lang="ko-KR" altLang="en-US" sz="3200" b="1" spc="-300" dirty="0"/>
              <a:t>문의 게시판 </a:t>
            </a:r>
            <a:r>
              <a:rPr lang="en-US" altLang="ko-KR" sz="3200" b="1" spc="-300" dirty="0"/>
              <a:t>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CRUD_CREATE) </a:t>
            </a:r>
          </a:p>
        </p:txBody>
      </p:sp>
    </p:spTree>
    <p:extLst>
      <p:ext uri="{BB962C8B-B14F-4D97-AF65-F5344CB8AC3E}">
        <p14:creationId xmlns:p14="http://schemas.microsoft.com/office/powerpoint/2010/main" val="13756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172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&lt;5&gt;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CRUD_READ)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74256"/>
            <a:ext cx="5580927" cy="5479016"/>
            <a:chOff x="6323175" y="1074256"/>
            <a:chExt cx="5580927" cy="54790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2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000" b="1" u="sng" dirty="0">
                  <a:solidFill>
                    <a:srgbClr val="9E880D"/>
                  </a:solidFill>
                  <a:effectLst/>
                </a:rPr>
                <a:t>@GetMapping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67D17"/>
                  </a:solidFill>
                  <a:effectLst/>
                </a:rPr>
                <a:t>“api/board/board-list"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&lt;Page&lt;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&gt;&gt;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board_list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(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defaultValue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  <a:effectLst/>
                </a:rPr>
                <a:t>"0"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int page,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defaultValue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67D17"/>
                  </a:solidFill>
                  <a:effectLst/>
                </a:rPr>
                <a:t>"10"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int size,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required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false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</a:t>
              </a:r>
              <a:r>
                <a:rPr lang="en-US" altLang="ko-KR" sz="1000" i="1" dirty="0">
                  <a:solidFill>
                    <a:srgbClr val="080808"/>
                  </a:solidFill>
                  <a:effectLst/>
                </a:rPr>
                <a:t>String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                                                        </a:t>
              </a:r>
              <a:r>
                <a:rPr lang="en-US" altLang="ko-KR" sz="1000" dirty="0">
                  <a:solidFill>
                    <a:srgbClr val="9E880D"/>
                  </a:solidFill>
                  <a:effectLst/>
                </a:rPr>
                <a:t>@RequestParam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required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false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</a:t>
              </a:r>
              <a:r>
                <a:rPr lang="en-US" altLang="ko-KR" sz="1000" i="1" dirty="0">
                  <a:solidFill>
                    <a:srgbClr val="080808"/>
                  </a:solidFill>
                  <a:effectLst/>
                </a:rPr>
                <a:t>String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keyword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 {</a:t>
              </a:r>
            </a:p>
            <a:p>
              <a:pPr lvl="1"/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Pageable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PageRequest.</a:t>
              </a:r>
              <a:r>
                <a:rPr lang="en-US" altLang="ko-KR" sz="1000" b="1" u="sng" dirty="0" err="1">
                  <a:solidFill>
                    <a:srgbClr val="7A7A43"/>
                  </a:solidFill>
                  <a:effectLst/>
                </a:rPr>
                <a:t>of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(page, size, Sort.</a:t>
              </a:r>
              <a:r>
                <a:rPr lang="en-US" altLang="ko-KR" sz="1000" b="1" u="sng" dirty="0">
                  <a:solidFill>
                    <a:srgbClr val="7A7A43"/>
                  </a:solidFill>
                  <a:effectLst/>
                </a:rPr>
                <a:t>by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67D17"/>
                  </a:solidFill>
                  <a:effectLst/>
                </a:rPr>
                <a:t>"id"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).descending());</a:t>
              </a:r>
              <a:br>
                <a:rPr lang="en-US" altLang="ko-KR" sz="1000" u="sng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Page&lt;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(category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category.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 &amp;&amp; keyword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keyword.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카테고리와 키워드 모두가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카테고리와 키워드로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boardService.getBoardListByCategoryAndKeyword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</a:p>
            <a:p>
              <a:pPr lvl="1"/>
              <a:r>
                <a:rPr lang="en-US" altLang="ko-KR" sz="1000" dirty="0">
                  <a:solidFill>
                    <a:srgbClr val="080808"/>
                  </a:solidFill>
                </a:rPr>
                <a:t>                                                                                                                                       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 keyword,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(category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category.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카테고리만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카테고리로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boardService.getBoardListByCategory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category,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if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(keyword !=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null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&amp;&amp; !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keyword.</a:t>
              </a:r>
              <a:r>
                <a:rPr lang="en-US" altLang="ko-KR" sz="1000" dirty="0" err="1">
                  <a:solidFill>
                    <a:srgbClr val="7A7A43"/>
                  </a:solidFill>
                  <a:effectLst/>
                </a:rPr>
                <a:t>isEmpty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()) 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키워드만 존재할 때 </a:t>
              </a:r>
              <a:r>
                <a:rPr lang="ko-KR" altLang="en-US" sz="1000" b="1" i="1" u="sng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키워드로 검색</a:t>
              </a:r>
              <a:b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boardService.getBoardListByKeyword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keyword, 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b="1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00" b="1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아무 조건도 없을 때 전체 목록 가져오기</a:t>
              </a:r>
              <a:b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0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boardService.boardList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>
                  <a:solidFill>
                    <a:srgbClr val="871094"/>
                  </a:solidFill>
                  <a:effectLst/>
                </a:rPr>
                <a:t>pageable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b="1" u="sng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Page&lt;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boardDTOPage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 = </a:t>
              </a:r>
              <a:r>
                <a:rPr lang="en-US" altLang="ko-KR" sz="1000" b="1" u="sng" dirty="0" err="1">
                  <a:solidFill>
                    <a:srgbClr val="871094"/>
                  </a:solidFill>
                  <a:effectLst/>
                </a:rPr>
                <a:t>boardPage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00" b="1" u="sng" dirty="0" err="1">
                  <a:solidFill>
                    <a:srgbClr val="7A7A43"/>
                  </a:solidFill>
                  <a:effectLst/>
                </a:rPr>
                <a:t>map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b="1" u="sng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::</a:t>
              </a:r>
              <a:r>
                <a:rPr lang="en-US" altLang="ko-KR" sz="1000" b="1" u="sng" dirty="0">
                  <a:solidFill>
                    <a:srgbClr val="0033B3"/>
                  </a:solidFill>
                  <a:effectLst/>
                </a:rPr>
                <a:t>new</a:t>
              </a:r>
              <a:r>
                <a:rPr lang="en-US" altLang="ko-KR" sz="1000" b="1" u="sng" dirty="0">
                  <a:solidFill>
                    <a:srgbClr val="080808"/>
                  </a:solidFill>
                  <a:effectLst/>
                </a:rPr>
                <a:t>);</a:t>
              </a:r>
            </a:p>
            <a:p>
              <a:pPr lvl="1"/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ResponseEntity.ok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00" dirty="0" err="1">
                  <a:solidFill>
                    <a:srgbClr val="080808"/>
                  </a:solidFill>
                  <a:effectLst/>
                </a:rPr>
                <a:t>boardDTOPage</a:t>
              </a: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717262" y="1074256"/>
              <a:ext cx="279275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불러오기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1040163"/>
            <a:ext cx="5580927" cy="5527983"/>
            <a:chOff x="-2043029" y="2598795"/>
            <a:chExt cx="5580927" cy="552798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900" dirty="0" err="1">
                  <a:solidFill>
                    <a:srgbClr val="00627A"/>
                  </a:solidFill>
                  <a:effectLst/>
                </a:rPr>
                <a:t>fetchBoardData</a:t>
              </a:r>
              <a:r>
                <a:rPr lang="en-US" altLang="ko-KR" sz="9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() =&gt;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/board/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board-list?page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=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currentPage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&amp;size=10&amp;sort=</a:t>
              </a:r>
              <a:r>
                <a:rPr lang="en-US" altLang="ko-KR" sz="900" dirty="0" err="1">
                  <a:solidFill>
                    <a:srgbClr val="067D17"/>
                  </a:solidFill>
                  <a:effectLst/>
                </a:rPr>
                <a:t>id,DESC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;</a:t>
              </a:r>
            </a:p>
            <a:p>
              <a:pPr lvl="1"/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dirty="0" err="1">
                  <a:solidFill>
                    <a:srgbClr val="080808"/>
                  </a:solidFill>
                  <a:effectLst/>
                </a:rPr>
                <a:t>selectCategory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b="1" dirty="0">
                  <a:solidFill>
                    <a:srgbClr val="067D17"/>
                  </a:solidFill>
                  <a:effectLst/>
                </a:rPr>
                <a:t>"all"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b="1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+= 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`&amp;category=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selectCategory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"all </a:t>
              </a:r>
              <a:r>
                <a:rPr lang="ko-KR" altLang="en-US" sz="900" dirty="0" err="1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카테고리아닐때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검색어가 입력된 경우에만 검색 쿼리를 추가</a:t>
              </a:r>
              <a:b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900" b="1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900" b="1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b="1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b="1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b="1" dirty="0">
                  <a:solidFill>
                    <a:srgbClr val="080808"/>
                  </a:solidFill>
                  <a:effectLst/>
                </a:rPr>
                <a:t>          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+= 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`&amp;keyword=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${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}</a:t>
              </a:r>
              <a:r>
                <a:rPr lang="en-US" altLang="ko-KR" sz="900" b="1" u="sng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9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검색기능 진행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900" b="1" u="sng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900" b="1" u="sng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axios.</a:t>
              </a:r>
              <a:r>
                <a:rPr lang="en-US" altLang="ko-KR" sz="900" b="1" u="sng" dirty="0" err="1">
                  <a:solidFill>
                    <a:srgbClr val="7A7A43"/>
                  </a:solidFill>
                  <a:effectLst/>
                </a:rPr>
                <a:t>get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url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검색 결과인 경우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900" i="1" dirty="0" err="1">
                  <a:solidFill>
                    <a:srgbClr val="8C8C8C"/>
                  </a:solidFill>
                  <a:effectLst/>
                </a:rPr>
                <a:t>setSearchResults</a:t>
              </a: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 상태 업데이트</a:t>
              </a:r>
              <a:b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9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searchText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!== 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setSearchResults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setData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setData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setTotalPages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b="1" u="sng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900" b="1" u="sng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b="1" u="sng" dirty="0" err="1">
                  <a:solidFill>
                    <a:srgbClr val="871094"/>
                  </a:solidFill>
                  <a:effectLst/>
                </a:rPr>
                <a:t>totalPages</a:t>
              </a:r>
              <a:r>
                <a:rPr lang="en-US" altLang="ko-KR" sz="900" b="1" u="sng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9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900" dirty="0" err="1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9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900" dirty="0" err="1">
                  <a:solidFill>
                    <a:srgbClr val="7A7A43"/>
                  </a:solidFill>
                  <a:effectLst/>
                </a:rPr>
                <a:t>error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9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데이터 가져오기 실패</a:t>
              </a:r>
              <a:r>
                <a:rPr lang="en-US" altLang="ko-KR" sz="900" dirty="0">
                  <a:solidFill>
                    <a:srgbClr val="067D17"/>
                  </a:solidFill>
                  <a:effectLst/>
                </a:rPr>
                <a:t>:"</a:t>
              </a: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, error);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    } </a:t>
              </a:r>
              <a:br>
                <a:rPr lang="en-US" altLang="ko-KR" sz="9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9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761270" y="2598795"/>
              <a:ext cx="32688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D88E76-BCD0-41F1-B0A3-B6BC1082D6F4}"/>
              </a:ext>
            </a:extLst>
          </p:cNvPr>
          <p:cNvGrpSpPr/>
          <p:nvPr/>
        </p:nvGrpSpPr>
        <p:grpSpPr>
          <a:xfrm>
            <a:off x="152400" y="1937477"/>
            <a:ext cx="6053902" cy="4281488"/>
            <a:chOff x="152400" y="1937477"/>
            <a:chExt cx="6053902" cy="428148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F57E63-9E3B-4D4A-B72F-A7DFE796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05"/>
            <a:stretch/>
          </p:blipFill>
          <p:spPr>
            <a:xfrm>
              <a:off x="152400" y="1937477"/>
              <a:ext cx="6053902" cy="40563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6BB95C-6F9E-42B6-A71B-127F00100A05}"/>
                </a:ext>
              </a:extLst>
            </p:cNvPr>
            <p:cNvSpPr txBox="1"/>
            <p:nvPr/>
          </p:nvSpPr>
          <p:spPr>
            <a:xfrm>
              <a:off x="1680440" y="5972744"/>
              <a:ext cx="31598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9E0C7"/>
                  </a:highlight>
                </a:rPr>
                <a:t>4.Page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타입으로 </a:t>
              </a:r>
              <a:r>
                <a:rPr lang="en-US" altLang="ko-KR" sz="1000" b="1" dirty="0">
                  <a:highlight>
                    <a:srgbClr val="F9E0C7"/>
                  </a:highlight>
                </a:rPr>
                <a:t>pageable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객체를 전달하여 </a:t>
              </a:r>
              <a:r>
                <a:rPr lang="ko-KR" altLang="en-US" sz="1000" b="1" dirty="0" err="1">
                  <a:highlight>
                    <a:srgbClr val="F9E0C7"/>
                  </a:highlight>
                </a:rPr>
                <a:t>페이징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 기능 구현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B0FD30-A100-40D5-93F9-06BE4B185B65}"/>
                </a:ext>
              </a:extLst>
            </p:cNvPr>
            <p:cNvSpPr txBox="1"/>
            <p:nvPr/>
          </p:nvSpPr>
          <p:spPr>
            <a:xfrm>
              <a:off x="1655699" y="2910451"/>
              <a:ext cx="2820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9E0C7"/>
                  </a:highlight>
                </a:rPr>
                <a:t>1. Board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데이터를 </a:t>
              </a:r>
              <a:r>
                <a:rPr lang="en-US" altLang="ko-KR" sz="1000" b="1" dirty="0" err="1">
                  <a:highlight>
                    <a:srgbClr val="F9E0C7"/>
                  </a:highlight>
                </a:rPr>
                <a:t>boardList</a:t>
              </a:r>
              <a:r>
                <a:rPr lang="en-US" altLang="ko-KR" sz="1000" b="1" dirty="0">
                  <a:highlight>
                    <a:srgbClr val="F9E0C7"/>
                  </a:highlight>
                </a:rPr>
                <a:t>(pageable)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로 불러오기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92F081-0E1C-4934-BE2B-1148A6681C98}"/>
                </a:ext>
              </a:extLst>
            </p:cNvPr>
            <p:cNvSpPr txBox="1"/>
            <p:nvPr/>
          </p:nvSpPr>
          <p:spPr>
            <a:xfrm>
              <a:off x="244866" y="2215842"/>
              <a:ext cx="21932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9E0C7"/>
                  </a:highlight>
                </a:rPr>
                <a:t>2</a:t>
              </a:r>
              <a:r>
                <a:rPr lang="en-US" altLang="ko-KR" sz="1000" b="1">
                  <a:highlight>
                    <a:srgbClr val="F9E0C7"/>
                  </a:highlight>
                </a:rPr>
                <a:t>. 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매개변수로 </a:t>
              </a:r>
              <a:r>
                <a:rPr lang="en-US" altLang="ko-KR" sz="1000" b="1" dirty="0">
                  <a:highlight>
                    <a:srgbClr val="F9E0C7"/>
                  </a:highlight>
                </a:rPr>
                <a:t>category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를 전달하여 조회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FEC76D-62DB-4C0F-9FC9-1564D02DC2D0}"/>
                </a:ext>
              </a:extLst>
            </p:cNvPr>
            <p:cNvSpPr txBox="1"/>
            <p:nvPr/>
          </p:nvSpPr>
          <p:spPr>
            <a:xfrm>
              <a:off x="3945819" y="2226600"/>
              <a:ext cx="2177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매개변수로 </a:t>
              </a:r>
              <a:r>
                <a:rPr lang="en-US" altLang="ko-KR" sz="1000" b="1" dirty="0">
                  <a:highlight>
                    <a:srgbClr val="F9E0C7"/>
                  </a:highlight>
                </a:rPr>
                <a:t>keyword</a:t>
              </a:r>
              <a:r>
                <a:rPr lang="ko-KR" altLang="en-US" sz="1000" b="1" dirty="0">
                  <a:highlight>
                    <a:srgbClr val="F9E0C7"/>
                  </a:highlight>
                </a:rPr>
                <a:t>를 전달하여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7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0875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&lt;5-1&gt;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게시판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CRUD_READ(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카테고리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82605B2-11DD-4A91-8CC5-77503D621E52}"/>
              </a:ext>
            </a:extLst>
          </p:cNvPr>
          <p:cNvGrpSpPr/>
          <p:nvPr/>
        </p:nvGrpSpPr>
        <p:grpSpPr>
          <a:xfrm>
            <a:off x="129251" y="2057070"/>
            <a:ext cx="5966750" cy="3683978"/>
            <a:chOff x="140825" y="2172814"/>
            <a:chExt cx="6157137" cy="36839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F2536B-5840-45DD-92C6-400FF3636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25" y="2172814"/>
              <a:ext cx="6157137" cy="368397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504FF1-B701-4C7A-9BD5-45DB17E98421}"/>
                </a:ext>
              </a:extLst>
            </p:cNvPr>
            <p:cNvSpPr txBox="1"/>
            <p:nvPr/>
          </p:nvSpPr>
          <p:spPr>
            <a:xfrm>
              <a:off x="256575" y="2474746"/>
              <a:ext cx="3345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카테고리를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option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으로 선택하여 게시글을 불러오는 기능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FF61AE-006D-4883-8E0F-8818451DDAA2}"/>
                </a:ext>
              </a:extLst>
            </p:cNvPr>
            <p:cNvSpPr txBox="1"/>
            <p:nvPr/>
          </p:nvSpPr>
          <p:spPr>
            <a:xfrm>
              <a:off x="314444" y="5066228"/>
              <a:ext cx="1963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선택된 카테고리의 게시글 출력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20FC6F-A191-41FF-A142-8E76B86EBC47}"/>
                </a:ext>
              </a:extLst>
            </p:cNvPr>
            <p:cNvSpPr txBox="1"/>
            <p:nvPr/>
          </p:nvSpPr>
          <p:spPr>
            <a:xfrm>
              <a:off x="3763699" y="5139160"/>
              <a:ext cx="2377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선택된 카테고리 게시글 별 </a:t>
              </a:r>
              <a:r>
                <a:rPr lang="ko-KR" altLang="en-US" sz="1100" b="1" dirty="0" err="1">
                  <a:highlight>
                    <a:srgbClr val="F9E0C7"/>
                  </a:highlight>
                </a:rPr>
                <a:t>페이징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188BEC-821D-43DE-B8A0-E66496599F34}"/>
              </a:ext>
            </a:extLst>
          </p:cNvPr>
          <p:cNvGrpSpPr/>
          <p:nvPr/>
        </p:nvGrpSpPr>
        <p:grpSpPr>
          <a:xfrm>
            <a:off x="6208172" y="1073954"/>
            <a:ext cx="5818352" cy="5662426"/>
            <a:chOff x="2122036" y="1710535"/>
            <a:chExt cx="6337828" cy="53148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16FEB7-7723-453A-AE99-A426D58C8EFB}"/>
                </a:ext>
              </a:extLst>
            </p:cNvPr>
            <p:cNvSpPr/>
            <p:nvPr/>
          </p:nvSpPr>
          <p:spPr>
            <a:xfrm>
              <a:off x="2122036" y="2157737"/>
              <a:ext cx="6337828" cy="486760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 </a:t>
              </a:r>
              <a:r>
                <a:rPr lang="en-US" altLang="ko-KR" sz="1100" b="1" i="1" dirty="0">
                  <a:solidFill>
                    <a:srgbClr val="080808"/>
                  </a:solidFill>
                  <a:highlight>
                    <a:srgbClr val="F9B298"/>
                  </a:highlight>
                  <a:ea typeface="카카오 Regular"/>
                </a:rPr>
                <a:t>Board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Repository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Page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findByCategoryIgnoreCase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String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category,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080808"/>
                  </a:solidFill>
                </a:rPr>
                <a:t>				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Pageable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pageable);</a:t>
              </a:r>
              <a:endParaRPr lang="en-US" altLang="ko-KR" sz="1100" b="1" i="1" dirty="0">
                <a:solidFill>
                  <a:srgbClr val="080808"/>
                </a:solidFill>
                <a:ea typeface="카카오 Regular"/>
              </a:endParaRPr>
            </a:p>
            <a:p>
              <a:pPr lvl="1"/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lang="en-US" altLang="ko-KR" sz="1100" b="1" i="1" dirty="0">
                  <a:solidFill>
                    <a:srgbClr val="080808"/>
                  </a:solidFill>
                  <a:highlight>
                    <a:srgbClr val="F9B298"/>
                  </a:highlight>
                  <a:ea typeface="카카오 Regular"/>
                </a:rPr>
                <a:t>Board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Service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ea typeface="카카오 Regular"/>
                  <a:cs typeface="+mn-cs"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public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BoardEntity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&gt;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getBoardListByCategory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String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category,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Pageable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pageable)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  <a:latin typeface="JetBrains Mono"/>
                </a:rPr>
                <a:t>boardRepository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.findByCategoryIgnoreCase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(category, pageable); }</a:t>
              </a:r>
            </a:p>
            <a:p>
              <a:pPr lvl="1"/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uLnTx/>
                <a:uFillTx/>
                <a:latin typeface="JetBrains Mono"/>
                <a:ea typeface="카카오 Regular"/>
                <a:cs typeface="+mn-cs"/>
              </a:endParaRPr>
            </a:p>
            <a:p>
              <a:pPr lvl="1"/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Frontend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styles.categoryContainer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label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styles.categoryLabel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카테고리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:&lt;/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label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select</a:t>
              </a:r>
              <a:b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selectCategory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styles.categoryDropdown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onChange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{(e) =&gt; </a:t>
              </a:r>
              <a:r>
                <a:rPr lang="en-US" altLang="ko-KR" sz="1100" dirty="0" err="1">
                  <a:solidFill>
                    <a:srgbClr val="00627A"/>
                  </a:solidFill>
                  <a:effectLst/>
                  <a:latin typeface="JetBrains Mono"/>
                </a:rPr>
                <a:t>handleCategoryChange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e.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target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)}</a:t>
              </a:r>
              <a:r>
                <a:rPr lang="en-US" altLang="ko-KR" sz="1100" dirty="0">
                  <a:solidFill>
                    <a:srgbClr val="080808"/>
                  </a:solidFill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="all"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&gt;All&lt;/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 및 배송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 및 배송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교환 및 환불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교환 및 환불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 예약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 예약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value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 관련 문의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 관련 문의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option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</a:p>
            <a:p>
              <a:pPr lvl="1"/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select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72E786-321A-4C51-B66A-C065ED13B1A7}"/>
                </a:ext>
              </a:extLst>
            </p:cNvPr>
            <p:cNvSpPr txBox="1"/>
            <p:nvPr/>
          </p:nvSpPr>
          <p:spPr>
            <a:xfrm>
              <a:off x="3387115" y="1710535"/>
              <a:ext cx="3847058" cy="288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카테고리별 게시글 데이터 불러오기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기능 구현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061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&lt;5-2&gt;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게시판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CRUD_READ(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검색어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58FCCE-4AA0-4D2E-8DFA-1DD6F410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20025"/>
            <a:ext cx="5881117" cy="36557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003DF6-38BB-4FED-9669-AEF113FF7AF8}"/>
              </a:ext>
            </a:extLst>
          </p:cNvPr>
          <p:cNvSpPr txBox="1"/>
          <p:nvPr/>
        </p:nvSpPr>
        <p:spPr>
          <a:xfrm>
            <a:off x="2659972" y="3132665"/>
            <a:ext cx="3225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highlight>
                  <a:srgbClr val="F9E0C7"/>
                </a:highlight>
              </a:rPr>
              <a:t>검색어 입력 시 해당 키워드가 제목에 있을 시 해당 데이터 출력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AF1F77-0814-4CBD-AB42-7832D76AE66A}"/>
              </a:ext>
            </a:extLst>
          </p:cNvPr>
          <p:cNvGrpSpPr/>
          <p:nvPr/>
        </p:nvGrpSpPr>
        <p:grpSpPr>
          <a:xfrm>
            <a:off x="6221248" y="811479"/>
            <a:ext cx="5818352" cy="5936516"/>
            <a:chOff x="2123671" y="1464173"/>
            <a:chExt cx="6337828" cy="5572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A71851-7123-48E4-AD3D-735BED76D47A}"/>
                </a:ext>
              </a:extLst>
            </p:cNvPr>
            <p:cNvSpPr/>
            <p:nvPr/>
          </p:nvSpPr>
          <p:spPr>
            <a:xfrm>
              <a:off x="2123671" y="1851690"/>
              <a:ext cx="6337828" cy="518455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 </a:t>
              </a:r>
              <a:r>
                <a:rPr lang="en-US" altLang="ko-KR" sz="1100" b="1" i="1" dirty="0" err="1">
                  <a:solidFill>
                    <a:srgbClr val="080808"/>
                  </a:solidFill>
                  <a:highlight>
                    <a:srgbClr val="F9B298"/>
                  </a:highlight>
                  <a:ea typeface="카카오 Regular"/>
                </a:rPr>
                <a:t>BoardRepository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BoardEntity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&gt;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findByTitleContaining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String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keyword,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Pageable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pageable);</a:t>
              </a:r>
            </a:p>
            <a:p>
              <a:pPr>
                <a:lnSpc>
                  <a:spcPct val="150000"/>
                </a:lnSpc>
              </a:pPr>
              <a:endParaRPr lang="en-US" altLang="ko-KR" sz="1100" b="1" i="1" dirty="0">
                <a:solidFill>
                  <a:srgbClr val="080808"/>
                </a:solidFill>
                <a:ea typeface="카카오 Regular"/>
              </a:endParaRPr>
            </a:p>
            <a:p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BoardService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  <a:b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public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BoardEntity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&gt;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getBoardListByKeyword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String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keyword,</a:t>
              </a:r>
            </a:p>
            <a:p>
              <a:r>
                <a:rPr lang="en-US" altLang="ko-KR" sz="1400" dirty="0">
                  <a:solidFill>
                    <a:srgbClr val="080808"/>
                  </a:solidFill>
                  <a:latin typeface="JetBrains Mono"/>
                </a:rPr>
                <a:t>				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Pageable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pageable)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  <a:latin typeface="JetBrains Mono"/>
                </a:rPr>
                <a:t>boardRepository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.findByTitleContaining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(keyword, pageable); }</a:t>
              </a:r>
            </a:p>
            <a:p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uLnTx/>
                <a:uFillTx/>
                <a:latin typeface="JetBrains Mono"/>
                <a:ea typeface="카카오 Regular"/>
                <a:cs typeface="+mn-cs"/>
              </a:endParaRPr>
            </a:p>
            <a:p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Frontend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</a:p>
            <a:p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searchText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? (</a:t>
              </a:r>
              <a:r>
                <a:rPr lang="en-US" altLang="ko-KR" sz="1100" dirty="0">
                  <a:solidFill>
                    <a:srgbClr val="080808"/>
                  </a:solidFill>
                  <a:latin typeface="JetBrains Mono"/>
                </a:rPr>
                <a:t> 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searchResults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length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=== </a:t>
              </a:r>
              <a:r>
                <a:rPr lang="en-US" altLang="ko-KR" sz="1100" dirty="0">
                  <a:solidFill>
                    <a:srgbClr val="1750EB"/>
                  </a:solidFill>
                  <a:effectLst/>
                  <a:latin typeface="JetBrains Mono"/>
                </a:rPr>
                <a:t>0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? (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  <a:latin typeface="JetBrains Mono"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검색어가 있고 결과가 없는 경우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tr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&lt;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td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colSpan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="8"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r>
                <a:rPr lang="ko-KR" altLang="en-US" sz="11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 결과가 없습니다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.&lt;/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td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&lt;/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tr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) : (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  <a:latin typeface="JetBrains Mono"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 결과가 있는 경우 렌더링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searchResults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|| []).</a:t>
              </a:r>
              <a:r>
                <a:rPr lang="en-US" altLang="ko-KR" sz="1100" dirty="0">
                  <a:solidFill>
                    <a:srgbClr val="7A7A43"/>
                  </a:solidFill>
                  <a:effectLst/>
                  <a:latin typeface="JetBrains Mono"/>
                </a:rPr>
                <a:t>map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((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) =&gt; (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&lt;</a:t>
              </a:r>
              <a:r>
                <a:rPr lang="en-US" altLang="ko-KR" sz="1100" dirty="0" err="1">
                  <a:solidFill>
                    <a:srgbClr val="0033B3"/>
                  </a:solidFill>
                  <a:effectLst/>
                  <a:latin typeface="JetBrains Mono"/>
                </a:rPr>
                <a:t>QnA_BoardBox</a:t>
              </a:r>
              <a:b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key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{i.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  <a:latin typeface="JetBrains Mono"/>
                </a:rPr>
                <a:t>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id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{i.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  <a:latin typeface="JetBrains Mono"/>
                </a:rPr>
                <a:t>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title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title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category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category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content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content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  <a:latin typeface="JetBrains Mono"/>
                </a:rPr>
                <a:t>replace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100" dirty="0">
                  <a:solidFill>
                    <a:srgbClr val="264EFF"/>
                  </a:solidFill>
                  <a:effectLst/>
                  <a:latin typeface="JetBrains Mono"/>
                </a:rPr>
                <a:t>/&lt;[^&gt;]+&gt;/g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,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''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)}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writer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writer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>
                  <a:solidFill>
                    <a:srgbClr val="174AD4"/>
                  </a:solidFill>
                  <a:effectLst/>
                  <a:latin typeface="JetBrains Mono"/>
                </a:rPr>
                <a:t>view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view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createdTime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  <a:latin typeface="JetBrains Mono"/>
                </a:rPr>
                <a:t>i.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  <a:latin typeface="JetBrains Mono"/>
                </a:rPr>
                <a:t>createdTime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formattedCreatedTime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formattedCreatedTime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100" dirty="0" err="1">
                  <a:solidFill>
                    <a:srgbClr val="174AD4"/>
                  </a:solidFill>
                  <a:effectLst/>
                  <a:latin typeface="JetBrains Mono"/>
                </a:rPr>
                <a:t>currentPage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  <a:latin typeface="JetBrains Mono"/>
                </a:rPr>
                <a:t>currentPage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+ </a:t>
              </a:r>
              <a:r>
                <a:rPr lang="en-US" altLang="ko-KR" sz="1100" dirty="0"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}/&gt;</a:t>
              </a:r>
              <a:r>
                <a:rPr lang="en-US" altLang="ko-KR" sz="1100" dirty="0">
                  <a:solidFill>
                    <a:srgbClr val="080808"/>
                  </a:solidFill>
                  <a:latin typeface="JetBrains Mono"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  <a:latin typeface="JetBrains Mono"/>
                </a:rPr>
                <a:t>))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673F92-1F74-48C1-A0CB-620FA3603AC1}"/>
                </a:ext>
              </a:extLst>
            </p:cNvPr>
            <p:cNvSpPr txBox="1"/>
            <p:nvPr/>
          </p:nvSpPr>
          <p:spPr>
            <a:xfrm>
              <a:off x="3144679" y="1464173"/>
              <a:ext cx="4295811" cy="288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검색 후 해당 키워드 포함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데이터 불러오기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기능 구현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091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&lt;5-3&gt;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게시판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CRUD_READ(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상세보기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764620"/>
            <a:ext cx="5580927" cy="5881253"/>
            <a:chOff x="6323175" y="729895"/>
            <a:chExt cx="5580927" cy="588125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119050"/>
              <a:ext cx="5580927" cy="54920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  <a:defRPr/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BoardController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</a:t>
              </a:r>
              <a:endParaRPr lang="en-US" altLang="ko-KR" sz="1300" dirty="0">
                <a:solidFill>
                  <a:srgbClr val="9E880D"/>
                </a:solidFill>
                <a:effectLst/>
              </a:endParaRPr>
            </a:p>
            <a:p>
              <a:pPr lvl="1"/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@GetMapping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"/board-detail/{boardId}"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WrapperClass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board_detail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@PathVariable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"boardId"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</a:t>
              </a:r>
            </a:p>
            <a:p>
              <a:pPr lvl="1"/>
              <a:r>
                <a:rPr lang="en-US" altLang="ko-KR" sz="1300" dirty="0">
                  <a:solidFill>
                    <a:srgbClr val="080808"/>
                  </a:solidFill>
                </a:rPr>
                <a:t>			                       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.findOne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.increaseView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</a:rPr>
                <a:t>//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조회수 증가하는 기능</a:t>
              </a:r>
              <a:b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b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WrapperClass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boardDTO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}</a:t>
              </a:r>
            </a:p>
            <a:p>
              <a:pPr lvl="1"/>
              <a:endParaRPr lang="en-US" altLang="ko-KR" sz="1300" dirty="0">
                <a:solidFill>
                  <a:srgbClr val="080808"/>
                </a:solidFill>
              </a:endParaRPr>
            </a:p>
            <a:p>
              <a:pPr lvl="1"/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상세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(READ) frontend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endParaRPr lang="en-US" altLang="ko-KR" sz="1300" dirty="0">
                <a:solidFill>
                  <a:srgbClr val="080808"/>
                </a:solidFill>
                <a:effectLst/>
                <a:highlight>
                  <a:srgbClr val="F9B298"/>
                </a:highlight>
              </a:endParaRPr>
            </a:p>
            <a:p>
              <a:pPr lvl="1"/>
              <a:r>
                <a:rPr lang="en-US" altLang="ko-KR" sz="1300" i="1" dirty="0" err="1">
                  <a:solidFill>
                    <a:srgbClr val="080808"/>
                  </a:solidFill>
                  <a:effectLst/>
                </a:rPr>
                <a:t>useEffect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(() =&gt;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getDetailBoard</a:t>
              </a:r>
              <a:r>
                <a:rPr lang="en-US" altLang="ko-KR" sz="13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 =&gt;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30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axios.</a:t>
              </a:r>
              <a:r>
                <a:rPr lang="en-US" altLang="ko-KR" sz="1300" dirty="0" err="1">
                  <a:solidFill>
                    <a:srgbClr val="7A7A43"/>
                  </a:solidFill>
                  <a:effectLst/>
                </a:rPr>
                <a:t>get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13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/board/board-detail/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${id}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setTitle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title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setCategory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category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setContent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setWriter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248F8F"/>
                  </a:solidFill>
                  <a:effectLst/>
                </a:rPr>
                <a:t>response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writer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}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3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정보</a:t>
              </a:r>
              <a:r>
                <a:rPr lang="ko-KR" altLang="en-US" sz="13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or </a:t>
              </a:r>
              <a:r>
                <a:rPr lang="ko-KR" altLang="en-US" sz="13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 데이터 불러오기 실패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, e}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getDetailBoard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}, [id]);</a:t>
              </a:r>
            </a:p>
            <a:p>
              <a:pPr lvl="1"/>
              <a:endParaRPr lang="en-US" altLang="ko-KR" sz="1300" dirty="0">
                <a:solidFill>
                  <a:srgbClr val="080808"/>
                </a:solidFill>
                <a:effectLst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565778" y="729895"/>
              <a:ext cx="30957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상세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834741"/>
            <a:ext cx="5580927" cy="5551672"/>
            <a:chOff x="-1403742" y="3993054"/>
            <a:chExt cx="5580927" cy="555167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1403742" y="4497526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h2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 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사항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{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latin typeface="JetBrains Mono"/>
                </a:rPr>
                <a:t>category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h2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>
                  <a:solidFill>
                    <a:srgbClr val="174AD4"/>
                  </a:solidFill>
                  <a:effectLst/>
                  <a:latin typeface="JetBrains Mono"/>
                </a:rPr>
                <a:t>style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{{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  <a:latin typeface="JetBrains Mono"/>
                </a:rPr>
                <a:t>marginTop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"2px"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,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  <a:latin typeface="JetBrains Mono"/>
                </a:rPr>
                <a:t>width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"100%"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h3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styles.detailTitle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제목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h3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h4&gt;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" {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latin typeface="JetBrains Mono"/>
                </a:rPr>
                <a:t>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 "&lt;/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h4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h3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styles.detailTitle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 </a:t>
              </a:r>
              <a:r>
                <a:rPr lang="en-US" altLang="ko-KR" sz="1200" dirty="0">
                  <a:solidFill>
                    <a:srgbClr val="174AD4"/>
                  </a:solidFill>
                  <a:effectLst/>
                  <a:latin typeface="JetBrains Mono"/>
                </a:rPr>
                <a:t>style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{{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  <a:latin typeface="JetBrains Mono"/>
                </a:rPr>
                <a:t>marginTop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"15px"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}}&gt;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내용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h3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styles.detailContent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dangerouslySetInnerHTML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{{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  <a:latin typeface="JetBrains Mono"/>
                </a:rPr>
                <a:t>__html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latin typeface="JetBrains Mono"/>
                </a:rPr>
                <a:t>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}}&gt;&lt;/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p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styles.detailAuthor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{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latin typeface="JetBrains Mono"/>
                </a:rPr>
                <a:t>writer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p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styles.detailDate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일자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{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latin typeface="JetBrains Mono"/>
                </a:rPr>
                <a:t>regDate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  <a:latin typeface="JetBrains Mono"/>
                </a:rPr>
                <a:t>toLocaleDateString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().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  <a:latin typeface="JetBrains Mono"/>
                </a:rPr>
                <a:t>replace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200" dirty="0">
                  <a:solidFill>
                    <a:srgbClr val="264EFF"/>
                  </a:solidFill>
                  <a:effectLst/>
                  <a:latin typeface="JetBrains Mono"/>
                </a:rPr>
                <a:t>/\.$/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,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''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)}&lt;/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{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  <a:latin typeface="JetBrains Mono"/>
                </a:rPr>
                <a:t>/*replace()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메서드를 사용하여 이 마침표를 빈 문자열로 대체하여 제거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latin typeface="JetBrains Mono"/>
                </a:rPr>
                <a:t>*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  <a:latin typeface="JetBrains Mono"/>
                </a:rPr>
                <a:t>/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lang="en-US" altLang="ko-KR" sz="1200" dirty="0">
                <a:solidFill>
                  <a:srgbClr val="080808"/>
                </a:solidFill>
                <a:effectLst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509581" y="3993054"/>
              <a:ext cx="35702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상세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불러오기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(READ)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89DA83-8264-4FBC-9890-600F74C2EAAE}"/>
              </a:ext>
            </a:extLst>
          </p:cNvPr>
          <p:cNvGrpSpPr/>
          <p:nvPr/>
        </p:nvGrpSpPr>
        <p:grpSpPr>
          <a:xfrm>
            <a:off x="537117" y="734165"/>
            <a:ext cx="5191492" cy="5979587"/>
            <a:chOff x="537117" y="734165"/>
            <a:chExt cx="5191492" cy="597958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F333A9-CD8C-4826-A0A9-6DFB1E7A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17" y="921834"/>
              <a:ext cx="5191492" cy="57919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679C97-AE98-4D06-B399-5CD71A7499C9}"/>
                </a:ext>
              </a:extLst>
            </p:cNvPr>
            <p:cNvSpPr txBox="1"/>
            <p:nvPr/>
          </p:nvSpPr>
          <p:spPr>
            <a:xfrm>
              <a:off x="2133163" y="734165"/>
              <a:ext cx="20810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시 선택된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Category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7A5B2D-BD3D-45D1-BE89-E812FEAA9F57}"/>
                </a:ext>
              </a:extLst>
            </p:cNvPr>
            <p:cNvSpPr txBox="1"/>
            <p:nvPr/>
          </p:nvSpPr>
          <p:spPr>
            <a:xfrm>
              <a:off x="1415533" y="1626643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시 선택된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Title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369CB-22C1-4872-9A05-1D6C968828BF}"/>
                </a:ext>
              </a:extLst>
            </p:cNvPr>
            <p:cNvSpPr txBox="1"/>
            <p:nvPr/>
          </p:nvSpPr>
          <p:spPr>
            <a:xfrm>
              <a:off x="1357658" y="2419227"/>
              <a:ext cx="2040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시 선택된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Content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99C0B5-7AF2-430D-BE23-850FA5C5976F}"/>
                </a:ext>
              </a:extLst>
            </p:cNvPr>
            <p:cNvSpPr txBox="1"/>
            <p:nvPr/>
          </p:nvSpPr>
          <p:spPr>
            <a:xfrm>
              <a:off x="2001088" y="4502827"/>
              <a:ext cx="2465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4.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작성 시 선택된 </a:t>
              </a:r>
              <a:r>
                <a:rPr lang="en-US" altLang="ko-KR" sz="1100" b="1" dirty="0" err="1">
                  <a:highlight>
                    <a:srgbClr val="F9E0C7"/>
                  </a:highlight>
                </a:rPr>
                <a:t>UserNickName</a:t>
              </a:r>
              <a:endParaRPr lang="ko-KR" altLang="en-US" sz="1100" b="1" dirty="0">
                <a:highlight>
                  <a:srgbClr val="F9E0C7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8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CAEDE9-7826-47B4-BCDA-8D736070BD66}"/>
              </a:ext>
            </a:extLst>
          </p:cNvPr>
          <p:cNvGrpSpPr/>
          <p:nvPr/>
        </p:nvGrpSpPr>
        <p:grpSpPr>
          <a:xfrm>
            <a:off x="495627" y="994171"/>
            <a:ext cx="5216093" cy="5790832"/>
            <a:chOff x="495627" y="994171"/>
            <a:chExt cx="5216093" cy="579083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1CE5EE-A380-42EB-A428-0E4E0646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27" y="994171"/>
              <a:ext cx="3831627" cy="911179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F835AF-FC85-45E6-8829-65C2C60C19B9}"/>
                </a:ext>
              </a:extLst>
            </p:cNvPr>
            <p:cNvGrpSpPr/>
            <p:nvPr/>
          </p:nvGrpSpPr>
          <p:grpSpPr>
            <a:xfrm>
              <a:off x="527834" y="1925351"/>
              <a:ext cx="5183886" cy="4859652"/>
              <a:chOff x="2531250" y="851997"/>
              <a:chExt cx="6088849" cy="5964761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C4E4E81-FF90-4B73-8FBB-4FE8045DCB32}"/>
                  </a:ext>
                </a:extLst>
              </p:cNvPr>
              <p:cNvGrpSpPr/>
              <p:nvPr/>
            </p:nvGrpSpPr>
            <p:grpSpPr>
              <a:xfrm>
                <a:off x="2531250" y="851997"/>
                <a:ext cx="6088849" cy="5964761"/>
                <a:chOff x="3052386" y="760834"/>
                <a:chExt cx="5387526" cy="5964761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D2D57990-469D-4C4A-9905-C766A3E5E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2386" y="760834"/>
                  <a:ext cx="5387526" cy="5964761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42E4E8-F166-4BF4-BB63-3CEB65AEA17E}"/>
                    </a:ext>
                  </a:extLst>
                </p:cNvPr>
                <p:cNvSpPr txBox="1"/>
                <p:nvPr/>
              </p:nvSpPr>
              <p:spPr>
                <a:xfrm>
                  <a:off x="3274242" y="2887794"/>
                  <a:ext cx="3689353" cy="305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>
                      <a:highlight>
                        <a:srgbClr val="F9E0C7"/>
                      </a:highlight>
                    </a:rPr>
                    <a:t>2. </a:t>
                  </a:r>
                  <a:r>
                    <a:rPr lang="ko-KR" altLang="en-US" sz="1050" b="1" dirty="0">
                      <a:highlight>
                        <a:srgbClr val="F9E0C7"/>
                      </a:highlight>
                    </a:rPr>
                    <a:t>기존에 작성했던 게시글의 내용이 유지되고 수정 작업 진행</a:t>
                  </a:r>
                </a:p>
              </p:txBody>
            </p:sp>
          </p:grp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AD9246B-782E-4BDF-8BAA-EF56AC6DD0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97" t="9238" r="2485"/>
              <a:stretch/>
            </p:blipFill>
            <p:spPr>
              <a:xfrm>
                <a:off x="2790665" y="3346936"/>
                <a:ext cx="5585240" cy="218518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9832DF-361F-48FD-8021-0784ABE0CF67}"/>
                  </a:ext>
                </a:extLst>
              </p:cNvPr>
              <p:cNvSpPr txBox="1"/>
              <p:nvPr/>
            </p:nvSpPr>
            <p:spPr>
              <a:xfrm>
                <a:off x="3573253" y="4308723"/>
                <a:ext cx="3445963" cy="28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highlight>
                      <a:srgbClr val="F9E0C7"/>
                    </a:highlight>
                  </a:rPr>
                  <a:t>3. </a:t>
                </a:r>
                <a:r>
                  <a:rPr lang="ko-KR" altLang="en-US" sz="1000" b="1" dirty="0">
                    <a:highlight>
                      <a:srgbClr val="F9E0C7"/>
                    </a:highlight>
                  </a:rPr>
                  <a:t>수정 후 내용으로 저장되어 게시글 데이터에 나타남</a:t>
                </a:r>
              </a:p>
            </p:txBody>
          </p:sp>
        </p:grpSp>
      </p:grp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61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&lt;6&gt;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CRUD_UPDATE)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25838"/>
            <a:ext cx="5580927" cy="5525568"/>
            <a:chOff x="6323175" y="1025838"/>
            <a:chExt cx="5580927" cy="55255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1"/>
              <a:ext cx="5580927" cy="504533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@PutMapping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＂</a:t>
              </a:r>
              <a:r>
                <a:rPr lang="en-US" altLang="ko-KR" sz="1200" dirty="0">
                  <a:solidFill>
                    <a:srgbClr val="067D17"/>
                  </a:solidFill>
                </a:rPr>
                <a:t>api/board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/update-board"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update_board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headers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Map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2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i="1" dirty="0">
                  <a:solidFill>
                    <a:srgbClr val="080808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&gt; body 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HashMap&lt;&gt;();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HttpStatus.NO_CONTENT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//204 -&gt;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수정 완료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boardService.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update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boardDTO.getTitle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boardDTO.getCategory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(),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boardDTO.getContent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LocalDateTime.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now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(Exception exception)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HttpStatus.BAD_REQUEST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400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에러 발생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(body, headers, status);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572591" y="1025838"/>
              <a:ext cx="30187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수정하기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UPDATE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409239" y="1002781"/>
            <a:ext cx="5580927" cy="5523664"/>
            <a:chOff x="-2043029" y="2603114"/>
            <a:chExt cx="5580927" cy="55236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resetInput</a:t>
              </a:r>
              <a:r>
                <a:rPr lang="en-US" altLang="ko-KR" sz="105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() =&gt;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setTitle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setCategory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setContent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title_input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category_input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content_text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handleEditClick</a:t>
              </a:r>
              <a:r>
                <a:rPr lang="en-US" altLang="ko-KR" sz="105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(e) =&gt;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e.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preventDefault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title_input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document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getElementById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category_input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).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value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 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05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05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{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id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id,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title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title,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category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category,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content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content};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/** 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수정하기 버튼을 누름과 동시에 </a:t>
              </a:r>
              <a:r>
                <a:rPr lang="en-US" altLang="ko-KR" sz="1050" i="1" dirty="0" err="1">
                  <a:solidFill>
                    <a:srgbClr val="8C8C8C"/>
                  </a:solidFill>
                  <a:effectLst/>
                </a:rPr>
                <a:t>api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 요청할 작업 </a:t>
              </a:r>
              <a:r>
                <a:rPr lang="ko-KR" altLang="en-US" sz="1050" i="1" dirty="0">
                  <a:solidFill>
                    <a:srgbClr val="8C8C8C"/>
                  </a:solidFill>
                  <a:effectLst/>
                </a:rPr>
                <a:t>*</a:t>
              </a: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/</a:t>
              </a:r>
              <a:br>
                <a:rPr lang="en-US" altLang="ko-KR" sz="1050" i="1" dirty="0">
                  <a:solidFill>
                    <a:srgbClr val="8C8C8C"/>
                  </a:solidFill>
                  <a:effectLst/>
                </a:rPr>
              </a:br>
              <a:r>
                <a:rPr lang="en-US" altLang="ko-KR" sz="1050" i="1" dirty="0">
                  <a:solidFill>
                    <a:srgbClr val="8C8C8C"/>
                  </a:solidFill>
                  <a:effectLst/>
                </a:rPr>
                <a:t>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05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axios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method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'put'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url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105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/board/update-board`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headers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{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'Content-Type'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'application/json'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},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050" dirty="0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050" dirty="0" err="1">
                  <a:solidFill>
                    <a:srgbClr val="830091"/>
                  </a:solidFill>
                  <a:effectLst/>
                </a:rPr>
                <a:t>JSON</a:t>
              </a:r>
              <a:r>
                <a:rPr lang="en-US" altLang="ko-KR" sz="105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050" dirty="0" err="1">
                  <a:solidFill>
                    <a:srgbClr val="7A7A43"/>
                  </a:solidFill>
                  <a:effectLst/>
                </a:rPr>
                <a:t>stringify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});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i="1" dirty="0">
                  <a:solidFill>
                    <a:srgbClr val="080808"/>
                  </a:solidFill>
                  <a:effectLst/>
                </a:rPr>
                <a:t>alert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05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수정사항이 저장되었습니다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."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navigate(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`/home/board/detail/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${id}</a:t>
              </a:r>
              <a:r>
                <a:rPr lang="en-US" altLang="ko-KR" sz="105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05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(err) {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050" dirty="0" err="1">
                  <a:solidFill>
                    <a:srgbClr val="00627A"/>
                  </a:solidFill>
                  <a:effectLst/>
                </a:rPr>
                <a:t>resetInput</a:t>
              </a: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05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050" dirty="0">
                  <a:solidFill>
                    <a:srgbClr val="080808"/>
                  </a:solidFill>
                  <a:effectLst/>
                </a:rPr>
              </a:br>
              <a:endParaRPr lang="en-US" altLang="ko-KR" sz="1050" dirty="0">
                <a:solidFill>
                  <a:srgbClr val="080808"/>
                </a:solidFill>
                <a:effectLst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880963" y="2603114"/>
              <a:ext cx="34948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수정하기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UPDATE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1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01CE5EE-A380-42EB-A428-0E4E0646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7" y="3045671"/>
            <a:ext cx="5688318" cy="1352709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61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&lt;7&gt;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</a:t>
            </a:r>
            <a:r>
              <a:rPr lang="en-US" altLang="ko-KR" sz="3200" b="1" spc="-300" dirty="0"/>
              <a:t>CRUD_DELETE)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8D4848-1634-423F-8189-FD49E37EFF65}"/>
              </a:ext>
            </a:extLst>
          </p:cNvPr>
          <p:cNvGrpSpPr/>
          <p:nvPr/>
        </p:nvGrpSpPr>
        <p:grpSpPr>
          <a:xfrm>
            <a:off x="6387723" y="1040140"/>
            <a:ext cx="5580927" cy="5511266"/>
            <a:chOff x="6323175" y="1040140"/>
            <a:chExt cx="5580927" cy="55112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7997A-E1BB-447E-929E-5D7D3E58C59B}"/>
                </a:ext>
              </a:extLst>
            </p:cNvPr>
            <p:cNvSpPr/>
            <p:nvPr/>
          </p:nvSpPr>
          <p:spPr>
            <a:xfrm>
              <a:off x="6323175" y="1506071"/>
              <a:ext cx="5580927" cy="504533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@DeleteMapping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＂</a:t>
              </a:r>
              <a:r>
                <a:rPr lang="en-US" altLang="ko-KR" sz="1200" dirty="0">
                  <a:solidFill>
                    <a:srgbClr val="067D17"/>
                  </a:solidFill>
                </a:rPr>
                <a:t>api/board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/delete-board"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</a:rPr>
                <a:t>delete_board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.println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삭제 컨트롤러 실행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DTO = "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+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headers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HttpHeaders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Map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String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body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HashMap&lt;&gt;();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NO_CONTENT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.findOne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boardDeleteDTO.getId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boardService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.delete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boardEntity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Exception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exception)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status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HttpStatus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BAD_REQUEST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.println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 삭제 예외 발생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= "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+ exception);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return new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ResponseEntity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body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headers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0000"/>
                  </a:solidFill>
                  <a:effectLst/>
                </a:rPr>
                <a:t>status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032914-7564-4416-B6FA-687335FFA1F2}"/>
                </a:ext>
              </a:extLst>
            </p:cNvPr>
            <p:cNvSpPr txBox="1"/>
            <p:nvPr/>
          </p:nvSpPr>
          <p:spPr>
            <a:xfrm>
              <a:off x="7733292" y="1040140"/>
              <a:ext cx="299152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수정하기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(DELETE)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DB2663-6255-4B17-803A-A409B5D4667D}"/>
              </a:ext>
            </a:extLst>
          </p:cNvPr>
          <p:cNvGrpSpPr/>
          <p:nvPr/>
        </p:nvGrpSpPr>
        <p:grpSpPr>
          <a:xfrm>
            <a:off x="6387723" y="1040140"/>
            <a:ext cx="5580927" cy="5510921"/>
            <a:chOff x="-2043029" y="2615857"/>
            <a:chExt cx="5580927" cy="55109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F14B7A-041B-404C-87CD-ED67EFDCD41D}"/>
                </a:ext>
              </a:extLst>
            </p:cNvPr>
            <p:cNvSpPr/>
            <p:nvPr/>
          </p:nvSpPr>
          <p:spPr>
            <a:xfrm>
              <a:off x="-2043029" y="3079578"/>
              <a:ext cx="5580927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100" dirty="0" err="1">
                  <a:solidFill>
                    <a:srgbClr val="00627A"/>
                  </a:solidFill>
                  <a:effectLst/>
                </a:rPr>
                <a:t>boardDeleteBtnClick</a:t>
              </a:r>
              <a:r>
                <a:rPr lang="en-US" altLang="ko-KR" sz="11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(e) =&gt;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e.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preventDefault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30091"/>
                  </a:solidFill>
                  <a:effectLst/>
                </a:rPr>
                <a:t>window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confirm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게시글을 </a:t>
              </a:r>
              <a:r>
                <a:rPr lang="ko-KR" altLang="en-US" sz="1100" dirty="0" err="1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삭제하시겟습니까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?"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{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id};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let </a:t>
              </a:r>
              <a:r>
                <a:rPr lang="en-US" altLang="ko-KR" sz="1100" dirty="0">
                  <a:solidFill>
                    <a:srgbClr val="248F8F"/>
                  </a:solidFill>
                  <a:effectLst/>
                </a:rPr>
                <a:t>response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await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axios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method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'delete'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url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'/</a:t>
              </a:r>
              <a:r>
                <a:rPr lang="en-US" altLang="ko-KR" sz="11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/board/delete-board'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headers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{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'Content-Type'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'application/json'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},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100" dirty="0" err="1">
                  <a:solidFill>
                    <a:srgbClr val="830091"/>
                  </a:solidFill>
                  <a:effectLst/>
                </a:rPr>
                <a:t>JSON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stringify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248F8F"/>
                  </a:solidFill>
                  <a:effectLst/>
                </a:rPr>
                <a:t>request_data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});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navigate(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"/home/board"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 {});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확인을 누르는 순간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navigate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를 통해서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board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페이지로 이동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1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게시물 삭제 실패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:"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, error);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취소 시 메서드가 취소되며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,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페이지 이동은 하지 않습니다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.</a:t>
              </a:r>
              <a:br>
                <a:rPr lang="en-US" altLang="ko-KR" sz="1100" i="1" dirty="0">
                  <a:solidFill>
                    <a:srgbClr val="8C8C8C"/>
                  </a:solidFill>
                  <a:effectLst/>
                </a:rPr>
              </a:b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235F2-249F-4888-B990-A7D036F73A47}"/>
                </a:ext>
              </a:extLst>
            </p:cNvPr>
            <p:cNvSpPr txBox="1"/>
            <p:nvPr/>
          </p:nvSpPr>
          <p:spPr>
            <a:xfrm>
              <a:off x="-870958" y="2615857"/>
              <a:ext cx="34676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게시글 수정하기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(DELETE)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38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&lt;8&gt;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코드 리뷰 </a:t>
            </a:r>
            <a:r>
              <a:rPr lang="en-US" altLang="ko-KR" sz="3200" b="1" spc="-300" dirty="0"/>
              <a:t>(</a:t>
            </a:r>
            <a:r>
              <a:rPr lang="ko-KR" altLang="en-US" sz="3200" b="1" spc="-300" dirty="0"/>
              <a:t>게시글 조회 수 업데이트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978626-35E1-45D0-9A3F-BB0FE1F461C8}"/>
              </a:ext>
            </a:extLst>
          </p:cNvPr>
          <p:cNvGrpSpPr/>
          <p:nvPr/>
        </p:nvGrpSpPr>
        <p:grpSpPr>
          <a:xfrm>
            <a:off x="510764" y="1176806"/>
            <a:ext cx="11301676" cy="5518036"/>
            <a:chOff x="747434" y="1187564"/>
            <a:chExt cx="11301676" cy="55180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98D4848-1634-423F-8189-FD49E37EFF65}"/>
                </a:ext>
              </a:extLst>
            </p:cNvPr>
            <p:cNvGrpSpPr/>
            <p:nvPr/>
          </p:nvGrpSpPr>
          <p:grpSpPr>
            <a:xfrm>
              <a:off x="747434" y="1187564"/>
              <a:ext cx="11301676" cy="5518036"/>
              <a:chOff x="6362907" y="1187564"/>
              <a:chExt cx="5580927" cy="551803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E27997A-E1BB-447E-929E-5D7D3E58C59B}"/>
                  </a:ext>
                </a:extLst>
              </p:cNvPr>
              <p:cNvSpPr/>
              <p:nvPr/>
            </p:nvSpPr>
            <p:spPr>
              <a:xfrm>
                <a:off x="6362907" y="1642348"/>
                <a:ext cx="5580927" cy="5063252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9E880D"/>
                    </a:solidFill>
                    <a:effectLst/>
                  </a:rPr>
                  <a:t>@Transactional</a:t>
                </a:r>
                <a:br>
                  <a:rPr lang="en-US" altLang="ko-KR" sz="1400" dirty="0">
                    <a:solidFill>
                      <a:srgbClr val="9E880D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public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BoardDTO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 err="1">
                    <a:solidFill>
                      <a:srgbClr val="00627A"/>
                    </a:solidFill>
                    <a:effectLst/>
                  </a:rPr>
                  <a:t>increaseView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Long 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boardId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Optional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&lt;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&gt;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dirty="0" err="1">
                    <a:solidFill>
                      <a:srgbClr val="871094"/>
                    </a:solidFill>
                    <a:effectLst/>
                  </a:rPr>
                  <a:t>boardRepository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.findById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boardId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if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.isPresent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()) 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dirty="0" err="1">
                    <a:solidFill>
                      <a:srgbClr val="000000"/>
                    </a:solidFill>
                    <a:effectLst/>
                  </a:rPr>
                  <a:t>boardOptional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.get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>
                    <a:solidFill>
                      <a:srgbClr val="0033B3"/>
                    </a:solidFill>
                    <a:effectLst/>
                  </a:rPr>
                  <a:t>int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currentViewCount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=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.getView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.setView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currentViewCount</a:t>
                </a:r>
                <a:r>
                  <a:rPr lang="en-US" altLang="ko-KR" sz="1400" b="1" u="sng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+ </a:t>
                </a:r>
                <a:r>
                  <a:rPr lang="en-US" altLang="ko-KR" sz="1400" b="1" u="sng" dirty="0">
                    <a:solidFill>
                      <a:srgbClr val="1750EB"/>
                    </a:solidFill>
                    <a:effectLst/>
                  </a:rPr>
                  <a:t>1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b="1" u="sng" dirty="0" err="1">
                    <a:solidFill>
                      <a:srgbClr val="871094"/>
                    </a:solidFill>
                    <a:effectLst/>
                  </a:rPr>
                  <a:t>boardRepository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.save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i="1" dirty="0">
                    <a:solidFill>
                      <a:srgbClr val="8C8C8C"/>
                    </a:solidFill>
                    <a:effectLst/>
                  </a:rPr>
                  <a:t>// Entity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를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</a:rPr>
                  <a:t> </a:t>
                </a:r>
                <a:r>
                  <a:rPr lang="en-US" altLang="ko-KR" sz="1400" i="1" dirty="0">
                    <a:solidFill>
                      <a:srgbClr val="8C8C8C"/>
                    </a:solidFill>
                    <a:effectLst/>
                  </a:rPr>
                  <a:t>DTO</a:t>
                </a: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로 변환하여 반환</a:t>
                </a:r>
                <a:b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</a:br>
                <a:r>
                  <a:rPr lang="ko-KR" altLang="en-US" sz="1400" i="1" dirty="0">
                    <a:solidFill>
                      <a:srgbClr val="8C8C8C"/>
                    </a:solidFill>
                    <a:effectLst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1400" b="1" u="sng" dirty="0">
                    <a:solidFill>
                      <a:srgbClr val="0033B3"/>
                    </a:solidFill>
                    <a:effectLst/>
                  </a:rPr>
                  <a:t>return 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BoardDTO</a:t>
                </a:r>
                <a:r>
                  <a:rPr lang="en-US" altLang="ko-KR" sz="1400" b="1" u="sng" dirty="0" err="1">
                    <a:solidFill>
                      <a:srgbClr val="080808"/>
                    </a:solidFill>
                    <a:effectLst/>
                  </a:rPr>
                  <a:t>.</a:t>
                </a:r>
                <a:r>
                  <a:rPr lang="en-US" altLang="ko-KR" sz="1400" b="1" i="1" u="sng" dirty="0" err="1">
                    <a:solidFill>
                      <a:srgbClr val="080808"/>
                    </a:solidFill>
                    <a:effectLst/>
                  </a:rPr>
                  <a:t>EntityToDto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b="1" u="sng" dirty="0" err="1">
                    <a:solidFill>
                      <a:srgbClr val="000000"/>
                    </a:solidFill>
                    <a:effectLst/>
                  </a:rPr>
                  <a:t>boardEntity</a:t>
                </a:r>
                <a:r>
                  <a:rPr lang="en-US" altLang="ko-KR" sz="1400" b="1" u="sng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}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else 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{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    </a:t>
                </a:r>
                <a:r>
                  <a:rPr lang="en-US" altLang="ko-KR" sz="1400" dirty="0">
                    <a:solidFill>
                      <a:srgbClr val="0033B3"/>
                    </a:solidFill>
                    <a:effectLst/>
                  </a:rPr>
                  <a:t>throw new </a:t>
                </a:r>
                <a:r>
                  <a:rPr lang="en-US" altLang="ko-KR" sz="1400" dirty="0" err="1">
                    <a:solidFill>
                      <a:srgbClr val="080808"/>
                    </a:solidFill>
                    <a:effectLst/>
                  </a:rPr>
                  <a:t>NotFoundException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(</a:t>
                </a:r>
                <a:r>
                  <a:rPr lang="en-US" altLang="ko-KR" sz="1400" dirty="0">
                    <a:solidFill>
                      <a:srgbClr val="067D17"/>
                    </a:solidFill>
                    <a:effectLst/>
                  </a:rPr>
                  <a:t>"</a:t>
                </a:r>
                <a:r>
                  <a:rPr lang="ko-KR" altLang="en-US" sz="1400" dirty="0">
                    <a:solidFill>
                      <a:srgbClr val="067D17"/>
                    </a:solidFill>
                    <a:effectLst/>
                    <a:ea typeface="맑은 고딕" panose="020B0503020000020004" pitchFamily="50" charset="-127"/>
                  </a:rPr>
                  <a:t>게시글을 찾을 수 없습니다</a:t>
                </a:r>
                <a:r>
                  <a:rPr lang="en-US" altLang="ko-KR" sz="1400" dirty="0">
                    <a:solidFill>
                      <a:srgbClr val="067D17"/>
                    </a:solidFill>
                    <a:effectLst/>
                  </a:rPr>
                  <a:t>."</a:t>
                </a: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);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    }</a:t>
                </a:r>
                <a:br>
                  <a:rPr lang="en-US" altLang="ko-KR" sz="1400" dirty="0">
                    <a:solidFill>
                      <a:srgbClr val="080808"/>
                    </a:solidFill>
                    <a:effectLst/>
                  </a:rPr>
                </a:br>
                <a:r>
                  <a:rPr lang="en-US" altLang="ko-KR" sz="1400" dirty="0">
                    <a:solidFill>
                      <a:srgbClr val="080808"/>
                    </a:solidFill>
                    <a:effectLst/>
                  </a:rPr>
                  <a:t>}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032914-7564-4416-B6FA-687335FFA1F2}"/>
                  </a:ext>
                </a:extLst>
              </p:cNvPr>
              <p:cNvSpPr txBox="1"/>
              <p:nvPr/>
            </p:nvSpPr>
            <p:spPr>
              <a:xfrm>
                <a:off x="8454777" y="1187564"/>
                <a:ext cx="133239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&lt;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게시글 조회 수 업데이트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 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카카오 Regular"/>
                    <a:ea typeface="카카오 Regular"/>
                  </a:rPr>
                  <a:t>Service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 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카카오 Regular"/>
                    <a:ea typeface="카카오 Regular"/>
                    <a:cs typeface="+mn-cs"/>
                  </a:rPr>
                  <a:t>&gt;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D440F57-EF3C-4852-8F61-FE75B733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580" y="4270786"/>
              <a:ext cx="5800582" cy="22878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C19683-350B-4811-B61F-F2327B37C5E6}"/>
                </a:ext>
              </a:extLst>
            </p:cNvPr>
            <p:cNvSpPr txBox="1"/>
            <p:nvPr/>
          </p:nvSpPr>
          <p:spPr>
            <a:xfrm>
              <a:off x="7134562" y="3910958"/>
              <a:ext cx="40703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Service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에 구현한 메서드를 게시글 상세보기 조회 시 작동하는 </a:t>
              </a:r>
              <a:r>
                <a:rPr lang="en-US" altLang="ko-KR" sz="1100" b="1" dirty="0" err="1">
                  <a:highlight>
                    <a:srgbClr val="F9E0C7"/>
                  </a:highlight>
                </a:rPr>
                <a:t>api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에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9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40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&lt;9&gt;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Entity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설정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0EF344-A2E8-4930-9DD7-B5EB6BBBD24A}"/>
              </a:ext>
            </a:extLst>
          </p:cNvPr>
          <p:cNvSpPr/>
          <p:nvPr/>
        </p:nvSpPr>
        <p:spPr>
          <a:xfrm>
            <a:off x="537117" y="1264920"/>
            <a:ext cx="6778083" cy="51444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extends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BaseEntity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@Id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@GeneratedValue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(strategy =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GenerationType</a:t>
            </a:r>
            <a:r>
              <a:rPr lang="en-US" altLang="ko-KR" sz="14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400" i="1" dirty="0" err="1">
                <a:solidFill>
                  <a:srgbClr val="871094"/>
                </a:solidFill>
                <a:effectLst/>
              </a:rPr>
              <a:t>IDENTITY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(nullable =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false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(columnDefinition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"TEXT"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4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 </a:t>
            </a:r>
            <a:r>
              <a:rPr lang="en-US" altLang="ko-KR" sz="1400" i="1" dirty="0">
                <a:solidFill>
                  <a:srgbClr val="8C8C8C"/>
                </a:solidFill>
                <a:effectLst/>
              </a:rPr>
              <a:t>// </a:t>
            </a:r>
            <a: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댓글 내용</a:t>
            </a:r>
            <a:b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b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r>
              <a:rPr lang="ko-KR" altLang="en-US" sz="14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@ManyToOne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@JoinColumn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(name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400" dirty="0" err="1">
                <a:solidFill>
                  <a:srgbClr val="067D17"/>
                </a:solidFill>
                <a:effectLst/>
              </a:rPr>
              <a:t>b_id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9E880D"/>
                </a:solidFill>
                <a:effectLst/>
              </a:rPr>
              <a:t>@ManyToOne</a:t>
            </a:r>
            <a:br>
              <a:rPr lang="en-US" altLang="ko-KR" sz="1400" dirty="0">
                <a:solidFill>
                  <a:srgbClr val="9E880D"/>
                </a:solidFill>
                <a:effectLst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</a:rPr>
              <a:t>    @JoinColumn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(name = </a:t>
            </a:r>
            <a:r>
              <a:rPr lang="en-US" altLang="ko-KR" sz="1400" dirty="0">
                <a:solidFill>
                  <a:srgbClr val="067D17"/>
                </a:solidFill>
                <a:effectLst/>
              </a:rPr>
              <a:t>"MEMBER_ID"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  <a:effectLst/>
              </a:rPr>
              <a:t>MemberEntity</a:t>
            </a:r>
            <a:r>
              <a:rPr lang="en-US" altLang="ko-KR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4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    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</a:rPr>
              <a:t>}</a:t>
            </a:r>
            <a:br>
              <a:rPr lang="en-US" altLang="ko-KR" sz="1400" dirty="0">
                <a:solidFill>
                  <a:srgbClr val="080808"/>
                </a:solidFill>
                <a:effectLst/>
              </a:rPr>
            </a:br>
            <a:endParaRPr lang="en-US" altLang="ko-KR" sz="1400" dirty="0">
              <a:solidFill>
                <a:srgbClr val="080808"/>
              </a:solidFill>
              <a:effectLst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D1DF79-43E4-435D-9C30-AF3F97755A2A}"/>
              </a:ext>
            </a:extLst>
          </p:cNvPr>
          <p:cNvSpPr/>
          <p:nvPr/>
        </p:nvSpPr>
        <p:spPr>
          <a:xfrm>
            <a:off x="1129386" y="4015485"/>
            <a:ext cx="2899783" cy="74712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C2AB0B-747B-44BE-851E-0F667AC12E43}"/>
              </a:ext>
            </a:extLst>
          </p:cNvPr>
          <p:cNvSpPr/>
          <p:nvPr/>
        </p:nvSpPr>
        <p:spPr>
          <a:xfrm>
            <a:off x="1131172" y="4847408"/>
            <a:ext cx="3140051" cy="8252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47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&lt;10&gt;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DTO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설정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3AE54-C445-4884-AF5F-CAD490C52ACE}"/>
              </a:ext>
            </a:extLst>
          </p:cNvPr>
          <p:cNvSpPr/>
          <p:nvPr/>
        </p:nvSpPr>
        <p:spPr>
          <a:xfrm>
            <a:off x="666918" y="1074234"/>
            <a:ext cx="10858163" cy="54721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ReplyDTO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9E880D"/>
                </a:solidFill>
                <a:effectLst/>
              </a:rPr>
              <a:t>@Data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@AllArgsConstructor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@NoArgsConstructor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@Builder</a:t>
            </a:r>
            <a:br>
              <a:rPr lang="en-US" altLang="ko-KR" sz="1300" dirty="0">
                <a:solidFill>
                  <a:srgbClr val="9E880D"/>
                </a:solidFill>
                <a:effectLst/>
              </a:rPr>
            </a:br>
            <a:r>
              <a:rPr lang="en-US" altLang="ko-KR" sz="1300" dirty="0">
                <a:solidFill>
                  <a:srgbClr val="9E880D"/>
                </a:solidFill>
                <a:effectLst/>
              </a:rPr>
              <a:t>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public static class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ReplyRequestDTO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b="1" u="sng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3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3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3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3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3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3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BoardEntity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u="sng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300" b="1" u="sng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300" b="1" u="sng" dirty="0" err="1">
                <a:solidFill>
                  <a:srgbClr val="000000"/>
                </a:solidFill>
                <a:effectLst/>
              </a:rPr>
              <a:t>MemberEntity</a:t>
            </a:r>
            <a:r>
              <a:rPr lang="en-US" altLang="ko-KR" sz="13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u="sng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300" b="1" u="sng" dirty="0">
                <a:solidFill>
                  <a:srgbClr val="080808"/>
                </a:solidFill>
                <a:effectLst/>
              </a:rPr>
              <a:t>; 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//</a:t>
            </a:r>
            <a:r>
              <a:rPr lang="en-US" altLang="ko-KR" sz="1300" i="1" dirty="0" err="1">
                <a:solidFill>
                  <a:srgbClr val="8C8C8C"/>
                </a:solidFill>
                <a:effectLst/>
              </a:rPr>
              <a:t>memberEntity</a:t>
            </a:r>
            <a: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추가</a:t>
            </a:r>
            <a:b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b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</a:br>
            <a:r>
              <a:rPr lang="ko-KR" altLang="en-US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rPr>
              <a:t>        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/* </a:t>
            </a:r>
            <a:r>
              <a:rPr lang="en-US" altLang="ko-KR" sz="1300" i="1" dirty="0" err="1">
                <a:solidFill>
                  <a:srgbClr val="8C8C8C"/>
                </a:solidFill>
                <a:effectLst/>
              </a:rPr>
              <a:t>Dto</a:t>
            </a:r>
            <a:r>
              <a:rPr lang="en-US" altLang="ko-KR" sz="1300" i="1" dirty="0">
                <a:solidFill>
                  <a:srgbClr val="8C8C8C"/>
                </a:solidFill>
                <a:effectLst/>
              </a:rPr>
              <a:t> -&gt; Entity */</a:t>
            </a:r>
            <a:br>
              <a:rPr lang="en-US" altLang="ko-KR" sz="1300" i="1" dirty="0">
                <a:solidFill>
                  <a:srgbClr val="8C8C8C"/>
                </a:solidFill>
                <a:effectLst/>
              </a:rPr>
            </a:br>
            <a:r>
              <a:rPr lang="en-US" altLang="ko-KR" sz="13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altLang="ko-KR" sz="1300" b="1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 err="1">
                <a:solidFill>
                  <a:srgbClr val="00627A"/>
                </a:solidFill>
                <a:effectLst/>
              </a:rPr>
              <a:t>toEntity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() {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300" b="1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300" b="1" i="1" dirty="0" err="1">
                <a:solidFill>
                  <a:srgbClr val="080808"/>
                </a:solidFill>
                <a:effectLst/>
              </a:rPr>
              <a:t>builder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.reply(</a:t>
            </a:r>
            <a:r>
              <a:rPr lang="en-US" altLang="ko-KR" sz="1300" b="1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.nickname(</a:t>
            </a:r>
            <a:r>
              <a:rPr lang="en-US" altLang="ko-KR" sz="1300" b="1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boardEntity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b="1" dirty="0" err="1">
                <a:solidFill>
                  <a:srgbClr val="871094"/>
                </a:solidFill>
                <a:effectLst/>
              </a:rPr>
              <a:t>boardEntity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</a:t>
            </a:r>
            <a:r>
              <a:rPr lang="en-US" altLang="ko-KR" sz="1300" b="1" dirty="0" err="1">
                <a:solidFill>
                  <a:srgbClr val="080808"/>
                </a:solidFill>
                <a:effectLst/>
              </a:rPr>
              <a:t>memberEntity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300" b="1" dirty="0" err="1">
                <a:solidFill>
                  <a:srgbClr val="871094"/>
                </a:solidFill>
                <a:effectLst/>
              </a:rPr>
              <a:t>memberEntity</a:t>
            </a:r>
            <a:r>
              <a:rPr lang="en-US" altLang="ko-KR" sz="1300" b="1" dirty="0">
                <a:solidFill>
                  <a:srgbClr val="080808"/>
                </a:solidFill>
                <a:effectLst/>
              </a:rPr>
              <a:t>)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r>
              <a:rPr lang="en-US" altLang="ko-KR" sz="1300" b="1" dirty="0">
                <a:solidFill>
                  <a:srgbClr val="080808"/>
                </a:solidFill>
                <a:effectLst/>
              </a:rPr>
              <a:t>                    .build();</a:t>
            </a:r>
            <a:br>
              <a:rPr lang="en-US" altLang="ko-KR" sz="1300" b="1" dirty="0">
                <a:solidFill>
                  <a:srgbClr val="080808"/>
                </a:solidFill>
                <a:effectLst/>
              </a:rPr>
            </a:b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300" dirty="0">
                <a:solidFill>
                  <a:srgbClr val="0033B3"/>
                </a:solidFill>
                <a:effectLst/>
              </a:rPr>
              <a:t>return </a:t>
            </a:r>
            <a:r>
              <a:rPr lang="en-US" altLang="ko-KR" sz="13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3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altLang="ko-KR" sz="1300" dirty="0">
                <a:solidFill>
                  <a:srgbClr val="080808"/>
                </a:solidFill>
                <a:effectLst/>
              </a:rPr>
            </a:br>
            <a:r>
              <a:rPr lang="en-US" altLang="ko-KR" sz="1300" dirty="0">
                <a:solidFill>
                  <a:srgbClr val="080808"/>
                </a:solidFill>
                <a:effectLst/>
              </a:rPr>
              <a:t>   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3025C7-E360-4C88-97C1-8C9BF8338E6D}"/>
              </a:ext>
            </a:extLst>
          </p:cNvPr>
          <p:cNvSpPr/>
          <p:nvPr/>
        </p:nvSpPr>
        <p:spPr>
          <a:xfrm>
            <a:off x="666917" y="1088765"/>
            <a:ext cx="10858163" cy="54721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dirty="0">
                <a:solidFill>
                  <a:srgbClr val="9E880D"/>
                </a:solidFill>
                <a:effectLst/>
              </a:rPr>
              <a:t>@RequiredArgsConstructor</a:t>
            </a:r>
            <a:br>
              <a:rPr lang="en-US" altLang="ko-KR" sz="1200" dirty="0">
                <a:solidFill>
                  <a:srgbClr val="9E880D"/>
                </a:solidFill>
                <a:effectLst/>
              </a:rPr>
            </a:br>
            <a:r>
              <a:rPr lang="en-US" altLang="ko-KR" sz="1200" dirty="0">
                <a:solidFill>
                  <a:srgbClr val="9E880D"/>
                </a:solidFill>
                <a:effectLst/>
              </a:rPr>
              <a:t>@Getter</a:t>
            </a:r>
            <a:br>
              <a:rPr lang="en-US" altLang="ko-KR" sz="1200" dirty="0">
                <a:solidFill>
                  <a:srgbClr val="9E880D"/>
                </a:solidFill>
                <a:effectLst/>
              </a:rPr>
            </a:br>
            <a:r>
              <a:rPr lang="en-US" altLang="ko-KR" sz="1200" dirty="0">
                <a:solidFill>
                  <a:srgbClr val="0033B3"/>
                </a:solidFill>
                <a:effectLst/>
              </a:rPr>
              <a:t>public static class </a:t>
            </a:r>
            <a:r>
              <a:rPr lang="en-US" altLang="ko-KR" sz="1200" b="1" u="sng" dirty="0" err="1">
                <a:solidFill>
                  <a:srgbClr val="000000"/>
                </a:solidFill>
                <a:effectLst/>
              </a:rPr>
              <a:t>ReplyResponseDTO</a:t>
            </a:r>
            <a:r>
              <a:rPr lang="en-US" altLang="ko-KR" sz="1200" b="1" u="sng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2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LocalDateTime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now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().format(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DateTimeFormatter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i="1" dirty="0" err="1">
                <a:solidFill>
                  <a:srgbClr val="080808"/>
                </a:solidFill>
                <a:effectLst/>
              </a:rPr>
              <a:t>ofPattern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"yyyy.MM.dd </a:t>
            </a:r>
            <a:r>
              <a:rPr lang="en-US" altLang="ko-KR" sz="1200" dirty="0" err="1">
                <a:solidFill>
                  <a:srgbClr val="067D17"/>
                </a:solidFill>
                <a:effectLst/>
              </a:rPr>
              <a:t>HH:mm</a:t>
            </a:r>
            <a:r>
              <a:rPr lang="en-US" altLang="ko-KR" sz="12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private 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Long 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boardId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i="1" dirty="0">
                <a:solidFill>
                  <a:srgbClr val="8C8C8C"/>
                </a:solidFill>
                <a:effectLst/>
              </a:rPr>
              <a:t>/* Entity -&gt; </a:t>
            </a:r>
            <a:r>
              <a:rPr lang="en-US" altLang="ko-KR" sz="1200" i="1" dirty="0" err="1">
                <a:solidFill>
                  <a:srgbClr val="8C8C8C"/>
                </a:solidFill>
                <a:effectLst/>
              </a:rPr>
              <a:t>Dto</a:t>
            </a:r>
            <a:r>
              <a:rPr lang="en-US" altLang="ko-KR" sz="1200" i="1" dirty="0">
                <a:solidFill>
                  <a:srgbClr val="8C8C8C"/>
                </a:solidFill>
                <a:effectLst/>
              </a:rPr>
              <a:t>*/</a:t>
            </a:r>
            <a:br>
              <a:rPr lang="en-US" altLang="ko-KR" sz="1200" i="1" dirty="0">
                <a:solidFill>
                  <a:srgbClr val="8C8C8C"/>
                </a:solidFill>
                <a:effectLst/>
              </a:rPr>
            </a:br>
            <a:r>
              <a:rPr lang="en-US" altLang="ko-KR" sz="12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ko-KR" sz="1200" dirty="0" err="1">
                <a:solidFill>
                  <a:srgbClr val="00627A"/>
                </a:solidFill>
                <a:effectLst/>
              </a:rPr>
              <a:t>ReplyResponseDTO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ffectLst/>
              </a:rPr>
              <a:t>ReplyEntity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id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reply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replyEntity.getReply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regDate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replyEntity.getRegDate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modDate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replyEntity.getModDate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boardId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replyEntity.getBoardEntity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().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getId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b="1" dirty="0">
                <a:solidFill>
                  <a:srgbClr val="0033B3"/>
                </a:solidFill>
                <a:effectLst/>
              </a:rPr>
              <a:t>if</a:t>
            </a:r>
            <a:r>
              <a:rPr lang="en-US" altLang="ko-KR" sz="1200" b="1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replyEntity.getMemberEntity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 != </a:t>
            </a:r>
            <a:r>
              <a:rPr lang="en-US" altLang="ko-KR" sz="1200" b="1" u="sng" dirty="0">
                <a:solidFill>
                  <a:srgbClr val="0033B3"/>
                </a:solidFill>
                <a:effectLst/>
              </a:rPr>
              <a:t>null</a:t>
            </a:r>
            <a:r>
              <a:rPr lang="en-US" altLang="ko-KR" sz="1200" b="1" dirty="0">
                <a:solidFill>
                  <a:srgbClr val="080808"/>
                </a:solidFill>
                <a:effectLst/>
              </a:rPr>
              <a:t>) {</a:t>
            </a:r>
            <a:br>
              <a:rPr lang="en-US" altLang="ko-KR" sz="1200" b="1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altLang="ko-KR" sz="1200" b="1" u="sng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b="1" u="sng" dirty="0" err="1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b="1" u="sng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= 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replyEntity.getMemberEntity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().</a:t>
            </a:r>
            <a:r>
              <a:rPr lang="en-US" altLang="ko-KR" sz="1200" b="1" u="sng" dirty="0" err="1">
                <a:solidFill>
                  <a:srgbClr val="080808"/>
                </a:solidFill>
                <a:effectLst/>
              </a:rPr>
              <a:t>getNickname</a:t>
            </a:r>
            <a:r>
              <a:rPr lang="en-US" altLang="ko-KR" sz="1200" b="1" u="sng" dirty="0">
                <a:solidFill>
                  <a:srgbClr val="080808"/>
                </a:solidFill>
                <a:effectLst/>
              </a:rPr>
              <a:t>();</a:t>
            </a:r>
            <a:br>
              <a:rPr lang="en-US" altLang="ko-KR" sz="1200" b="1" dirty="0">
                <a:solidFill>
                  <a:srgbClr val="080808"/>
                </a:solidFill>
                <a:effectLst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</a:rPr>
              <a:t>        }</a:t>
            </a:r>
          </a:p>
          <a:p>
            <a:pPr lvl="1"/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</a:t>
            </a:r>
            <a:r>
              <a:rPr lang="en-US" altLang="ko-KR" sz="1200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altLang="ko-KR" sz="1200" dirty="0" err="1">
                <a:solidFill>
                  <a:srgbClr val="00627A"/>
                </a:solidFill>
                <a:effectLst/>
              </a:rPr>
              <a:t>setNickname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String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nickname) {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    </a:t>
            </a:r>
            <a:r>
              <a:rPr lang="en-US" altLang="ko-KR" sz="12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altLang="ko-KR" sz="12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altLang="ko-KR" sz="1200" dirty="0" err="1">
                <a:solidFill>
                  <a:srgbClr val="871094"/>
                </a:solidFill>
                <a:effectLst/>
              </a:rPr>
              <a:t>nickname</a:t>
            </a:r>
            <a:r>
              <a:rPr lang="en-US" altLang="ko-KR" sz="1200" dirty="0">
                <a:solidFill>
                  <a:srgbClr val="871094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080808"/>
                </a:solidFill>
                <a:effectLst/>
              </a:rPr>
              <a:t>= nickname;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    }</a:t>
            </a:r>
            <a:br>
              <a:rPr lang="en-US" altLang="ko-KR" sz="1200" dirty="0">
                <a:solidFill>
                  <a:srgbClr val="080808"/>
                </a:solidFill>
                <a:effectLst/>
              </a:rPr>
            </a:br>
            <a:r>
              <a:rPr lang="en-US" altLang="ko-KR" sz="12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7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팀원 소개 및  역할 분담</a:t>
            </a:r>
            <a:endParaRPr lang="en-US" altLang="ko-KR" sz="3600" b="1" dirty="0">
              <a:solidFill>
                <a:srgbClr val="00356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07793"/>
            <a:ext cx="5558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3589406" y="2405972"/>
            <a:ext cx="7359294" cy="2745592"/>
            <a:chOff x="3509196" y="2358181"/>
            <a:chExt cx="7359294" cy="25233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0B020C-DBE2-4420-9E4C-9DD82CCB9E3F}"/>
                </a:ext>
              </a:extLst>
            </p:cNvPr>
            <p:cNvSpPr/>
            <p:nvPr/>
          </p:nvSpPr>
          <p:spPr>
            <a:xfrm>
              <a:off x="6269605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10A944-0A3A-4432-AAA1-D0C11A556125}"/>
                </a:ext>
              </a:extLst>
            </p:cNvPr>
            <p:cNvSpPr/>
            <p:nvPr/>
          </p:nvSpPr>
          <p:spPr>
            <a:xfrm>
              <a:off x="6743631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FEF53D-72F3-4072-B15C-5D79996E2B58}"/>
                </a:ext>
              </a:extLst>
            </p:cNvPr>
            <p:cNvSpPr/>
            <p:nvPr/>
          </p:nvSpPr>
          <p:spPr>
            <a:xfrm>
              <a:off x="7217658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F0F-584D-4AE1-A3B7-FF14EE81F6FA}"/>
                </a:ext>
              </a:extLst>
            </p:cNvPr>
            <p:cNvSpPr/>
            <p:nvPr/>
          </p:nvSpPr>
          <p:spPr>
            <a:xfrm>
              <a:off x="7691684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33FEC-B460-417E-B541-D39BAC0D633B}"/>
                </a:ext>
              </a:extLst>
            </p:cNvPr>
            <p:cNvSpPr/>
            <p:nvPr/>
          </p:nvSpPr>
          <p:spPr>
            <a:xfrm>
              <a:off x="8165710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4D8081-2E4D-4695-B70E-61D7588A887C}"/>
                </a:ext>
              </a:extLst>
            </p:cNvPr>
            <p:cNvSpPr/>
            <p:nvPr/>
          </p:nvSpPr>
          <p:spPr>
            <a:xfrm>
              <a:off x="8639737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C1C352-1CD2-4E9B-BB7B-827C3BF4CEDD}"/>
                </a:ext>
              </a:extLst>
            </p:cNvPr>
            <p:cNvSpPr/>
            <p:nvPr/>
          </p:nvSpPr>
          <p:spPr>
            <a:xfrm>
              <a:off x="9113763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B78A80-88CB-45A5-8464-E710EBE51230}"/>
                </a:ext>
              </a:extLst>
            </p:cNvPr>
            <p:cNvSpPr/>
            <p:nvPr/>
          </p:nvSpPr>
          <p:spPr>
            <a:xfrm>
              <a:off x="9587789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89530-16FF-4DB4-AFB5-58B14576EC52}"/>
                </a:ext>
              </a:extLst>
            </p:cNvPr>
            <p:cNvSpPr/>
            <p:nvPr/>
          </p:nvSpPr>
          <p:spPr>
            <a:xfrm>
              <a:off x="10061816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60ADE-7BF9-4E0E-8AAB-17D6748C0601}"/>
                </a:ext>
              </a:extLst>
            </p:cNvPr>
            <p:cNvSpPr/>
            <p:nvPr/>
          </p:nvSpPr>
          <p:spPr>
            <a:xfrm>
              <a:off x="10535842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3FCDC5-FCDD-496F-B35B-14EA09EDD001}"/>
                </a:ext>
              </a:extLst>
            </p:cNvPr>
            <p:cNvSpPr/>
            <p:nvPr/>
          </p:nvSpPr>
          <p:spPr>
            <a:xfrm>
              <a:off x="6265820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8A734B-2EF9-4D6D-AE38-D0F4FBCA76F1}"/>
                </a:ext>
              </a:extLst>
            </p:cNvPr>
            <p:cNvSpPr/>
            <p:nvPr/>
          </p:nvSpPr>
          <p:spPr>
            <a:xfrm>
              <a:off x="6739846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040AF2-F937-4FAB-A67E-B0BC9745382F}"/>
                </a:ext>
              </a:extLst>
            </p:cNvPr>
            <p:cNvSpPr/>
            <p:nvPr/>
          </p:nvSpPr>
          <p:spPr>
            <a:xfrm>
              <a:off x="7213873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4D4FB6-EBE3-4235-A41C-C52DC0F356DF}"/>
                </a:ext>
              </a:extLst>
            </p:cNvPr>
            <p:cNvSpPr/>
            <p:nvPr/>
          </p:nvSpPr>
          <p:spPr>
            <a:xfrm>
              <a:off x="7687899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2F2AAD-1A51-47FF-AB1E-BC585F1D93C8}"/>
                </a:ext>
              </a:extLst>
            </p:cNvPr>
            <p:cNvSpPr/>
            <p:nvPr/>
          </p:nvSpPr>
          <p:spPr>
            <a:xfrm>
              <a:off x="8161925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6A1EB-10CC-4D59-A059-F69B5B30118A}"/>
                </a:ext>
              </a:extLst>
            </p:cNvPr>
            <p:cNvSpPr/>
            <p:nvPr/>
          </p:nvSpPr>
          <p:spPr>
            <a:xfrm>
              <a:off x="8635952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21251-9512-45FA-BAF5-0029C972CE5C}"/>
                </a:ext>
              </a:extLst>
            </p:cNvPr>
            <p:cNvSpPr/>
            <p:nvPr/>
          </p:nvSpPr>
          <p:spPr>
            <a:xfrm>
              <a:off x="9109978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88586-05CA-4390-9CEE-CC93470A3DE8}"/>
                </a:ext>
              </a:extLst>
            </p:cNvPr>
            <p:cNvSpPr/>
            <p:nvPr/>
          </p:nvSpPr>
          <p:spPr>
            <a:xfrm>
              <a:off x="9584004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603F77-2405-4C48-AE7B-A0855328ED02}"/>
                </a:ext>
              </a:extLst>
            </p:cNvPr>
            <p:cNvSpPr/>
            <p:nvPr/>
          </p:nvSpPr>
          <p:spPr>
            <a:xfrm>
              <a:off x="10058031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04FE9-7F81-42CA-BFDD-2F0F173CBF83}"/>
                </a:ext>
              </a:extLst>
            </p:cNvPr>
            <p:cNvSpPr/>
            <p:nvPr/>
          </p:nvSpPr>
          <p:spPr>
            <a:xfrm>
              <a:off x="10532057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4935C-8C41-47ED-9456-7539BA1A57B8}"/>
                </a:ext>
              </a:extLst>
            </p:cNvPr>
            <p:cNvSpPr/>
            <p:nvPr/>
          </p:nvSpPr>
          <p:spPr>
            <a:xfrm>
              <a:off x="6262035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71D79-63DA-4177-A001-766857B0E94A}"/>
                </a:ext>
              </a:extLst>
            </p:cNvPr>
            <p:cNvSpPr/>
            <p:nvPr/>
          </p:nvSpPr>
          <p:spPr>
            <a:xfrm>
              <a:off x="6736061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E0E137-17AA-4F9E-ABDD-FC8BD2A8B7F0}"/>
                </a:ext>
              </a:extLst>
            </p:cNvPr>
            <p:cNvSpPr/>
            <p:nvPr/>
          </p:nvSpPr>
          <p:spPr>
            <a:xfrm>
              <a:off x="7210088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5BE49E-A653-4C14-9522-9495608508CD}"/>
                </a:ext>
              </a:extLst>
            </p:cNvPr>
            <p:cNvSpPr/>
            <p:nvPr/>
          </p:nvSpPr>
          <p:spPr>
            <a:xfrm>
              <a:off x="7684114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66D10D-728E-4303-BBEB-736CC9DA37E1}"/>
                </a:ext>
              </a:extLst>
            </p:cNvPr>
            <p:cNvSpPr/>
            <p:nvPr/>
          </p:nvSpPr>
          <p:spPr>
            <a:xfrm>
              <a:off x="8158140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D0C2A9-8B6A-4981-A47D-0FA7EE577A3B}"/>
                </a:ext>
              </a:extLst>
            </p:cNvPr>
            <p:cNvSpPr/>
            <p:nvPr/>
          </p:nvSpPr>
          <p:spPr>
            <a:xfrm>
              <a:off x="8632167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1E0762-5DE8-4BAD-8D0C-44C75FDAB247}"/>
                </a:ext>
              </a:extLst>
            </p:cNvPr>
            <p:cNvSpPr/>
            <p:nvPr/>
          </p:nvSpPr>
          <p:spPr>
            <a:xfrm>
              <a:off x="9106193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E512C7-6B03-410B-8229-BEAA680475D0}"/>
                </a:ext>
              </a:extLst>
            </p:cNvPr>
            <p:cNvSpPr/>
            <p:nvPr/>
          </p:nvSpPr>
          <p:spPr>
            <a:xfrm>
              <a:off x="9580219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FA764C-73A5-4711-BD06-6F4A1874BB2E}"/>
                </a:ext>
              </a:extLst>
            </p:cNvPr>
            <p:cNvSpPr/>
            <p:nvPr/>
          </p:nvSpPr>
          <p:spPr>
            <a:xfrm>
              <a:off x="6258250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ED5373-1145-4401-AD95-E48E48BC47CF}"/>
                </a:ext>
              </a:extLst>
            </p:cNvPr>
            <p:cNvSpPr/>
            <p:nvPr/>
          </p:nvSpPr>
          <p:spPr>
            <a:xfrm>
              <a:off x="6732276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3327B-5B88-4579-B6D1-E2783ACB8D94}"/>
                </a:ext>
              </a:extLst>
            </p:cNvPr>
            <p:cNvSpPr/>
            <p:nvPr/>
          </p:nvSpPr>
          <p:spPr>
            <a:xfrm>
              <a:off x="7206303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9E0C5D-4437-44B2-920F-FBE56CD8A3DB}"/>
                </a:ext>
              </a:extLst>
            </p:cNvPr>
            <p:cNvSpPr/>
            <p:nvPr/>
          </p:nvSpPr>
          <p:spPr>
            <a:xfrm>
              <a:off x="7680329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944899-9824-4904-9108-215AF886233D}"/>
                </a:ext>
              </a:extLst>
            </p:cNvPr>
            <p:cNvSpPr/>
            <p:nvPr/>
          </p:nvSpPr>
          <p:spPr>
            <a:xfrm>
              <a:off x="8154355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1C75A3-6CAC-4FCD-963A-AC6A261FA2D3}"/>
                </a:ext>
              </a:extLst>
            </p:cNvPr>
            <p:cNvSpPr/>
            <p:nvPr/>
          </p:nvSpPr>
          <p:spPr>
            <a:xfrm>
              <a:off x="8628382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3518548" y="2358181"/>
              <a:ext cx="2291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문의 게시판 </a:t>
              </a:r>
              <a:r>
                <a:rPr lang="en-US" altLang="ko-KR" b="1" dirty="0">
                  <a:solidFill>
                    <a:schemeClr val="accent1"/>
                  </a:solidFill>
                </a:rPr>
                <a:t>CRUD </a:t>
              </a:r>
              <a:r>
                <a:rPr lang="ko-KR" altLang="en-US" b="1" dirty="0">
                  <a:solidFill>
                    <a:schemeClr val="accent1"/>
                  </a:solidFill>
                </a:rPr>
                <a:t>구현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3527151" y="3697248"/>
              <a:ext cx="22092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게시글 카테고리 분류 </a:t>
              </a:r>
              <a:r>
                <a:rPr lang="en-US" altLang="ko-KR" b="1" dirty="0">
                  <a:solidFill>
                    <a:schemeClr val="accent1"/>
                  </a:solidFill>
                </a:rPr>
                <a:t>&amp;</a:t>
              </a:r>
            </a:p>
            <a:p>
              <a:r>
                <a:rPr lang="ko-KR" altLang="en-US" b="1" dirty="0">
                  <a:solidFill>
                    <a:schemeClr val="accent1"/>
                  </a:solidFill>
                </a:rPr>
                <a:t>게시글 검색 기능 구현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3537909" y="4542089"/>
              <a:ext cx="1829347" cy="3394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와이어 프레임 작성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5630F3-E89C-4580-B404-D42EC3A2781D}"/>
                </a:ext>
              </a:extLst>
            </p:cNvPr>
            <p:cNvSpPr txBox="1"/>
            <p:nvPr/>
          </p:nvSpPr>
          <p:spPr>
            <a:xfrm>
              <a:off x="3509196" y="3080301"/>
              <a:ext cx="2531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게시글 내 댓글 </a:t>
              </a:r>
              <a:r>
                <a:rPr lang="en-US" altLang="ko-KR" b="1" dirty="0">
                  <a:solidFill>
                    <a:schemeClr val="accent1"/>
                  </a:solidFill>
                </a:rPr>
                <a:t>CRUD </a:t>
              </a:r>
              <a:r>
                <a:rPr lang="ko-KR" altLang="en-US" b="1" dirty="0">
                  <a:solidFill>
                    <a:schemeClr val="accent1"/>
                  </a:solidFill>
                </a:rPr>
                <a:t>구현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B3B2B-2588-443D-864F-FE4EB0E9F889}"/>
              </a:ext>
            </a:extLst>
          </p:cNvPr>
          <p:cNvSpPr/>
          <p:nvPr/>
        </p:nvSpPr>
        <p:spPr>
          <a:xfrm>
            <a:off x="553159" y="2117557"/>
            <a:ext cx="2724755" cy="3769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9B4D3-954E-35FB-05C6-22BB6DDD1D6E}"/>
              </a:ext>
            </a:extLst>
          </p:cNvPr>
          <p:cNvSpPr txBox="1"/>
          <p:nvPr/>
        </p:nvSpPr>
        <p:spPr>
          <a:xfrm>
            <a:off x="1504727" y="631980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권민지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973AD8-BA6A-00AE-B0DB-D62F6245B613}"/>
              </a:ext>
            </a:extLst>
          </p:cNvPr>
          <p:cNvCxnSpPr/>
          <p:nvPr/>
        </p:nvCxnSpPr>
        <p:spPr>
          <a:xfrm>
            <a:off x="1564526" y="6080735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685AA0-54E6-89B2-61F2-EEFDD18BD679}"/>
              </a:ext>
            </a:extLst>
          </p:cNvPr>
          <p:cNvSpPr/>
          <p:nvPr/>
        </p:nvSpPr>
        <p:spPr>
          <a:xfrm>
            <a:off x="9660465" y="3203920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93CCD0-BC60-48BE-5157-DD9F476EB8B9}"/>
              </a:ext>
            </a:extLst>
          </p:cNvPr>
          <p:cNvSpPr/>
          <p:nvPr/>
        </p:nvSpPr>
        <p:spPr>
          <a:xfrm>
            <a:off x="10140317" y="3193164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54A9B9-E20C-563D-E04B-C84288E88E81}"/>
              </a:ext>
            </a:extLst>
          </p:cNvPr>
          <p:cNvSpPr/>
          <p:nvPr/>
        </p:nvSpPr>
        <p:spPr>
          <a:xfrm>
            <a:off x="10616052" y="3193163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00C6F5-4667-17D4-89D0-DA85D4A4ED4D}"/>
              </a:ext>
            </a:extLst>
          </p:cNvPr>
          <p:cNvSpPr/>
          <p:nvPr/>
        </p:nvSpPr>
        <p:spPr>
          <a:xfrm>
            <a:off x="10128911" y="3971940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F41E29-F590-B57E-658E-687AA02F1A9D}"/>
              </a:ext>
            </a:extLst>
          </p:cNvPr>
          <p:cNvSpPr/>
          <p:nvPr/>
        </p:nvSpPr>
        <p:spPr>
          <a:xfrm>
            <a:off x="10591609" y="3950696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B3ACC2-FC83-4A23-7E86-0EEC47C56778}"/>
              </a:ext>
            </a:extLst>
          </p:cNvPr>
          <p:cNvSpPr/>
          <p:nvPr/>
        </p:nvSpPr>
        <p:spPr>
          <a:xfrm>
            <a:off x="9193973" y="4777787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B0C6CC-157F-EDFB-9917-B861037550B8}"/>
              </a:ext>
            </a:extLst>
          </p:cNvPr>
          <p:cNvSpPr/>
          <p:nvPr/>
        </p:nvSpPr>
        <p:spPr>
          <a:xfrm>
            <a:off x="9667999" y="4763138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304A60-6C68-B177-93CE-E2400F3F3E98}"/>
              </a:ext>
            </a:extLst>
          </p:cNvPr>
          <p:cNvSpPr/>
          <p:nvPr/>
        </p:nvSpPr>
        <p:spPr>
          <a:xfrm>
            <a:off x="10153380" y="4757663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4076E8-6511-1BCB-E0E4-F4AA0B32514A}"/>
              </a:ext>
            </a:extLst>
          </p:cNvPr>
          <p:cNvSpPr/>
          <p:nvPr/>
        </p:nvSpPr>
        <p:spPr>
          <a:xfrm>
            <a:off x="10602938" y="4757663"/>
            <a:ext cx="332648" cy="332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 </a:t>
            </a:r>
            <a:r>
              <a:rPr lang="en-US" altLang="ko-KR" sz="3200" b="1" spc="-300" dirty="0"/>
              <a:t>CRUD_CREATE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1B091-855C-44A1-930E-BF994076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08" y="933410"/>
            <a:ext cx="4832172" cy="5766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FFD7C2-6424-49B4-BEE8-9C6BA396AA21}"/>
              </a:ext>
            </a:extLst>
          </p:cNvPr>
          <p:cNvGrpSpPr/>
          <p:nvPr/>
        </p:nvGrpSpPr>
        <p:grpSpPr>
          <a:xfrm>
            <a:off x="1367926" y="712191"/>
            <a:ext cx="9440118" cy="6035713"/>
            <a:chOff x="1058823" y="794677"/>
            <a:chExt cx="9440118" cy="60357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7C98FB-9E08-4C1E-A2ED-FC25D38FBDDD}"/>
                </a:ext>
              </a:extLst>
            </p:cNvPr>
            <p:cNvSpPr/>
            <p:nvPr/>
          </p:nvSpPr>
          <p:spPr>
            <a:xfrm>
              <a:off x="1058823" y="1239836"/>
              <a:ext cx="9440118" cy="559055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100" dirty="0">
                  <a:solidFill>
                    <a:srgbClr val="9E880D"/>
                  </a:solidFill>
                  <a:effectLst/>
                </a:rPr>
                <a:t>@Transactional</a:t>
              </a:r>
              <a:br>
                <a:rPr lang="en-US" altLang="ko-KR" sz="1100" dirty="0">
                  <a:solidFill>
                    <a:srgbClr val="9E880D"/>
                  </a:solidFill>
                  <a:effectLst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ReplyDTO.ReplyResponseDTO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replyCreate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(Long id,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ReplyDTO.ReplyRequestDTO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게시글의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ID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값을 받기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boardRepository.findById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(id).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orElseThrow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(() -&gt;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IllegalArgumentException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 작성 실패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: 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해당 게시글이 존재하지 않습니다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."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+ id));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사용자 정보를 받기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i="1" dirty="0">
                  <a:solidFill>
                    <a:srgbClr val="080808"/>
                  </a:solidFill>
                  <a:effectLst/>
                </a:rPr>
                <a:t>String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logInUserNickname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dto.getNickname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en-US" altLang="ko-KR" sz="1100" i="1" dirty="0" err="1">
                  <a:solidFill>
                    <a:srgbClr val="8C8C8C"/>
                  </a:solidFill>
                  <a:effectLst/>
                </a:rPr>
                <a:t>MemberEntity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를 가져오는 로직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(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예시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: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닉네임을 이용하여 조회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)</a:t>
              </a:r>
              <a:br>
                <a:rPr lang="en-US" altLang="ko-KR" sz="1100" i="1" dirty="0">
                  <a:solidFill>
                    <a:srgbClr val="8C8C8C"/>
                  </a:solidFill>
                  <a:effectLst/>
                </a:rPr>
              </a:b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MemberEntity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memberEntity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memberRepository.findByNickname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logInUserNickname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    .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orElseThrow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(() -&gt;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IllegalArgumentException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1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해당 닉네임의 사용자가 없습니다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."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dto.setBoardEntity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boardEntity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dto.setMemberEntity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memberEntity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댓글 엔티티를 생성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replyEntity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dto.toEntity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댓글 엔티티에 사용자 정보를 저장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replyEntity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.setMemberEntity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memberEntity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댓글을 데이터베이스에 저장</a:t>
              </a:r>
              <a:b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1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replyRepository.</a:t>
              </a:r>
              <a:r>
                <a:rPr lang="en-US" altLang="ko-KR" sz="1100" dirty="0" err="1">
                  <a:solidFill>
                    <a:srgbClr val="7A7A43"/>
                  </a:solidFill>
                  <a:effectLst/>
                </a:rPr>
                <a:t>save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replyEntity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ReplyDTO.ReplyResponseDTO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responseDTO</a:t>
              </a:r>
              <a:r>
                <a:rPr lang="en-US" altLang="ko-KR" sz="11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ReplyDTO.ReplyResponseDTO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replyEntity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responseDTO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.setNickname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logInUserNickname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</a:p>
            <a:p>
              <a:pPr lvl="1"/>
              <a:endParaRPr lang="en-US" altLang="ko-KR" sz="1100" dirty="0">
                <a:solidFill>
                  <a:srgbClr val="080808"/>
                </a:solidFill>
              </a:endParaRPr>
            </a:p>
            <a:p>
              <a:pPr lvl="1"/>
              <a:r>
                <a:rPr lang="en-US" altLang="ko-KR" sz="1100" dirty="0">
                  <a:solidFill>
                    <a:srgbClr val="9E880D"/>
                  </a:solidFill>
                  <a:effectLst/>
                </a:rPr>
                <a:t>@PostMapping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067D17"/>
                  </a:solidFill>
                  <a:effectLst/>
                </a:rPr>
                <a:t>"/board-detail/reply-list/{id}"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100" dirty="0" err="1">
                  <a:solidFill>
                    <a:srgbClr val="00627A"/>
                  </a:solidFill>
                  <a:effectLst/>
                </a:rPr>
                <a:t>replyCreate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>
                  <a:solidFill>
                    <a:srgbClr val="9E880D"/>
                  </a:solidFill>
                  <a:effectLst/>
                </a:rPr>
                <a:t>@PathVariable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id, 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ReplyRequestDTO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100" dirty="0" err="1">
                  <a:solidFill>
                    <a:srgbClr val="871094"/>
                  </a:solidFill>
                  <a:effectLst/>
                </a:rPr>
                <a:t>replyService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.replyCreate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(id, 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1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1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100" i="1" dirty="0" err="1">
                  <a:solidFill>
                    <a:srgbClr val="080808"/>
                  </a:solidFill>
                  <a:effectLst/>
                </a:rPr>
                <a:t>ok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1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1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100" dirty="0">
                  <a:solidFill>
                    <a:srgbClr val="080808"/>
                  </a:solidFill>
                  <a:effectLst/>
                </a:rPr>
                <a:t>}</a:t>
              </a:r>
            </a:p>
            <a:p>
              <a:pPr lvl="1"/>
              <a:endParaRPr lang="en-US" altLang="ko-KR" sz="1000" dirty="0">
                <a:solidFill>
                  <a:srgbClr val="080808"/>
                </a:solidFill>
                <a:effectLst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0309CF-1B94-47BF-A801-7235A6B43A49}"/>
                </a:ext>
              </a:extLst>
            </p:cNvPr>
            <p:cNvSpPr txBox="1"/>
            <p:nvPr/>
          </p:nvSpPr>
          <p:spPr>
            <a:xfrm>
              <a:off x="4157272" y="794677"/>
              <a:ext cx="254108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&lt; </a:t>
              </a:r>
              <a:r>
                <a:rPr lang="ko-KR" altLang="en-US" sz="1400" b="1" dirty="0"/>
                <a:t>댓글 작성 </a:t>
              </a:r>
              <a:r>
                <a:rPr lang="en-US" altLang="ko-KR" sz="1400" b="1" dirty="0"/>
                <a:t>(CREATE) </a:t>
              </a:r>
              <a:r>
                <a:rPr lang="en-US" altLang="ko-KR" sz="1400" b="1" dirty="0" err="1"/>
                <a:t>api</a:t>
              </a:r>
              <a:r>
                <a:rPr lang="ko-KR" altLang="en-US" sz="1400" b="1" dirty="0"/>
                <a:t> 설계  </a:t>
              </a:r>
              <a:r>
                <a:rPr lang="en-US" altLang="ko-KR" sz="1400" b="1" dirty="0"/>
                <a:t>&gt;</a:t>
              </a:r>
              <a:endParaRPr lang="ko-KR" altLang="en-US" sz="1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2C0081-7F7D-48C0-91C9-53CC8D6AE8C1}"/>
              </a:ext>
            </a:extLst>
          </p:cNvPr>
          <p:cNvGrpSpPr/>
          <p:nvPr/>
        </p:nvGrpSpPr>
        <p:grpSpPr>
          <a:xfrm>
            <a:off x="1137158" y="782220"/>
            <a:ext cx="9901653" cy="5719194"/>
            <a:chOff x="-2043029" y="2595683"/>
            <a:chExt cx="9901653" cy="553109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E3F7CF-5BA1-4167-967A-7ACF219341A5}"/>
                </a:ext>
              </a:extLst>
            </p:cNvPr>
            <p:cNvSpPr/>
            <p:nvPr/>
          </p:nvSpPr>
          <p:spPr>
            <a:xfrm>
              <a:off x="-2043029" y="3079578"/>
              <a:ext cx="9901653" cy="50472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</a:rPr>
                <a:t>replySubmit</a:t>
              </a:r>
              <a:r>
                <a:rPr lang="en-US" altLang="ko-KR" sz="12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async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user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i="1" dirty="0" err="1">
                  <a:solidFill>
                    <a:srgbClr val="080808"/>
                  </a:solidFill>
                  <a:effectLst/>
                </a:rPr>
                <a:t>getUserNumber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(!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user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사용자가 로그인하지 않은 경우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 err="1">
                  <a:solidFill>
                    <a:srgbClr val="830091"/>
                  </a:solidFill>
                  <a:effectLst/>
                </a:rPr>
                <a:t>window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confirm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 작성을 위해 로그인이 필요합니다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. 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로그인 페이지로 </a:t>
              </a:r>
              <a:r>
                <a:rPr lang="ko-KR" altLang="en-US" sz="1200" dirty="0" err="1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이동하시겠습니까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?"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로그인 페이지로 이동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    </a:t>
              </a:r>
              <a:r>
                <a:rPr lang="en-US" altLang="ko-KR" sz="1200" dirty="0" err="1">
                  <a:solidFill>
                    <a:srgbClr val="830091"/>
                  </a:solidFill>
                  <a:effectLst/>
                </a:rPr>
                <a:t>window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location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href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"/home/login"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로그인 페이지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URL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로 변경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return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200" i="1" dirty="0">
                  <a:solidFill>
                    <a:srgbClr val="8C8C8C"/>
                  </a:solidFill>
                  <a:effectLst/>
                </a:rPr>
                <a:t>// </a:t>
              </a: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사용자 정보를 얻어올 수 있는 함수를 호출하여 로그인 상태 확인</a:t>
              </a:r>
              <a:b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ko-KR" altLang="en-US" sz="12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try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userNickname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i="1" dirty="0" err="1">
                  <a:solidFill>
                    <a:srgbClr val="080808"/>
                  </a:solidFill>
                  <a:effectLst/>
                </a:rPr>
                <a:t>getUserNumber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().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nickname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axios.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post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`/</a:t>
              </a:r>
              <a:r>
                <a:rPr lang="en-US" altLang="ko-KR" sz="1200" dirty="0" err="1">
                  <a:solidFill>
                    <a:srgbClr val="067D17"/>
                  </a:solidFill>
                  <a:effectLst/>
                </a:rPr>
                <a:t>api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/board/board-detail/reply-list/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${id}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`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null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params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: {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reply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: reply, </a:t>
              </a:r>
              <a:r>
                <a:rPr lang="en-US" altLang="ko-KR" sz="1200" dirty="0">
                  <a:solidFill>
                    <a:srgbClr val="871094"/>
                  </a:solidFill>
                  <a:effectLst/>
                </a:rPr>
                <a:t>nickname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: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userNickname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}}</a:t>
              </a:r>
            </a:p>
            <a:p>
              <a:pPr lvl="1"/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).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</a:rPr>
                <a:t>then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((res)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const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newReply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res.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</a:rPr>
                <a:t>data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setReplies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((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prevReplies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 =&gt; [...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prevReplies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</a:rPr>
                <a:t>newReply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]);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setReply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</a:p>
            <a:p>
              <a:pPr lvl="1"/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}).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</a:rPr>
                <a:t>catch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 =&gt; { </a:t>
              </a:r>
              <a:r>
                <a:rPr lang="en-US" altLang="ko-KR" sz="1200" dirty="0" err="1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</a:rPr>
                <a:t>error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(e) })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(error)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i="1" dirty="0">
                  <a:solidFill>
                    <a:srgbClr val="080808"/>
                  </a:solidFill>
                  <a:effectLst/>
                </a:rPr>
                <a:t>alert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잠시 후 시도해주세요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, 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만약 이후에도 진행되지 않을 시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</a:rPr>
                <a:t>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, 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로그 아웃 후 로그인 하여 다시 시도 해주세요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   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</a:rPr>
                <a:t>console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</a:rPr>
                <a:t>log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 작성 에러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</a:rPr>
                <a:t>"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+ error);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    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AD397F-D932-491B-8786-4939A122BB8B}"/>
                </a:ext>
              </a:extLst>
            </p:cNvPr>
            <p:cNvSpPr txBox="1"/>
            <p:nvPr/>
          </p:nvSpPr>
          <p:spPr>
            <a:xfrm>
              <a:off x="1265763" y="2595683"/>
              <a:ext cx="2980303" cy="297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&lt;</a:t>
              </a:r>
              <a:r>
                <a:rPr lang="ko-KR" altLang="en-US" sz="1400" b="1" dirty="0"/>
                <a:t>댓글 작성 </a:t>
              </a:r>
              <a:r>
                <a:rPr lang="en-US" altLang="ko-KR" sz="1400" b="1" dirty="0"/>
                <a:t>(CREATE) frontend</a:t>
              </a:r>
              <a:r>
                <a:rPr lang="ko-KR" altLang="en-US" sz="1400" b="1" dirty="0"/>
                <a:t> 설계  </a:t>
              </a:r>
              <a:r>
                <a:rPr lang="en-US" altLang="ko-KR" sz="1400" b="1" dirty="0"/>
                <a:t>&gt;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073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 </a:t>
            </a:r>
            <a:r>
              <a:rPr lang="en-US" altLang="ko-KR" sz="3200" b="1" spc="-300" dirty="0"/>
              <a:t>CRUD_READ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498BDB-5048-4FDF-B67C-DB9DBDB73592}"/>
              </a:ext>
            </a:extLst>
          </p:cNvPr>
          <p:cNvGrpSpPr/>
          <p:nvPr/>
        </p:nvGrpSpPr>
        <p:grpSpPr>
          <a:xfrm>
            <a:off x="223350" y="1976598"/>
            <a:ext cx="5369730" cy="4180361"/>
            <a:chOff x="537117" y="2038381"/>
            <a:chExt cx="6659211" cy="397843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D5D4EF6-E6E6-4CD2-98E3-B7A9E66AC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5"/>
            <a:stretch/>
          </p:blipFill>
          <p:spPr>
            <a:xfrm>
              <a:off x="537117" y="2038381"/>
              <a:ext cx="6659211" cy="397843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E74B2-1F36-4AC7-8262-02B9E6CBD593}"/>
                </a:ext>
              </a:extLst>
            </p:cNvPr>
            <p:cNvSpPr txBox="1"/>
            <p:nvPr/>
          </p:nvSpPr>
          <p:spPr>
            <a:xfrm>
              <a:off x="1616174" y="3139958"/>
              <a:ext cx="4156597" cy="275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작성된 게시글의 댓글 작성 후 댓글 목록이 생성 </a:t>
              </a:r>
              <a:r>
                <a:rPr lang="en-US" altLang="ko-KR" sz="1100" b="1" dirty="0">
                  <a:highlight>
                    <a:srgbClr val="F9E0C7"/>
                  </a:highlight>
                </a:rPr>
                <a:t>&amp;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생성된 댓글 수 출력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6CB835-412D-4D41-BD2B-CC95C543A748}"/>
              </a:ext>
            </a:extLst>
          </p:cNvPr>
          <p:cNvGrpSpPr/>
          <p:nvPr/>
        </p:nvGrpSpPr>
        <p:grpSpPr>
          <a:xfrm>
            <a:off x="5862652" y="748905"/>
            <a:ext cx="6164372" cy="6021127"/>
            <a:chOff x="2295491" y="1671377"/>
            <a:chExt cx="6164372" cy="565148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21B1F3-D00A-40E3-9B85-DD84B425EC8B}"/>
                </a:ext>
              </a:extLst>
            </p:cNvPr>
            <p:cNvSpPr/>
            <p:nvPr/>
          </p:nvSpPr>
          <p:spPr>
            <a:xfrm>
              <a:off x="2295491" y="2092551"/>
              <a:ext cx="6164372" cy="523031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300" b="1" i="1" dirty="0">
                <a:solidFill>
                  <a:srgbClr val="080808"/>
                </a:solidFill>
              </a:endParaRPr>
            </a:p>
            <a:p>
              <a:pPr lvl="1"/>
              <a:r>
                <a:rPr lang="en-US" altLang="ko-KR" sz="1300" b="1" i="1" dirty="0">
                  <a:solidFill>
                    <a:srgbClr val="080808"/>
                  </a:solidFill>
                </a:rPr>
                <a:t>------ </a:t>
              </a:r>
              <a:r>
                <a:rPr lang="ko-KR" altLang="en-US" sz="1300" b="1" i="1" dirty="0">
                  <a:solidFill>
                    <a:srgbClr val="080808"/>
                  </a:solidFill>
                </a:rPr>
                <a:t>💡 </a:t>
              </a:r>
              <a:r>
                <a:rPr lang="en-US" altLang="ko-KR" sz="1100" b="1" i="1" dirty="0" err="1">
                  <a:solidFill>
                    <a:srgbClr val="080808"/>
                  </a:solidFill>
                  <a:highlight>
                    <a:srgbClr val="F9B298"/>
                  </a:highlight>
                </a:rPr>
                <a:t>ReplysService</a:t>
              </a:r>
              <a:r>
                <a:rPr lang="en-US" altLang="ko-KR" sz="1300" b="1" i="1" dirty="0">
                  <a:solidFill>
                    <a:srgbClr val="080808"/>
                  </a:solidFill>
                  <a:highlight>
                    <a:srgbClr val="F9B298"/>
                  </a:highlight>
                </a:rPr>
                <a:t> </a:t>
              </a:r>
              <a:r>
                <a:rPr lang="en-US" altLang="ko-KR" sz="1300" b="1" i="1" dirty="0">
                  <a:solidFill>
                    <a:srgbClr val="080808"/>
                  </a:solidFill>
                </a:rPr>
                <a:t>------</a:t>
              </a:r>
              <a:br>
                <a:rPr lang="en-US" altLang="ko-KR" sz="1300" dirty="0">
                  <a:solidFill>
                    <a:srgbClr val="0033B3"/>
                  </a:solidFill>
                  <a:effectLst/>
                </a:rPr>
              </a:b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findReplyList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replyRepository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.findByBoardEntity_Id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boardId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}</a:t>
              </a:r>
            </a:p>
            <a:p>
              <a:pPr lvl="1"/>
              <a:endParaRPr lang="en-US" altLang="ko-KR" sz="1300" dirty="0">
                <a:solidFill>
                  <a:srgbClr val="080808"/>
                </a:solidFill>
              </a:endParaRPr>
            </a:p>
            <a:p>
              <a:pPr lvl="1"/>
              <a:r>
                <a:rPr lang="en-US" altLang="ko-KR" sz="1300" b="1" i="1" dirty="0">
                  <a:solidFill>
                    <a:srgbClr val="080808"/>
                  </a:solidFill>
                </a:rPr>
                <a:t>------ </a:t>
              </a:r>
              <a:r>
                <a:rPr lang="ko-KR" altLang="en-US" sz="1300" b="1" i="1" dirty="0">
                  <a:solidFill>
                    <a:srgbClr val="080808"/>
                  </a:solidFill>
                </a:rPr>
                <a:t>💡</a:t>
              </a:r>
              <a:r>
                <a:rPr lang="en-US" altLang="ko-KR" sz="1300" b="1" i="1" dirty="0">
                  <a:solidFill>
                    <a:srgbClr val="080808"/>
                  </a:solidFill>
                </a:rPr>
                <a:t> </a:t>
              </a:r>
              <a:r>
                <a:rPr lang="en-US" altLang="ko-KR" sz="1100" b="1" i="1" dirty="0" err="1">
                  <a:solidFill>
                    <a:srgbClr val="080808"/>
                  </a:solidFill>
                  <a:highlight>
                    <a:srgbClr val="F9B298"/>
                  </a:highlight>
                </a:rPr>
                <a:t>ReplyController</a:t>
              </a:r>
              <a:r>
                <a:rPr lang="en-US" altLang="ko-KR" sz="1100" b="1" i="1" dirty="0">
                  <a:solidFill>
                    <a:srgbClr val="080808"/>
                  </a:solidFill>
                  <a:highlight>
                    <a:srgbClr val="F9B298"/>
                  </a:highlight>
                </a:rPr>
                <a:t> </a:t>
              </a:r>
              <a:r>
                <a:rPr lang="en-US" altLang="ko-KR" sz="1300" b="1" i="1" dirty="0">
                  <a:solidFill>
                    <a:srgbClr val="080808"/>
                  </a:solidFill>
                </a:rPr>
                <a:t>------</a:t>
              </a:r>
            </a:p>
            <a:p>
              <a:pPr lvl="1"/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@GetMapping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"/board-detail/reply-list/{id}"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s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&gt;&gt;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reply_list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@PathVariable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id) {</a:t>
              </a:r>
            </a:p>
            <a:p>
              <a:pPr lvl="1"/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replyList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replyService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.findReplyList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(id);</a:t>
              </a:r>
            </a:p>
            <a:p>
              <a:pPr lvl="1"/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responseDTOList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replyList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.stream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().map(reply -&gt;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</a:p>
            <a:p>
              <a:pPr lvl="1"/>
              <a:r>
                <a:rPr lang="en-US" altLang="ko-KR" sz="1300" dirty="0">
                  <a:solidFill>
                    <a:srgbClr val="000000"/>
                  </a:solidFill>
                </a:rPr>
                <a:t>		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.ReplyResponseDTO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(reply);</a:t>
              </a:r>
            </a:p>
            <a:p>
              <a:pPr lvl="1"/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</a:rPr>
                <a:t>// Null 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체크 후 닉네임 설정</a:t>
              </a:r>
              <a:endParaRPr lang="en-US" altLang="ko-KR" sz="1300" i="1" dirty="0">
                <a:solidFill>
                  <a:srgbClr val="8C8C8C"/>
                </a:solidFill>
                <a:effectLst/>
                <a:ea typeface="맑은 고딕" panose="020B0503020000020004" pitchFamily="50" charset="-127"/>
              </a:endParaRPr>
            </a:p>
            <a:p>
              <a:pPr lvl="1"/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       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if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reply.getNickname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 !=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null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.setNickname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reply.getNickname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());</a:t>
              </a:r>
              <a:endParaRPr lang="en-US" altLang="ko-KR" sz="1300" dirty="0">
                <a:solidFill>
                  <a:srgbClr val="080808"/>
                </a:solidFill>
              </a:endParaRPr>
            </a:p>
            <a:p>
              <a:pPr lvl="1"/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}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else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{ </a:t>
              </a:r>
            </a:p>
            <a:p>
              <a:pPr lvl="1"/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.setNickname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"Unknown"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 }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        }).collect(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Collectors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i="1" dirty="0" err="1">
                  <a:solidFill>
                    <a:srgbClr val="080808"/>
                  </a:solidFill>
                  <a:effectLst/>
                </a:rPr>
                <a:t>toList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());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i="1" dirty="0" err="1">
                  <a:solidFill>
                    <a:srgbClr val="080808"/>
                  </a:solidFill>
                  <a:effectLst/>
                </a:rPr>
                <a:t>ok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responseDTOList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B629B-DC79-4540-9548-C571635ED926}"/>
                </a:ext>
              </a:extLst>
            </p:cNvPr>
            <p:cNvSpPr txBox="1"/>
            <p:nvPr/>
          </p:nvSpPr>
          <p:spPr>
            <a:xfrm>
              <a:off x="3964469" y="1671377"/>
              <a:ext cx="2980303" cy="288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목록 불러오기 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(READ)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050DBD-86BD-4D36-B3EC-B122EEB35810}"/>
              </a:ext>
            </a:extLst>
          </p:cNvPr>
          <p:cNvGrpSpPr/>
          <p:nvPr/>
        </p:nvGrpSpPr>
        <p:grpSpPr>
          <a:xfrm>
            <a:off x="6187440" y="952314"/>
            <a:ext cx="5580927" cy="5817718"/>
            <a:chOff x="-2043029" y="2798395"/>
            <a:chExt cx="5580927" cy="53150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0C6EA-5D86-4713-A888-BB4C0C00AE0A}"/>
                </a:ext>
              </a:extLst>
            </p:cNvPr>
            <p:cNvSpPr/>
            <p:nvPr/>
          </p:nvSpPr>
          <p:spPr>
            <a:xfrm>
              <a:off x="-2043029" y="3197312"/>
              <a:ext cx="5580927" cy="49160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i="1" dirty="0" err="1">
                  <a:solidFill>
                    <a:srgbClr val="080808"/>
                  </a:solidFill>
                  <a:effectLst/>
                  <a:ea typeface="+mj-ea"/>
                </a:rPr>
                <a:t>useEffect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(()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const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  <a:ea typeface="+mj-ea"/>
                </a:rPr>
                <a:t>getReplies</a:t>
              </a:r>
              <a:r>
                <a:rPr lang="en-US" altLang="ko-KR" sz="1200" dirty="0">
                  <a:solidFill>
                    <a:srgbClr val="00627A"/>
                  </a:solidFill>
                  <a:effectLst/>
                  <a:ea typeface="+mj-ea"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async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() =&gt;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try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const 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ea typeface="+mj-ea"/>
                </a:rPr>
                <a:t>response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=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await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ea typeface="+mj-ea"/>
                </a:rPr>
                <a:t>axios.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  <a:ea typeface="+mj-ea"/>
                </a:rPr>
                <a:t>get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        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`/</a:t>
              </a:r>
              <a:r>
                <a:rPr lang="en-US" altLang="ko-KR" sz="1200" dirty="0" err="1">
                  <a:solidFill>
                    <a:srgbClr val="067D17"/>
                  </a:solidFill>
                  <a:effectLst/>
                  <a:ea typeface="+mj-ea"/>
                </a:rPr>
                <a:t>api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/board/board-detail/reply-list/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${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ea typeface="+mj-ea"/>
                </a:rPr>
                <a:t>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}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`</a:t>
              </a:r>
              <a:b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           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   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const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ea typeface="+mj-ea"/>
                </a:rPr>
                <a:t>replyList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ea typeface="+mj-ea"/>
                </a:rPr>
                <a:t>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=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ea typeface="+mj-ea"/>
                </a:rPr>
                <a:t>response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ea typeface="+mj-ea"/>
                </a:rPr>
                <a:t>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  <a:ea typeface="+mj-ea"/>
                </a:rPr>
                <a:t>data</a:t>
              </a:r>
              <a:r>
                <a:rPr lang="en-US" altLang="ko-KR" sz="1200" dirty="0">
                  <a:solidFill>
                    <a:srgbClr val="080808"/>
                  </a:solidFill>
                  <a:ea typeface="+mj-ea"/>
                </a:rPr>
                <a:t>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    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ea typeface="+mj-ea"/>
                </a:rPr>
                <a:t>setReplies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ea typeface="+mj-ea"/>
                </a:rPr>
                <a:t>replyList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} 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ea typeface="+mj-ea"/>
                </a:rPr>
                <a:t>catch 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(error) {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        </a:t>
              </a:r>
              <a:r>
                <a:rPr lang="en-US" altLang="ko-KR" sz="1200" dirty="0">
                  <a:solidFill>
                    <a:srgbClr val="830091"/>
                  </a:solidFill>
                  <a:effectLst/>
                  <a:ea typeface="+mj-ea"/>
                </a:rPr>
                <a:t>console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.</a:t>
              </a:r>
              <a:r>
                <a:rPr lang="en-US" altLang="ko-KR" sz="1200" dirty="0">
                  <a:solidFill>
                    <a:srgbClr val="7A7A43"/>
                  </a:solidFill>
                  <a:effectLst/>
                  <a:ea typeface="+mj-ea"/>
                </a:rPr>
                <a:t>log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"</a:t>
              </a:r>
              <a:r>
                <a:rPr lang="ko-KR" altLang="en-US" sz="1200" dirty="0">
                  <a:solidFill>
                    <a:srgbClr val="067D17"/>
                  </a:solidFill>
                  <a:effectLst/>
                  <a:ea typeface="+mj-ea"/>
                </a:rPr>
                <a:t>댓글 목록 조회 에러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ea typeface="+mj-ea"/>
                </a:rPr>
                <a:t>"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, error);}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};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    </a:t>
              </a:r>
              <a:r>
                <a:rPr lang="en-US" altLang="ko-KR" sz="1200" dirty="0" err="1">
                  <a:solidFill>
                    <a:srgbClr val="00627A"/>
                  </a:solidFill>
                  <a:effectLst/>
                  <a:ea typeface="+mj-ea"/>
                </a:rPr>
                <a:t>getReplies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();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}, [</a:t>
              </a:r>
              <a:r>
                <a:rPr lang="en-US" altLang="ko-KR" sz="1200" dirty="0">
                  <a:solidFill>
                    <a:srgbClr val="248F8F"/>
                  </a:solidFill>
                  <a:effectLst/>
                  <a:ea typeface="+mj-ea"/>
                </a:rPr>
                <a:t>id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ea typeface="+mj-ea"/>
                </a:rPr>
                <a:t>]);</a:t>
              </a:r>
            </a:p>
            <a:p>
              <a:pPr lvl="1"/>
              <a:endParaRPr lang="en-US" altLang="ko-KR" sz="1200" dirty="0">
                <a:solidFill>
                  <a:srgbClr val="080808"/>
                </a:solidFill>
                <a:effectLst/>
                <a:ea typeface="+mj-ea"/>
              </a:endParaRPr>
            </a:p>
            <a:p>
              <a:pPr lvl="1"/>
              <a:r>
                <a:rPr kumimoji="0" lang="en-US" altLang="ko-KR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kumimoji="0" lang="en-US" altLang="ko-KR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Frontend </a:t>
              </a:r>
              <a:r>
                <a:rPr kumimoji="0" lang="en-US" altLang="ko-KR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  <a:endParaRPr lang="en-US" altLang="ko-KR" sz="1200" dirty="0">
                <a:solidFill>
                  <a:srgbClr val="080808"/>
                </a:solidFill>
                <a:ea typeface="+mj-ea"/>
              </a:endParaRPr>
            </a:p>
            <a:p>
              <a:pPr lvl="1"/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latin typeface="JetBrains Mono"/>
                </a:rPr>
                <a:t>replies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200" dirty="0" err="1">
                  <a:solidFill>
                    <a:srgbClr val="7A7A43"/>
                  </a:solidFill>
                  <a:effectLst/>
                  <a:latin typeface="JetBrains Mono"/>
                </a:rPr>
                <a:t>map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((reply,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idx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) =&gt; (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li </a:t>
              </a:r>
              <a:r>
                <a:rPr lang="en-US" altLang="ko-KR" sz="1200" dirty="0">
                  <a:solidFill>
                    <a:srgbClr val="174AD4"/>
                  </a:solidFill>
                  <a:effectLst/>
                  <a:latin typeface="JetBrains Mono"/>
                </a:rPr>
                <a:t>key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idx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styles.replyContent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reply.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latin typeface="JetBrains Mono"/>
                </a:rPr>
                <a:t>reply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styles.replyInfo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styles.replyAuthor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reply.</a:t>
              </a:r>
              <a:r>
                <a:rPr lang="en-US" altLang="ko-KR" sz="1200" dirty="0" err="1">
                  <a:solidFill>
                    <a:srgbClr val="871094"/>
                  </a:solidFill>
                  <a:effectLst/>
                  <a:latin typeface="JetBrains Mono"/>
                </a:rPr>
                <a:t>nickname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&lt;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 </a:t>
              </a:r>
              <a:r>
                <a:rPr lang="en-US" altLang="ko-KR" sz="1200" dirty="0" err="1">
                  <a:solidFill>
                    <a:srgbClr val="174AD4"/>
                  </a:solidFill>
                  <a:effectLst/>
                  <a:latin typeface="JetBrains Mono"/>
                </a:rPr>
                <a:t>className</a:t>
              </a:r>
              <a:r>
                <a:rPr lang="en-US" altLang="ko-KR" sz="1200" dirty="0">
                  <a:solidFill>
                    <a:srgbClr val="067D17"/>
                  </a:solidFill>
                  <a:effectLst/>
                  <a:latin typeface="JetBrains Mono"/>
                </a:rPr>
                <a:t>=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styles.replyDate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    </a:t>
              </a:r>
              <a:r>
                <a:rPr lang="ko-KR" altLang="en-US" sz="1200" dirty="0">
                  <a:solidFill>
                    <a:srgbClr val="080808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: {</a:t>
              </a:r>
              <a:r>
                <a:rPr lang="en-US" altLang="ko-KR" sz="1200" dirty="0" err="1">
                  <a:solidFill>
                    <a:srgbClr val="080808"/>
                  </a:solidFill>
                  <a:effectLst/>
                  <a:latin typeface="JetBrains Mono"/>
                </a:rPr>
                <a:t>reply.</a:t>
              </a:r>
              <a:r>
                <a:rPr lang="en-US" altLang="ko-KR" sz="1200" dirty="0" err="1">
                  <a:solidFill>
                    <a:srgbClr val="248F8F"/>
                  </a:solidFill>
                  <a:effectLst/>
                  <a:latin typeface="JetBrains Mono"/>
                </a:rPr>
                <a:t>regDate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    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  <a:b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        &lt;/</a:t>
              </a:r>
              <a:r>
                <a:rPr lang="en-US" altLang="ko-KR" sz="1200" dirty="0">
                  <a:solidFill>
                    <a:srgbClr val="0033B3"/>
                  </a:solidFill>
                  <a:effectLst/>
                  <a:latin typeface="JetBrains Mono"/>
                </a:rPr>
                <a:t>div</a:t>
              </a:r>
              <a:r>
                <a:rPr lang="en-US" altLang="ko-KR" sz="1200" dirty="0">
                  <a:solidFill>
                    <a:srgbClr val="080808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29D728-BF7B-45CD-B6C7-446EE49E112F}"/>
                </a:ext>
              </a:extLst>
            </p:cNvPr>
            <p:cNvSpPr txBox="1"/>
            <p:nvPr/>
          </p:nvSpPr>
          <p:spPr>
            <a:xfrm>
              <a:off x="-1069777" y="2798395"/>
              <a:ext cx="3456395" cy="281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댓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글 목록 불러오기 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(READ)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51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CRUD_UPDATE)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498BDB-5048-4FDF-B67C-DB9DBDB73592}"/>
              </a:ext>
            </a:extLst>
          </p:cNvPr>
          <p:cNvGrpSpPr/>
          <p:nvPr/>
        </p:nvGrpSpPr>
        <p:grpSpPr>
          <a:xfrm>
            <a:off x="223350" y="1976598"/>
            <a:ext cx="5369730" cy="4180361"/>
            <a:chOff x="537117" y="2038381"/>
            <a:chExt cx="6659211" cy="397843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D5D4EF6-E6E6-4CD2-98E3-B7A9E66AC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5"/>
            <a:stretch/>
          </p:blipFill>
          <p:spPr>
            <a:xfrm>
              <a:off x="537117" y="2038381"/>
              <a:ext cx="6659211" cy="397843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E74B2-1F36-4AC7-8262-02B9E6CBD593}"/>
                </a:ext>
              </a:extLst>
            </p:cNvPr>
            <p:cNvSpPr txBox="1"/>
            <p:nvPr/>
          </p:nvSpPr>
          <p:spPr>
            <a:xfrm>
              <a:off x="1616174" y="3139958"/>
              <a:ext cx="4156597" cy="275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E0C7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1.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E0C7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작성된 게시글의 댓글 작성 후 댓글 목록이 생성 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E0C7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&amp;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9E0C7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생성된 댓글 수 출력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6CB835-412D-4D41-BD2B-CC95C543A748}"/>
              </a:ext>
            </a:extLst>
          </p:cNvPr>
          <p:cNvGrpSpPr/>
          <p:nvPr/>
        </p:nvGrpSpPr>
        <p:grpSpPr>
          <a:xfrm>
            <a:off x="5807248" y="850766"/>
            <a:ext cx="6164372" cy="5767368"/>
            <a:chOff x="2295491" y="1763943"/>
            <a:chExt cx="6164372" cy="54133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21B1F3-D00A-40E3-9B85-DD84B425EC8B}"/>
                </a:ext>
              </a:extLst>
            </p:cNvPr>
            <p:cNvSpPr/>
            <p:nvPr/>
          </p:nvSpPr>
          <p:spPr>
            <a:xfrm>
              <a:off x="2295491" y="2157738"/>
              <a:ext cx="6164372" cy="501951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ReplysService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ea typeface="카카오 Regular"/>
                  <a:cs typeface="+mn-cs"/>
                </a:rPr>
              </a:b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@Transactional</a:t>
              </a:r>
              <a:br>
                <a:rPr lang="en-US" altLang="ko-KR" sz="1300" dirty="0">
                  <a:solidFill>
                    <a:srgbClr val="9E880D"/>
                  </a:solidFill>
                  <a:effectLst/>
                </a:rPr>
              </a:b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public void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updataReply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String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updatedText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</a:rPr>
                <a:t>//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댓글을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</a:rPr>
                <a:t> </a:t>
              </a:r>
              <a:r>
                <a:rPr lang="en-US" altLang="ko-KR" sz="1300" i="1" dirty="0">
                  <a:solidFill>
                    <a:srgbClr val="8C8C8C"/>
                  </a:solidFill>
                  <a:effectLst/>
                </a:rPr>
                <a:t>DB</a:t>
              </a:r>
              <a: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  <a:t>에서 업데이트 하도록 합니다</a:t>
              </a:r>
              <a:br>
                <a:rPr lang="ko-KR" altLang="en-US" sz="1300" i="1" dirty="0">
                  <a:solidFill>
                    <a:srgbClr val="8C8C8C"/>
                  </a:solidFill>
                  <a:effectLst/>
                  <a:ea typeface="맑은 고딕" panose="020B0503020000020004" pitchFamily="50" charset="-127"/>
                </a:rPr>
              </a:b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replyRepository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.findById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.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orElseThrow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(() -&gt;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new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EntityNotFoundException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</a:t>
              </a:r>
              <a:r>
                <a:rPr lang="ko-KR" altLang="en-US" sz="1300" dirty="0">
                  <a:solidFill>
                    <a:srgbClr val="067D17"/>
                  </a:solidFill>
                  <a:effectLst/>
                  <a:ea typeface="맑은 고딕" panose="020B0503020000020004" pitchFamily="50" charset="-127"/>
                </a:rPr>
                <a:t>댓글을 찾을 수 없습니다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."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.setReply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updatedText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replyRepository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.save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카카오 Regular"/>
                <a:cs typeface="+mn-cs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ea typeface="카카오 Regular"/>
                  <a:cs typeface="+mn-cs"/>
                </a:rPr>
                <a:t>ReplyController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카카오 Regular"/>
                  <a:cs typeface="+mn-cs"/>
                </a:rPr>
                <a:t> ------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@PutMapping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"/board-detail/reply-update/{replyId}"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public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&lt;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&gt; </a:t>
              </a:r>
              <a:r>
                <a:rPr lang="en-US" altLang="ko-KR" sz="1300" dirty="0" err="1">
                  <a:solidFill>
                    <a:srgbClr val="00627A"/>
                  </a:solidFill>
                  <a:effectLst/>
                </a:rPr>
                <a:t>updateReply</a:t>
              </a:r>
              <a:r>
                <a:rPr lang="en-US" altLang="ko-KR" sz="1300" dirty="0">
                  <a:solidFill>
                    <a:srgbClr val="00627A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@PathVariable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>
                  <a:solidFill>
                    <a:srgbClr val="067D17"/>
                  </a:solidFill>
                  <a:effectLst/>
                </a:rPr>
                <a:t>"replyId"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Long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300" dirty="0">
                  <a:solidFill>
                    <a:srgbClr val="9E880D"/>
                  </a:solidFill>
                  <a:effectLst/>
                </a:rPr>
                <a:t>@RequestBody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ReplyRequestDTO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 {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ReplyDTO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ReplyResponseDTO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= </a:t>
              </a:r>
              <a:r>
                <a:rPr lang="en-US" altLang="ko-KR" sz="1300" dirty="0" err="1">
                  <a:solidFill>
                    <a:srgbClr val="871094"/>
                  </a:solidFill>
                  <a:effectLst/>
                </a:rPr>
                <a:t>replyService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.updateReply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replyId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, 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    </a:t>
              </a:r>
              <a:r>
                <a:rPr lang="en-US" altLang="ko-KR" sz="1300" dirty="0">
                  <a:solidFill>
                    <a:srgbClr val="0033B3"/>
                  </a:solidFill>
                  <a:effectLst/>
                </a:rPr>
                <a:t>return 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ResponseEntity</a:t>
              </a:r>
              <a:r>
                <a:rPr lang="en-US" altLang="ko-KR" sz="1300" dirty="0" err="1">
                  <a:solidFill>
                    <a:srgbClr val="080808"/>
                  </a:solidFill>
                  <a:effectLst/>
                </a:rPr>
                <a:t>.</a:t>
              </a:r>
              <a:r>
                <a:rPr lang="en-US" altLang="ko-KR" sz="1300" i="1" dirty="0" err="1">
                  <a:solidFill>
                    <a:srgbClr val="080808"/>
                  </a:solidFill>
                  <a:effectLst/>
                </a:rPr>
                <a:t>ok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(</a:t>
              </a:r>
              <a:r>
                <a:rPr lang="en-US" altLang="ko-KR" sz="1300" dirty="0" err="1">
                  <a:solidFill>
                    <a:srgbClr val="000000"/>
                  </a:solidFill>
                  <a:effectLst/>
                </a:rPr>
                <a:t>responseDTO</a:t>
              </a: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);</a:t>
              </a:r>
              <a:br>
                <a:rPr lang="en-US" altLang="ko-KR" sz="1300" dirty="0">
                  <a:solidFill>
                    <a:srgbClr val="080808"/>
                  </a:solidFill>
                  <a:effectLst/>
                </a:rPr>
              </a:br>
              <a:r>
                <a:rPr lang="en-US" altLang="ko-KR" sz="1300" dirty="0">
                  <a:solidFill>
                    <a:srgbClr val="080808"/>
                  </a:solidFill>
                  <a:effectLst/>
                </a:rPr>
                <a:t>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B629B-DC79-4540-9548-C571635ED926}"/>
                </a:ext>
              </a:extLst>
            </p:cNvPr>
            <p:cNvSpPr txBox="1"/>
            <p:nvPr/>
          </p:nvSpPr>
          <p:spPr>
            <a:xfrm>
              <a:off x="3911742" y="1763943"/>
              <a:ext cx="3206327" cy="288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목록 불러오기 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(UPDATE)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050DBD-86BD-4D36-B3EC-B122EEB35810}"/>
              </a:ext>
            </a:extLst>
          </p:cNvPr>
          <p:cNvGrpSpPr/>
          <p:nvPr/>
        </p:nvGrpSpPr>
        <p:grpSpPr>
          <a:xfrm>
            <a:off x="6236198" y="850766"/>
            <a:ext cx="5580927" cy="5595058"/>
            <a:chOff x="-2043029" y="2798680"/>
            <a:chExt cx="5580927" cy="5111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0C6EA-5D86-4713-A888-BB4C0C00AE0A}"/>
                </a:ext>
              </a:extLst>
            </p:cNvPr>
            <p:cNvSpPr/>
            <p:nvPr/>
          </p:nvSpPr>
          <p:spPr>
            <a:xfrm>
              <a:off x="-2043029" y="3218809"/>
              <a:ext cx="5580927" cy="469146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useEffect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(() =&gt; 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const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27A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getReplies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7A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=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async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() =&gt; 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try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const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response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=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await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axios.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A7A4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get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`/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/board/board-detail/reply-list/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${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id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}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`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const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replyList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=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response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.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71094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data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30091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console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.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A7A4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log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"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작성 응답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replyList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 = "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replyList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setReplies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replyList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);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}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catch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(error) 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30091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console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.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A7A4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log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"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목록 조회 에러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"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, error);}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};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27A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getReplies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();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}, [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48F8F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id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]);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29D728-BF7B-45CD-B6C7-446EE49E112F}"/>
                </a:ext>
              </a:extLst>
            </p:cNvPr>
            <p:cNvSpPr txBox="1"/>
            <p:nvPr/>
          </p:nvSpPr>
          <p:spPr>
            <a:xfrm>
              <a:off x="-967454" y="2798680"/>
              <a:ext cx="3682418" cy="281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목록 불러오기 </a:t>
              </a:r>
              <a:r>
                <a:rPr lang="en-US" altLang="ko-KR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(UPDATE)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945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&lt;13&gt;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코드 리뷰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댓글 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CRUD_</a:t>
            </a:r>
            <a:r>
              <a:rPr lang="en-US" altLang="ko-KR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DELETE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6CB835-412D-4D41-BD2B-CC95C543A748}"/>
              </a:ext>
            </a:extLst>
          </p:cNvPr>
          <p:cNvGrpSpPr/>
          <p:nvPr/>
        </p:nvGrpSpPr>
        <p:grpSpPr>
          <a:xfrm>
            <a:off x="5804278" y="850766"/>
            <a:ext cx="6164372" cy="5767368"/>
            <a:chOff x="2295491" y="1763943"/>
            <a:chExt cx="6164372" cy="54133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21B1F3-D00A-40E3-9B85-DD84B425EC8B}"/>
                </a:ext>
              </a:extLst>
            </p:cNvPr>
            <p:cNvSpPr/>
            <p:nvPr/>
          </p:nvSpPr>
          <p:spPr>
            <a:xfrm>
              <a:off x="2295491" y="2157738"/>
              <a:ext cx="6164372" cy="501951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  <a:p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💡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ReplysService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------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@Transactional</a:t>
              </a:r>
              <a:b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public void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deleteReply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Long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lang="en-US" altLang="ko-KR" sz="1400" i="1" dirty="0">
                  <a:solidFill>
                    <a:srgbClr val="8C8C8C"/>
                  </a:solidFill>
                  <a:effectLst/>
                  <a:latin typeface="JetBrains Mono"/>
                </a:rPr>
                <a:t>// </a:t>
              </a:r>
              <a: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댓글을 데이터베이스에서 삭제</a:t>
              </a:r>
              <a:b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  <a:latin typeface="JetBrains Mono"/>
                </a:rPr>
                <a:t>replyRepository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.deleteByReplyId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lang="en-US" altLang="ko-KR" sz="1400" i="1" dirty="0">
                  <a:solidFill>
                    <a:srgbClr val="871094"/>
                  </a:solidFill>
                  <a:effectLst/>
                  <a:latin typeface="JetBrains Mono"/>
                </a:rPr>
                <a:t>log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.info(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ko-KR" altLang="en-US" sz="14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댓글 삭제 성공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: {}"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,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ReplyRepository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</a:t>
              </a:r>
            </a:p>
            <a:p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@Query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"DELETE FROM </a:t>
              </a:r>
              <a:r>
                <a:rPr lang="en-US" altLang="ko-KR" sz="1400" dirty="0" err="1">
                  <a:solidFill>
                    <a:srgbClr val="067D17"/>
                  </a:solidFill>
                  <a:effectLst/>
                  <a:latin typeface="JetBrains Mono"/>
                </a:rPr>
                <a:t>ReplyEntity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 R WHERE R.id = :</a:t>
              </a:r>
              <a:r>
                <a:rPr lang="en-US" altLang="ko-KR" sz="1400" dirty="0" err="1">
                  <a:solidFill>
                    <a:srgbClr val="067D17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@Modifying</a:t>
              </a:r>
              <a:b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void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deleteByReplyId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@Param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"replyId"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Long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</a:p>
            <a:p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 </a:t>
              </a:r>
              <a:r>
                <a:rPr kumimoji="0" lang="ko-KR" alt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💡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ReplyController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highlight>
                    <a:srgbClr val="F9B298"/>
                  </a:highlight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------</a:t>
              </a:r>
            </a:p>
            <a:p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@DeleteMapping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"/board-detail/reply-delete/{replyId}"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public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ResponseEntity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&lt;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Void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&gt;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deleteReply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9E880D"/>
                  </a:solidFill>
                  <a:effectLst/>
                  <a:latin typeface="JetBrains Mono"/>
                </a:rPr>
                <a:t>@PathVariable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"replyId"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Long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try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871094"/>
                  </a:solidFill>
                  <a:effectLst/>
                  <a:latin typeface="JetBrains Mono"/>
                </a:rPr>
                <a:t>replyService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.deleteReply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ResponseEntity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i="1" dirty="0" err="1">
                  <a:solidFill>
                    <a:srgbClr val="080808"/>
                  </a:solidFill>
                  <a:effectLst/>
                  <a:latin typeface="JetBrains Mono"/>
                </a:rPr>
                <a:t>ok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().build(); </a:t>
              </a:r>
              <a:r>
                <a:rPr lang="en-US" altLang="ko-KR" sz="1400" i="1" dirty="0">
                  <a:solidFill>
                    <a:srgbClr val="8C8C8C"/>
                  </a:solidFill>
                  <a:effectLst/>
                  <a:latin typeface="JetBrains Mono"/>
                </a:rPr>
                <a:t>//</a:t>
              </a:r>
              <a: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성공 응답</a:t>
              </a:r>
              <a:endParaRPr lang="en-US" altLang="ko-KR" sz="1400" i="1" dirty="0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b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i="1" dirty="0"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}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catch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00000"/>
                  </a:solidFill>
                  <a:effectLst/>
                  <a:latin typeface="JetBrains Mono"/>
                </a:rPr>
                <a:t>Exception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e)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e.printStackTrace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ResponseEntity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i="1" dirty="0" err="1">
                  <a:solidFill>
                    <a:srgbClr val="080808"/>
                  </a:solidFill>
                  <a:effectLst/>
                  <a:latin typeface="JetBrains Mono"/>
                </a:rPr>
                <a:t>status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effectLst/>
                  <a:latin typeface="JetBrains Mono"/>
                </a:rPr>
                <a:t>HttpStatus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i="1" dirty="0" err="1">
                  <a:solidFill>
                    <a:srgbClr val="871094"/>
                  </a:solidFill>
                  <a:effectLst/>
                  <a:latin typeface="JetBrains Mono"/>
                </a:rPr>
                <a:t>INTERNAL_SERVER_ERROR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).build();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}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B629B-DC79-4540-9548-C571635ED926}"/>
                </a:ext>
              </a:extLst>
            </p:cNvPr>
            <p:cNvSpPr txBox="1"/>
            <p:nvPr/>
          </p:nvSpPr>
          <p:spPr>
            <a:xfrm>
              <a:off x="3911742" y="1763943"/>
              <a:ext cx="2840842" cy="288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삭제하기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(DELETE)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api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050DBD-86BD-4D36-B3EC-B122EEB35810}"/>
              </a:ext>
            </a:extLst>
          </p:cNvPr>
          <p:cNvGrpSpPr/>
          <p:nvPr/>
        </p:nvGrpSpPr>
        <p:grpSpPr>
          <a:xfrm>
            <a:off x="5863060" y="904860"/>
            <a:ext cx="6046808" cy="5433012"/>
            <a:chOff x="-2043029" y="2946726"/>
            <a:chExt cx="5580927" cy="49635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0C6EA-5D86-4713-A888-BB4C0C00AE0A}"/>
                </a:ext>
              </a:extLst>
            </p:cNvPr>
            <p:cNvSpPr/>
            <p:nvPr/>
          </p:nvSpPr>
          <p:spPr>
            <a:xfrm>
              <a:off x="-2043029" y="3372559"/>
              <a:ext cx="5580927" cy="453771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kumimoji="0" lang="en-US" altLang="ko-KR" sz="1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useEffect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(() =&gt; 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const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27A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getReplies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7A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=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async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() =&gt; {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try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{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const </a:t>
              </a:r>
              <a:r>
                <a:rPr lang="en-US" altLang="ko-KR" sz="1400" dirty="0" err="1">
                  <a:solidFill>
                    <a:srgbClr val="00627A"/>
                  </a:solidFill>
                  <a:effectLst/>
                  <a:latin typeface="JetBrains Mono"/>
                </a:rPr>
                <a:t>deleteReply</a:t>
              </a:r>
              <a:r>
                <a:rPr lang="en-US" altLang="ko-KR" sz="1400" dirty="0">
                  <a:solidFill>
                    <a:srgbClr val="00627A"/>
                  </a:solidFill>
                  <a:effectLst/>
                  <a:latin typeface="JetBrains Mono"/>
                </a:rPr>
                <a:t>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async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=&gt;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if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830091"/>
                  </a:solidFill>
                  <a:effectLst/>
                  <a:latin typeface="JetBrains Mono"/>
                </a:rPr>
                <a:t>window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dirty="0" err="1">
                  <a:solidFill>
                    <a:srgbClr val="7A7A43"/>
                  </a:solidFill>
                  <a:effectLst/>
                  <a:latin typeface="JetBrains Mono"/>
                </a:rPr>
                <a:t>confirm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ko-KR" altLang="en-US" sz="14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댓글을 </a:t>
              </a:r>
              <a:r>
                <a:rPr lang="ko-KR" altLang="en-US" sz="1400" dirty="0" err="1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삭제하시겟습니까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?"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try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   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await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axios.</a:t>
              </a:r>
              <a:r>
                <a:rPr lang="en-US" altLang="ko-KR" sz="1400" dirty="0" err="1">
                  <a:solidFill>
                    <a:srgbClr val="7A7A43"/>
                  </a:solidFill>
                  <a:effectLst/>
                  <a:latin typeface="JetBrains Mono"/>
                </a:rPr>
                <a:t>delete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`/</a:t>
              </a:r>
              <a:r>
                <a:rPr lang="en-US" altLang="ko-KR" sz="1400" dirty="0" err="1">
                  <a:solidFill>
                    <a:srgbClr val="067D17"/>
                  </a:solidFill>
                  <a:effectLst/>
                  <a:latin typeface="JetBrains Mono"/>
                </a:rPr>
                <a:t>api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/board/board-detail/reply-delete/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${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`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    </a:t>
              </a:r>
              <a:r>
                <a:rPr lang="en-US" altLang="ko-KR" sz="1400" dirty="0" err="1">
                  <a:solidFill>
                    <a:srgbClr val="248F8F"/>
                  </a:solidFill>
                  <a:effectLst/>
                  <a:latin typeface="JetBrains Mono"/>
                </a:rPr>
                <a:t>setReplies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prevReplies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 =&gt;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prevReplies.</a:t>
              </a:r>
              <a:r>
                <a:rPr lang="en-US" altLang="ko-KR" sz="1400" dirty="0" err="1">
                  <a:solidFill>
                    <a:srgbClr val="7A7A43"/>
                  </a:solidFill>
                  <a:effectLst/>
                  <a:latin typeface="JetBrains Mono"/>
                </a:rPr>
                <a:t>filter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((reply) =&gt; reply.</a:t>
              </a:r>
              <a:r>
                <a:rPr lang="en-US" altLang="ko-KR" sz="1400" dirty="0">
                  <a:solidFill>
                    <a:srgbClr val="871094"/>
                  </a:solidFill>
                  <a:effectLst/>
                  <a:latin typeface="JetBrains Mono"/>
                </a:rPr>
                <a:t>id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!== 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    </a:t>
              </a:r>
              <a:r>
                <a:rPr lang="en-US" altLang="ko-KR" sz="1400" dirty="0">
                  <a:solidFill>
                    <a:srgbClr val="830091"/>
                  </a:solidFill>
                  <a:effectLst/>
                  <a:latin typeface="JetBrains Mono"/>
                </a:rPr>
                <a:t>console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dirty="0">
                  <a:solidFill>
                    <a:srgbClr val="7A7A43"/>
                  </a:solidFill>
                  <a:effectLst/>
                  <a:latin typeface="JetBrains Mono"/>
                </a:rPr>
                <a:t>log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replyId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} </a:t>
              </a:r>
              <a:r>
                <a:rPr lang="en-US" altLang="ko-KR" sz="1400" dirty="0">
                  <a:solidFill>
                    <a:srgbClr val="0033B3"/>
                  </a:solidFill>
                  <a:effectLst/>
                  <a:latin typeface="JetBrains Mono"/>
                </a:rPr>
                <a:t>catch 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(error) {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    </a:t>
              </a:r>
              <a:r>
                <a:rPr lang="en-US" altLang="ko-KR" sz="1400" dirty="0" err="1">
                  <a:solidFill>
                    <a:srgbClr val="830091"/>
                  </a:solidFill>
                  <a:effectLst/>
                  <a:latin typeface="JetBrains Mono"/>
                </a:rPr>
                <a:t>console</a:t>
              </a:r>
              <a:r>
                <a:rPr lang="en-US" altLang="ko-KR" sz="1400" dirty="0" err="1"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lang="en-US" altLang="ko-KR" sz="1400" dirty="0" err="1">
                  <a:solidFill>
                    <a:srgbClr val="7A7A43"/>
                  </a:solidFill>
                  <a:effectLst/>
                  <a:latin typeface="JetBrains Mono"/>
                </a:rPr>
                <a:t>error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"</a:t>
              </a:r>
              <a:r>
                <a:rPr lang="ko-KR" altLang="en-US" sz="1400" dirty="0">
                  <a:solidFill>
                    <a:srgbClr val="067D17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댓글 삭제 에러 발생</a:t>
              </a:r>
              <a:r>
                <a:rPr lang="ko-KR" altLang="en-US" sz="1400" dirty="0">
                  <a:solidFill>
                    <a:srgbClr val="067D17"/>
                  </a:solidFill>
                  <a:effectLst/>
                  <a:latin typeface="JetBrains Mono"/>
                </a:rPr>
                <a:t> </a:t>
              </a:r>
              <a:r>
                <a:rPr lang="en-US" altLang="ko-KR" sz="1400" dirty="0">
                  <a:solidFill>
                    <a:srgbClr val="067D17"/>
                  </a:solidFill>
                  <a:effectLst/>
                  <a:latin typeface="JetBrains Mono"/>
                </a:rPr>
                <a:t>= "</a:t>
              </a: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, error);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    }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    }</a:t>
              </a:r>
              <a:b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lang="en-US" altLang="ko-KR" sz="1400" dirty="0"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29D728-BF7B-45CD-B6C7-446EE49E112F}"/>
                </a:ext>
              </a:extLst>
            </p:cNvPr>
            <p:cNvSpPr txBox="1"/>
            <p:nvPr/>
          </p:nvSpPr>
          <p:spPr>
            <a:xfrm>
              <a:off x="-775161" y="2946726"/>
              <a:ext cx="3316934" cy="281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&lt;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댓글 </a:t>
              </a:r>
              <a:r>
                <a:rPr lang="ko-KR" altLang="en-US" sz="1400" b="1" dirty="0">
                  <a:solidFill>
                    <a:prstClr val="black"/>
                  </a:solidFill>
                  <a:latin typeface="카카오 Regular"/>
                  <a:ea typeface="카카오 Regular"/>
                </a:rPr>
                <a:t>삭제하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기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(DELETE) frontend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 설계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Regular"/>
                  <a:ea typeface="카카오 Regular"/>
                  <a:cs typeface="+mn-cs"/>
                </a:rPr>
                <a:t>&gt;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2E1537-9C59-4035-9BB7-4BD5E8E52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1"/>
          <a:stretch/>
        </p:blipFill>
        <p:spPr>
          <a:xfrm>
            <a:off x="327350" y="1499208"/>
            <a:ext cx="4935956" cy="1531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03238A-00C7-4DBF-B97A-586BB566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50" y="3413926"/>
            <a:ext cx="4935956" cy="1086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6BC3FA-1BAC-43A0-915E-045FF0230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50" y="4940986"/>
            <a:ext cx="4935956" cy="1200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98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4550544" y="5460712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요구사항 정의서 </a:t>
            </a:r>
            <a:r>
              <a:rPr lang="en-US" altLang="ko-KR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문의 게시판</a:t>
            </a:r>
            <a:r>
              <a:rPr lang="en-US" altLang="ko-KR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</p:txBody>
      </p:sp>
      <p:graphicFrame>
        <p:nvGraphicFramePr>
          <p:cNvPr id="3" name="표 21">
            <a:extLst>
              <a:ext uri="{FF2B5EF4-FFF2-40B4-BE49-F238E27FC236}">
                <a16:creationId xmlns:a16="http://schemas.microsoft.com/office/drawing/2014/main" id="{CF6C830A-A1C5-4763-9A07-93DF5EAA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39419"/>
              </p:ext>
            </p:extLst>
          </p:nvPr>
        </p:nvGraphicFramePr>
        <p:xfrm>
          <a:off x="640860" y="1316335"/>
          <a:ext cx="11065470" cy="4985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7167">
                  <a:extLst>
                    <a:ext uri="{9D8B030D-6E8A-4147-A177-3AD203B41FA5}">
                      <a16:colId xmlns:a16="http://schemas.microsoft.com/office/drawing/2014/main" val="238332586"/>
                    </a:ext>
                  </a:extLst>
                </a:gridCol>
                <a:gridCol w="1446963">
                  <a:extLst>
                    <a:ext uri="{9D8B030D-6E8A-4147-A177-3AD203B41FA5}">
                      <a16:colId xmlns:a16="http://schemas.microsoft.com/office/drawing/2014/main" val="486388215"/>
                    </a:ext>
                  </a:extLst>
                </a:gridCol>
                <a:gridCol w="2431701">
                  <a:extLst>
                    <a:ext uri="{9D8B030D-6E8A-4147-A177-3AD203B41FA5}">
                      <a16:colId xmlns:a16="http://schemas.microsoft.com/office/drawing/2014/main" val="21711858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95839386"/>
                    </a:ext>
                  </a:extLst>
                </a:gridCol>
                <a:gridCol w="3416439">
                  <a:extLst>
                    <a:ext uri="{9D8B030D-6E8A-4147-A177-3AD203B41FA5}">
                      <a16:colId xmlns:a16="http://schemas.microsoft.com/office/drawing/2014/main" val="153195064"/>
                    </a:ext>
                  </a:extLst>
                </a:gridCol>
              </a:tblGrid>
              <a:tr h="36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권한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요구항목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요구사항 내용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90302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가입을 통해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권한을 부여 받은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개인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문의 사항 게시글을 작성합니다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ROLE_USER</a:t>
                      </a:r>
                      <a:r>
                        <a:rPr lang="ko-KR" altLang="en-US" sz="1300" dirty="0"/>
                        <a:t>의 권한을 가진 일반 사용자의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권한으로 게시글 작성이 가능합니다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39864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조회 및 상세 게시글 열람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기존의 작성된 게시글을 조회하고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게시글 열람이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기존에 작성되어 있는 게시글을 카테고리 </a:t>
                      </a:r>
                      <a:r>
                        <a:rPr lang="en-US" altLang="ko-KR" sz="1300" dirty="0"/>
                        <a:t>or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검색을 통해 불러온 후 열람 할 수 있습니다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310669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 회원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해당 게시글을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작성한 </a:t>
                      </a:r>
                      <a:r>
                        <a:rPr lang="en-US" altLang="ko-KR" sz="1200" dirty="0"/>
                        <a:t>USER)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수정 </a:t>
                      </a:r>
                      <a:r>
                        <a:rPr lang="en-US" altLang="ko-KR" sz="1300" dirty="0"/>
                        <a:t>&amp; </a:t>
                      </a:r>
                      <a:r>
                        <a:rPr lang="ko-KR" altLang="en-US" sz="130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작성한 게시글의 데이터를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일부 수정하고 전부 삭제가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본인이 작성한 </a:t>
                      </a:r>
                      <a:r>
                        <a:rPr lang="ko-KR" altLang="en-US" sz="1300" dirty="0" err="1"/>
                        <a:t>게시글에만</a:t>
                      </a:r>
                      <a:r>
                        <a:rPr lang="ko-KR" altLang="en-US" sz="1300" dirty="0"/>
                        <a:t> 수정</a:t>
                      </a:r>
                      <a:r>
                        <a:rPr lang="en-US" altLang="ko-KR" sz="1300" dirty="0"/>
                        <a:t>&amp;</a:t>
                      </a:r>
                      <a:r>
                        <a:rPr lang="ko-KR" altLang="en-US" sz="1300" dirty="0"/>
                        <a:t>삭제 버튼이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활성화되고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수정 시 새로 수정된 게시글이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저장되어 보여집니다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97229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 가입을 통해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권한을 부여 받은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개인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내의 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작성된 </a:t>
                      </a:r>
                      <a:r>
                        <a:rPr lang="ko-KR" altLang="en-US" sz="1300" dirty="0" err="1"/>
                        <a:t>게시글에</a:t>
                      </a:r>
                      <a:r>
                        <a:rPr lang="ko-KR" altLang="en-US" sz="1300" dirty="0"/>
                        <a:t> 댓글을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타 </a:t>
                      </a:r>
                      <a:r>
                        <a:rPr lang="en-US" altLang="ko-KR" sz="1300" dirty="0"/>
                        <a:t>USER </a:t>
                      </a:r>
                      <a:r>
                        <a:rPr lang="ko-KR" altLang="en-US" sz="1300" dirty="0"/>
                        <a:t>또는 본인의 </a:t>
                      </a:r>
                      <a:r>
                        <a:rPr lang="ko-KR" altLang="en-US" sz="1300" dirty="0" err="1"/>
                        <a:t>게시글에</a:t>
                      </a:r>
                      <a:r>
                        <a:rPr lang="ko-KR" altLang="en-US" sz="1300" dirty="0"/>
                        <a:t> 댓글을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작성할 수 있고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로그인 하여 권한을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부여 받은 </a:t>
                      </a:r>
                      <a:r>
                        <a:rPr lang="en-US" altLang="ko-KR" sz="1300" dirty="0"/>
                        <a:t>USER</a:t>
                      </a:r>
                      <a:r>
                        <a:rPr lang="ko-KR" altLang="en-US" sz="1300" dirty="0"/>
                        <a:t>만 가능합니다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35023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댓글이 작성된 게시글 내 댓글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하단에 작성된 댓글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게시글과 함께 모든 사용자에게 해당 데이터 열람이 가능합니다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9492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개인 회원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해당 댓글을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작성한 </a:t>
                      </a:r>
                      <a:r>
                        <a:rPr lang="en-US" altLang="ko-KR" sz="1200" dirty="0"/>
                        <a:t>USER)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댓글이 작성된 게시글 내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댓글 수정 </a:t>
                      </a:r>
                      <a:r>
                        <a:rPr lang="en-US" altLang="ko-KR" sz="1300" dirty="0"/>
                        <a:t>&amp; </a:t>
                      </a:r>
                      <a:r>
                        <a:rPr lang="ko-KR" altLang="en-US" sz="130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작성한 게시글의 데이터를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일부 수정하고 전부 삭제가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게시글과 마찬가지로 댓글 또한 작성자 본인에게만 수정 삭제 버튼이 활성화되고 기능 사용 가능합니다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38169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게시글 카테고리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검색어로 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작성되어 있는 게시글을 카테고리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 옵션 선택 </a:t>
                      </a:r>
                      <a:r>
                        <a:rPr lang="en-US" altLang="ko-KR" sz="1300" dirty="0"/>
                        <a:t>or </a:t>
                      </a:r>
                      <a:r>
                        <a:rPr lang="ko-KR" altLang="en-US" sz="1300" dirty="0"/>
                        <a:t>검색어를 </a:t>
                      </a:r>
                      <a:br>
                        <a:rPr lang="en-US" altLang="ko-KR" sz="1300" dirty="0"/>
                      </a:br>
                      <a:r>
                        <a:rPr lang="ko-KR" altLang="en-US" sz="1300" dirty="0"/>
                        <a:t>이용하여 해당 데이터 열람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게시판 왼쪽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오른쪽 상단에 </a:t>
                      </a:r>
                      <a:r>
                        <a:rPr lang="ko-KR" altLang="en-US" sz="1300" dirty="0" err="1"/>
                        <a:t>토글</a:t>
                      </a:r>
                      <a:r>
                        <a:rPr lang="ko-KR" altLang="en-US" sz="1300" dirty="0"/>
                        <a:t> 버튼 및 검색어 입력 창을 통해 해당 옵션이 선택되거나 키워드가 검색창에 입력될 시 해당 필터의 내용을 열람 할 수 있습니다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47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31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게시판 </a:t>
            </a:r>
            <a:r>
              <a:rPr lang="en-US" altLang="ko-KR" sz="3600" b="1" dirty="0">
                <a:solidFill>
                  <a:srgbClr val="00356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ERD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E1FAB-8414-4AA5-B7FB-7073C83A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00" y="1159017"/>
            <a:ext cx="8146000" cy="52024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9A3FE1-C4BC-4E95-A49C-98C0AA3D19FB}"/>
              </a:ext>
            </a:extLst>
          </p:cNvPr>
          <p:cNvSpPr/>
          <p:nvPr/>
        </p:nvSpPr>
        <p:spPr>
          <a:xfrm>
            <a:off x="4783015" y="2471895"/>
            <a:ext cx="1312985" cy="24116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7C3603-415E-49B9-B124-17BD759BCFEE}"/>
              </a:ext>
            </a:extLst>
          </p:cNvPr>
          <p:cNvSpPr/>
          <p:nvPr/>
        </p:nvSpPr>
        <p:spPr>
          <a:xfrm>
            <a:off x="2491992" y="4531807"/>
            <a:ext cx="1225898" cy="3315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B206F7-1B49-464F-85C9-268A19588259}"/>
              </a:ext>
            </a:extLst>
          </p:cNvPr>
          <p:cNvSpPr/>
          <p:nvPr/>
        </p:nvSpPr>
        <p:spPr>
          <a:xfrm>
            <a:off x="8231275" y="3367872"/>
            <a:ext cx="1225898" cy="19929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8AA329-C46E-4BD2-AED8-22E7B461C048}"/>
              </a:ext>
            </a:extLst>
          </p:cNvPr>
          <p:cNvSpPr/>
          <p:nvPr/>
        </p:nvSpPr>
        <p:spPr>
          <a:xfrm>
            <a:off x="8231275" y="5590261"/>
            <a:ext cx="1354852" cy="15547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99D311-6F2A-46B9-8D4E-E0C28A06CCB4}"/>
              </a:ext>
            </a:extLst>
          </p:cNvPr>
          <p:cNvSpPr/>
          <p:nvPr/>
        </p:nvSpPr>
        <p:spPr>
          <a:xfrm>
            <a:off x="8231275" y="4091353"/>
            <a:ext cx="1225898" cy="19929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0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/>
              <a:t>&lt;1&gt; . </a:t>
            </a:r>
            <a:r>
              <a:rPr lang="ko-KR" altLang="en-US" sz="3200" b="1" spc="-300" dirty="0"/>
              <a:t>문의 게시판</a:t>
            </a:r>
            <a:r>
              <a:rPr lang="en-US" altLang="ko-KR" sz="3200" b="1" spc="-300" dirty="0"/>
              <a:t> – </a:t>
            </a:r>
            <a:r>
              <a:rPr lang="ko-KR" altLang="en-US" sz="3200" b="1" spc="-300" dirty="0"/>
              <a:t>주요 구현 기능 </a:t>
            </a:r>
            <a:r>
              <a:rPr lang="en-US" altLang="ko-KR" sz="3200" b="1" spc="-300" dirty="0"/>
              <a:t>( </a:t>
            </a:r>
            <a:r>
              <a:rPr lang="ko-KR" altLang="en-US" sz="3200" b="1" spc="-300" dirty="0"/>
              <a:t>게시판 구현</a:t>
            </a:r>
            <a:r>
              <a:rPr lang="en-US" altLang="ko-KR" sz="3200" b="1" spc="-300" dirty="0"/>
              <a:t>)</a:t>
            </a:r>
            <a:r>
              <a:rPr lang="ko-KR" altLang="en-US" sz="3200" b="1" spc="-300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031DD4-E537-4151-A0A6-8ECA4AB83592}"/>
              </a:ext>
            </a:extLst>
          </p:cNvPr>
          <p:cNvGrpSpPr/>
          <p:nvPr/>
        </p:nvGrpSpPr>
        <p:grpSpPr>
          <a:xfrm>
            <a:off x="1273200" y="774719"/>
            <a:ext cx="9645600" cy="6053103"/>
            <a:chOff x="1505619" y="940992"/>
            <a:chExt cx="9180762" cy="588006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C0A6C3E-E12F-48F2-B1A0-27D3CFC9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619" y="940992"/>
              <a:ext cx="9180762" cy="58800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9343DF-28BD-4855-A4AE-3B78931E9375}"/>
                </a:ext>
              </a:extLst>
            </p:cNvPr>
            <p:cNvSpPr txBox="1"/>
            <p:nvPr/>
          </p:nvSpPr>
          <p:spPr>
            <a:xfrm>
              <a:off x="2057397" y="1625605"/>
              <a:ext cx="17123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카테고리 분류 기능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E176D0-95ED-4169-8E12-512D9AA5418E}"/>
                </a:ext>
              </a:extLst>
            </p:cNvPr>
            <p:cNvSpPr txBox="1"/>
            <p:nvPr/>
          </p:nvSpPr>
          <p:spPr>
            <a:xfrm>
              <a:off x="9093201" y="1591737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검색 기능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FD9A0F-64FB-43E3-A80E-DA2C5C64DA5B}"/>
                </a:ext>
              </a:extLst>
            </p:cNvPr>
            <p:cNvSpPr txBox="1"/>
            <p:nvPr/>
          </p:nvSpPr>
          <p:spPr>
            <a:xfrm>
              <a:off x="5209314" y="2192871"/>
              <a:ext cx="1843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작성된 게시글 테이블로 출력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CE57E0-A8F8-47FB-9604-789530FD6A0E}"/>
                </a:ext>
              </a:extLst>
            </p:cNvPr>
            <p:cNvSpPr txBox="1"/>
            <p:nvPr/>
          </p:nvSpPr>
          <p:spPr>
            <a:xfrm>
              <a:off x="3489025" y="5746493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highlight>
                    <a:srgbClr val="F9E0C7"/>
                  </a:highlight>
                </a:rPr>
                <a:t>4. 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게시글 </a:t>
              </a:r>
              <a:r>
                <a:rPr lang="ko-KR" altLang="en-US" sz="1100" b="1" dirty="0" err="1">
                  <a:highlight>
                    <a:srgbClr val="F9E0C7"/>
                  </a:highlight>
                </a:rPr>
                <a:t>페이징</a:t>
              </a:r>
              <a:r>
                <a:rPr lang="ko-KR" altLang="en-US" sz="1100" b="1" dirty="0">
                  <a:highlight>
                    <a:srgbClr val="F9E0C7"/>
                  </a:highlight>
                </a:rPr>
                <a:t> 처리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44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 dirty="0"/>
              <a:t>&lt;2&gt;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게시글 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62D601-E204-4439-95B1-285F0F60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57" y="4444624"/>
            <a:ext cx="4226436" cy="1871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3A7190-7B1B-413B-BB17-09126AE47956}"/>
              </a:ext>
            </a:extLst>
          </p:cNvPr>
          <p:cNvGrpSpPr/>
          <p:nvPr/>
        </p:nvGrpSpPr>
        <p:grpSpPr>
          <a:xfrm>
            <a:off x="1074234" y="921834"/>
            <a:ext cx="6620723" cy="5662148"/>
            <a:chOff x="437725" y="1074234"/>
            <a:chExt cx="5814245" cy="56621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B3BF94-CF2B-4994-8729-66C3EF6D0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25" y="1074234"/>
              <a:ext cx="5814245" cy="56621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C9CA0A-B470-4029-9C68-072D70E0A092}"/>
                </a:ext>
              </a:extLst>
            </p:cNvPr>
            <p:cNvSpPr txBox="1"/>
            <p:nvPr/>
          </p:nvSpPr>
          <p:spPr>
            <a:xfrm>
              <a:off x="437725" y="1097314"/>
              <a:ext cx="27566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1.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게시글 작성 기능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(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카테고리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제목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,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내용 저장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)</a:t>
              </a:r>
              <a:endParaRPr lang="ko-KR" altLang="en-US" sz="1300" b="1" dirty="0">
                <a:highlight>
                  <a:srgbClr val="F9E0C7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4FB3D-F3CA-40AE-A711-95EA2996F318}"/>
                </a:ext>
              </a:extLst>
            </p:cNvPr>
            <p:cNvSpPr txBox="1"/>
            <p:nvPr/>
          </p:nvSpPr>
          <p:spPr>
            <a:xfrm>
              <a:off x="1275580" y="6078911"/>
              <a:ext cx="31395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3. 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로그인 </a:t>
              </a:r>
              <a:r>
                <a:rPr lang="en-US" altLang="ko-KR" sz="1300" b="1" dirty="0">
                  <a:highlight>
                    <a:srgbClr val="F9E0C7"/>
                  </a:highlight>
                </a:rPr>
                <a:t>user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의 닉네임으로 게시글 작성 시 함께 저장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ECC793-A944-4AF0-8108-EF0B28B30C54}"/>
                </a:ext>
              </a:extLst>
            </p:cNvPr>
            <p:cNvSpPr txBox="1"/>
            <p:nvPr/>
          </p:nvSpPr>
          <p:spPr>
            <a:xfrm>
              <a:off x="2428452" y="2915788"/>
              <a:ext cx="36435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highlight>
                    <a:srgbClr val="F9E0C7"/>
                  </a:highlight>
                </a:rPr>
                <a:t>2.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리액트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</a:t>
              </a:r>
              <a:r>
                <a:rPr lang="ko-KR" altLang="en-US" sz="1300" b="1" dirty="0" err="1">
                  <a:highlight>
                    <a:srgbClr val="F9E0C7"/>
                  </a:highlight>
                </a:rPr>
                <a:t>퀼</a:t>
              </a:r>
              <a:r>
                <a:rPr lang="ko-KR" altLang="en-US" sz="1300" b="1" dirty="0">
                  <a:highlight>
                    <a:srgbClr val="F9E0C7"/>
                  </a:highlight>
                </a:rPr>
                <a:t> 라이브러리로 게시글 작성 시 디자인 요소 설정 가능</a:t>
              </a: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679049-9B94-4EFE-893B-16E38D54C367}"/>
              </a:ext>
            </a:extLst>
          </p:cNvPr>
          <p:cNvCxnSpPr>
            <a:cxnSpLocks/>
          </p:cNvCxnSpPr>
          <p:nvPr/>
        </p:nvCxnSpPr>
        <p:spPr>
          <a:xfrm flipH="1">
            <a:off x="5603324" y="5950390"/>
            <a:ext cx="36504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889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&lt;2-1&gt;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게시글 작성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_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권한 인증 확인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)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802918-A12A-4EFB-B87D-AE26A4FEC91C}"/>
              </a:ext>
            </a:extLst>
          </p:cNvPr>
          <p:cNvGrpSpPr/>
          <p:nvPr/>
        </p:nvGrpSpPr>
        <p:grpSpPr>
          <a:xfrm>
            <a:off x="2188013" y="769434"/>
            <a:ext cx="7815973" cy="5966948"/>
            <a:chOff x="2179469" y="899735"/>
            <a:chExt cx="7686826" cy="58366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30000C-9E93-40BC-846B-415F4DB49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469" y="899735"/>
              <a:ext cx="7686826" cy="5836647"/>
            </a:xfrm>
            <a:prstGeom prst="rect">
              <a:avLst/>
            </a:prstGeom>
          </p:spPr>
        </p:pic>
        <p:sp>
          <p:nvSpPr>
            <p:cNvPr id="18" name="화살표: 왼쪽 17">
              <a:extLst>
                <a:ext uri="{FF2B5EF4-FFF2-40B4-BE49-F238E27FC236}">
                  <a16:creationId xmlns:a16="http://schemas.microsoft.com/office/drawing/2014/main" id="{E3D34E64-4B7E-45EC-9DCD-77C600725D9E}"/>
                </a:ext>
              </a:extLst>
            </p:cNvPr>
            <p:cNvSpPr/>
            <p:nvPr/>
          </p:nvSpPr>
          <p:spPr>
            <a:xfrm>
              <a:off x="6422428" y="6484485"/>
              <a:ext cx="261545" cy="239332"/>
            </a:xfrm>
            <a:prstGeom prst="leftArrow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C139F0-FEE0-44E8-9B83-D0206823037F}"/>
              </a:ext>
            </a:extLst>
          </p:cNvPr>
          <p:cNvSpPr txBox="1"/>
          <p:nvPr/>
        </p:nvSpPr>
        <p:spPr>
          <a:xfrm>
            <a:off x="6936734" y="6431148"/>
            <a:ext cx="4163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highlight>
                  <a:srgbClr val="F9E0C7"/>
                </a:highlight>
              </a:rPr>
              <a:t>1. </a:t>
            </a:r>
            <a:r>
              <a:rPr lang="ko-KR" altLang="en-US" sz="1300" b="1" dirty="0">
                <a:highlight>
                  <a:srgbClr val="F9E0C7"/>
                </a:highlight>
              </a:rPr>
              <a:t>로그인 하지 않은 </a:t>
            </a:r>
            <a:r>
              <a:rPr lang="en-US" altLang="ko-KR" sz="1300" b="1" dirty="0">
                <a:highlight>
                  <a:srgbClr val="F9E0C7"/>
                </a:highlight>
              </a:rPr>
              <a:t>user</a:t>
            </a:r>
            <a:r>
              <a:rPr lang="ko-KR" altLang="en-US" sz="1300" b="1" dirty="0">
                <a:highlight>
                  <a:srgbClr val="F9E0C7"/>
                </a:highlight>
              </a:rPr>
              <a:t>의 게시글 작성 시도 시 접근 권한 체크</a:t>
            </a:r>
          </a:p>
        </p:txBody>
      </p:sp>
    </p:spTree>
    <p:extLst>
      <p:ext uri="{BB962C8B-B14F-4D97-AF65-F5344CB8AC3E}">
        <p14:creationId xmlns:p14="http://schemas.microsoft.com/office/powerpoint/2010/main" val="32763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7149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&lt;3&gt; .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문의 게시판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–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주요 구현 기능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( 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상세 게시글</a:t>
            </a:r>
            <a:r>
              <a:rPr lang="en-US" altLang="ko-KR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 </a:t>
            </a:r>
            <a:r>
              <a:rPr lang="ko-KR" altLang="en-US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보기</a:t>
            </a:r>
            <a:r>
              <a:rPr kumimoji="0" lang="ko-KR" altLang="en-US" sz="3200" b="1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카카오 Regular"/>
                <a:ea typeface="카카오 Regular"/>
                <a:cs typeface="+mn-cs"/>
              </a:rPr>
              <a:t> </a:t>
            </a:r>
            <a:r>
              <a:rPr lang="en-US" altLang="ko-KR" sz="3200" b="1" spc="-300" dirty="0">
                <a:solidFill>
                  <a:prstClr val="black"/>
                </a:solidFill>
                <a:latin typeface="카카오 Regular"/>
                <a:ea typeface="카카오 Regular"/>
              </a:rPr>
              <a:t>)</a:t>
            </a:r>
            <a:endParaRPr kumimoji="0" lang="ko-KR" altLang="en-US" sz="3200" b="1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카카오 Regular"/>
              <a:ea typeface="카카오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78281-3E89-4C8B-8447-AEEF91BC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23" y="921834"/>
            <a:ext cx="4907153" cy="56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카카오 Regular">
      <a:majorFont>
        <a:latin typeface="카카오 Regular"/>
        <a:ea typeface="카카오 Regular"/>
        <a:cs typeface=""/>
      </a:majorFont>
      <a:minorFont>
        <a:latin typeface="카카오 Regular"/>
        <a:ea typeface="카카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DB2845-D282-4DB7-B2B6-9ECC071ADDF1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6114</Words>
  <Application>Microsoft Office PowerPoint</Application>
  <PresentationFormat>와이드스크린</PresentationFormat>
  <Paragraphs>294</Paragraphs>
  <Slides>34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JetBrains Mono</vt:lpstr>
      <vt:lpstr>맑은 고딕</vt:lpstr>
      <vt:lpstr>카카오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권민지의 ideapad</cp:lastModifiedBy>
  <cp:revision>150</cp:revision>
  <dcterms:created xsi:type="dcterms:W3CDTF">2021-12-28T06:54:01Z</dcterms:created>
  <dcterms:modified xsi:type="dcterms:W3CDTF">2023-09-11T06:55:34Z</dcterms:modified>
</cp:coreProperties>
</file>