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10" r:id="rId4"/>
    <p:sldId id="497" r:id="rId5"/>
    <p:sldId id="508" r:id="rId6"/>
    <p:sldId id="511" r:id="rId7"/>
    <p:sldId id="512" r:id="rId8"/>
    <p:sldId id="513" r:id="rId9"/>
    <p:sldId id="514" r:id="rId10"/>
    <p:sldId id="509" r:id="rId11"/>
    <p:sldId id="517" r:id="rId12"/>
    <p:sldId id="516" r:id="rId13"/>
    <p:sldId id="515" r:id="rId14"/>
    <p:sldId id="4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46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React_path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path</a:t>
            </a:r>
            <a:r>
              <a:rPr lang="ko-KR" altLang="en-US" sz="1600" b="1" dirty="0"/>
              <a:t>는 브라우저 </a:t>
            </a:r>
            <a:r>
              <a:rPr lang="ko-KR" altLang="en-US" sz="1600" b="1" dirty="0" err="1"/>
              <a:t>주소창에</a:t>
            </a:r>
            <a:r>
              <a:rPr lang="ko-KR" altLang="en-US" sz="1600" b="1" dirty="0"/>
              <a:t> 입력되는 </a:t>
            </a:r>
            <a:r>
              <a:rPr lang="en-US" altLang="ko-KR" sz="1600" b="1" dirty="0"/>
              <a:t>URL </a:t>
            </a:r>
            <a:r>
              <a:rPr lang="ko-KR" altLang="en-US" sz="1600" b="1" dirty="0"/>
              <a:t>경로를 의미합니다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path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Router </a:t>
            </a:r>
            <a:r>
              <a:rPr lang="ko-KR" altLang="en-US" sz="1600" b="1" dirty="0"/>
              <a:t>라이브러리에서 사용되며</a:t>
            </a:r>
            <a:r>
              <a:rPr lang="en-US" altLang="ko-KR" sz="1600" b="1" dirty="0"/>
              <a:t>, URL </a:t>
            </a:r>
            <a:r>
              <a:rPr lang="ko-KR" altLang="en-US" sz="1600" b="1" dirty="0"/>
              <a:t>경로를 기반으로 컴포넌트를 렌더링하거나 라우팅하는 데 </a:t>
            </a:r>
            <a:r>
              <a:rPr lang="ko-KR" altLang="en-US" sz="1600" b="1" dirty="0" smtClean="0"/>
              <a:t>사용된다</a:t>
            </a:r>
            <a:r>
              <a:rPr lang="en-US" altLang="ko-KR" sz="1600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React Router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path</a:t>
            </a:r>
            <a:r>
              <a:rPr lang="ko-KR" altLang="en-US" sz="1600" dirty="0"/>
              <a:t>와 매칭되는 </a:t>
            </a:r>
            <a:r>
              <a:rPr lang="en-US" altLang="ko-KR" sz="1600" dirty="0"/>
              <a:t>URL</a:t>
            </a:r>
            <a:r>
              <a:rPr lang="ko-KR" altLang="en-US" sz="1600" dirty="0"/>
              <a:t>이 있으면 해당 </a:t>
            </a:r>
            <a:r>
              <a:rPr lang="en-US" altLang="ko-KR" sz="1600" dirty="0"/>
              <a:t>URL</a:t>
            </a:r>
            <a:r>
              <a:rPr lang="ko-KR" altLang="en-US" sz="1600" dirty="0"/>
              <a:t>에 해당하는 컴포넌트를 렌더링하도록 설정할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예를 </a:t>
            </a:r>
            <a:r>
              <a:rPr lang="ko-KR" altLang="en-US" sz="1600" b="1" dirty="0"/>
              <a:t>들어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이렇게 </a:t>
            </a:r>
            <a:r>
              <a:rPr lang="en-US" altLang="ko-KR" sz="1600" b="1" dirty="0"/>
              <a:t>path</a:t>
            </a:r>
            <a:r>
              <a:rPr lang="ko-KR" altLang="en-US" sz="1600" b="1" dirty="0"/>
              <a:t>를 정의할 수 있습니다</a:t>
            </a:r>
            <a:r>
              <a:rPr lang="en-US" altLang="ko-KR" sz="1600" b="1" dirty="0" smtClean="0"/>
              <a:t>. </a:t>
            </a:r>
            <a:r>
              <a:rPr lang="en-US" altLang="ko-KR" sz="1600" b="1" dirty="0">
                <a:sym typeface="Wingdings" panose="05000000000000000000" pitchFamily="2" charset="2"/>
              </a:rPr>
              <a:t> &lt;Route path="/about" component={About}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/&gt;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ym typeface="Wingdings" panose="05000000000000000000" pitchFamily="2" charset="2"/>
              </a:rPr>
              <a:t>위 코드에서 </a:t>
            </a:r>
            <a:r>
              <a:rPr lang="en-US" altLang="ko-KR" sz="1600" dirty="0">
                <a:sym typeface="Wingdings" panose="05000000000000000000" pitchFamily="2" charset="2"/>
              </a:rPr>
              <a:t>/about</a:t>
            </a:r>
            <a:r>
              <a:rPr lang="ko-KR" altLang="en-US" sz="1600" dirty="0">
                <a:sym typeface="Wingdings" panose="05000000000000000000" pitchFamily="2" charset="2"/>
              </a:rPr>
              <a:t>은 경로</a:t>
            </a:r>
            <a:r>
              <a:rPr lang="en-US" altLang="ko-KR" sz="1600" dirty="0">
                <a:sym typeface="Wingdings" panose="05000000000000000000" pitchFamily="2" charset="2"/>
              </a:rPr>
              <a:t>(path)</a:t>
            </a:r>
            <a:r>
              <a:rPr lang="ko-KR" altLang="en-US" sz="1600" dirty="0">
                <a:sym typeface="Wingdings" panose="05000000000000000000" pitchFamily="2" charset="2"/>
              </a:rPr>
              <a:t>를 의미하며</a:t>
            </a:r>
            <a:r>
              <a:rPr lang="en-US" altLang="ko-KR" sz="1600" dirty="0">
                <a:sym typeface="Wingdings" panose="05000000000000000000" pitchFamily="2" charset="2"/>
              </a:rPr>
              <a:t>, About </a:t>
            </a:r>
            <a:r>
              <a:rPr lang="ko-KR" altLang="en-US" sz="1600" dirty="0">
                <a:sym typeface="Wingdings" panose="05000000000000000000" pitchFamily="2" charset="2"/>
              </a:rPr>
              <a:t>컴포넌트가 해당 경로에 </a:t>
            </a:r>
            <a:r>
              <a:rPr lang="ko-KR" altLang="en-US" sz="1600" dirty="0" smtClean="0">
                <a:sym typeface="Wingdings" panose="05000000000000000000" pitchFamily="2" charset="2"/>
              </a:rPr>
              <a:t>매칭되고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이러한 설정을 통해 </a:t>
            </a:r>
            <a:r>
              <a:rPr lang="en-US" altLang="ko-KR" sz="1600" dirty="0">
                <a:sym typeface="Wingdings" panose="05000000000000000000" pitchFamily="2" charset="2"/>
              </a:rPr>
              <a:t>/about </a:t>
            </a:r>
            <a:r>
              <a:rPr lang="ko-KR" altLang="en-US" sz="1600" dirty="0">
                <a:sym typeface="Wingdings" panose="05000000000000000000" pitchFamily="2" charset="2"/>
              </a:rPr>
              <a:t>경로에 접근하면 </a:t>
            </a:r>
            <a:r>
              <a:rPr lang="en-US" altLang="ko-KR" sz="1600" dirty="0">
                <a:sym typeface="Wingdings" panose="05000000000000000000" pitchFamily="2" charset="2"/>
              </a:rPr>
              <a:t>About </a:t>
            </a:r>
            <a:r>
              <a:rPr lang="ko-KR" altLang="en-US" sz="1600" dirty="0">
                <a:sym typeface="Wingdings" panose="05000000000000000000" pitchFamily="2" charset="2"/>
              </a:rPr>
              <a:t>컴포넌트가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렌더링된다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smtClean="0">
                <a:sym typeface="Wingdings" panose="05000000000000000000" pitchFamily="2" charset="2"/>
              </a:rPr>
              <a:t>Path</a:t>
            </a:r>
            <a:r>
              <a:rPr lang="ko-KR" altLang="en-US" sz="1600" dirty="0">
                <a:sym typeface="Wingdings" panose="05000000000000000000" pitchFamily="2" charset="2"/>
              </a:rPr>
              <a:t>는 정규식을 사용하여 복잡한 패턴을 지정할 수도 </a:t>
            </a:r>
            <a:r>
              <a:rPr lang="ko-KR" altLang="en-US" sz="1600" dirty="0" smtClean="0">
                <a:sym typeface="Wingdings" panose="05000000000000000000" pitchFamily="2" charset="2"/>
              </a:rPr>
              <a:t>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예를 들어</a:t>
            </a:r>
            <a:r>
              <a:rPr lang="en-US" altLang="ko-KR" sz="1600" dirty="0">
                <a:sym typeface="Wingdings" panose="05000000000000000000" pitchFamily="2" charset="2"/>
              </a:rPr>
              <a:t>, /users/:id</a:t>
            </a:r>
            <a:r>
              <a:rPr lang="ko-KR" altLang="en-US" sz="1600" dirty="0">
                <a:sym typeface="Wingdings" panose="05000000000000000000" pitchFamily="2" charset="2"/>
              </a:rPr>
              <a:t>와 같은 패턴은 </a:t>
            </a:r>
            <a:r>
              <a:rPr lang="en-US" altLang="ko-KR" sz="1600" dirty="0">
                <a:sym typeface="Wingdings" panose="05000000000000000000" pitchFamily="2" charset="2"/>
              </a:rPr>
              <a:t>/users </a:t>
            </a:r>
            <a:r>
              <a:rPr lang="ko-KR" altLang="en-US" sz="1600" dirty="0">
                <a:sym typeface="Wingdings" panose="05000000000000000000" pitchFamily="2" charset="2"/>
              </a:rPr>
              <a:t>경로 다음에 아무 문자열이나 올 수 있으며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다음에는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라는 이름의 변수가 오게 된</a:t>
            </a:r>
            <a:r>
              <a:rPr lang="ko-KR" altLang="en-US" sz="1600" dirty="0" smtClean="0">
                <a:sym typeface="Wingdings" panose="05000000000000000000" pitchFamily="2" charset="2"/>
              </a:rPr>
              <a:t>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이러한 패턴을 사용하면 동적인 경로를 처리할 수 </a:t>
            </a:r>
            <a:r>
              <a:rPr lang="ko-KR" altLang="en-US" sz="1600" dirty="0" smtClean="0">
                <a:sym typeface="Wingdings" panose="05000000000000000000" pitchFamily="2" charset="2"/>
              </a:rPr>
              <a:t>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&lt;Route path="/users/:id" component={</a:t>
            </a:r>
            <a:r>
              <a:rPr lang="en-US" altLang="ko-KR" sz="1600" b="1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b="1" dirty="0">
                <a:sym typeface="Wingdings" panose="05000000000000000000" pitchFamily="2" charset="2"/>
              </a:rPr>
              <a:t>} /&gt;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ym typeface="Wingdings" panose="05000000000000000000" pitchFamily="2" charset="2"/>
              </a:rPr>
              <a:t>위 코드에서 </a:t>
            </a:r>
            <a:r>
              <a:rPr lang="en-US" altLang="ko-KR" sz="1600" dirty="0">
                <a:sym typeface="Wingdings" panose="05000000000000000000" pitchFamily="2" charset="2"/>
              </a:rPr>
              <a:t>:id</a:t>
            </a:r>
            <a:r>
              <a:rPr lang="ko-KR" altLang="en-US" sz="1600" dirty="0">
                <a:sym typeface="Wingdings" panose="05000000000000000000" pitchFamily="2" charset="2"/>
              </a:rPr>
              <a:t>는 동적인 경로를 나타내며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컴포넌트가 해당 경로에 매칭됩니다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이러한 설정을 통해 </a:t>
            </a:r>
            <a:r>
              <a:rPr lang="en-US" altLang="ko-KR" sz="1600" dirty="0">
                <a:sym typeface="Wingdings" panose="05000000000000000000" pitchFamily="2" charset="2"/>
              </a:rPr>
              <a:t>/users/123</a:t>
            </a:r>
            <a:r>
              <a:rPr lang="ko-KR" altLang="en-US" sz="1600" dirty="0">
                <a:sym typeface="Wingdings" panose="05000000000000000000" pitchFamily="2" charset="2"/>
              </a:rPr>
              <a:t>과 같은 경로에 접근하면 </a:t>
            </a:r>
            <a:r>
              <a:rPr lang="en-US" altLang="ko-KR" sz="1600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컴포넌트가 </a:t>
            </a:r>
            <a:r>
              <a:rPr lang="ko-KR" altLang="en-US" sz="1600" dirty="0" err="1">
                <a:sym typeface="Wingdings" panose="05000000000000000000" pitchFamily="2" charset="2"/>
              </a:rPr>
              <a:t>렌더링되게</a:t>
            </a:r>
            <a:r>
              <a:rPr lang="ko-KR" altLang="en-US" sz="1600" dirty="0">
                <a:sym typeface="Wingdings" panose="05000000000000000000" pitchFamily="2" charset="2"/>
              </a:rPr>
              <a:t> 됩니다</a:t>
            </a:r>
            <a:r>
              <a:rPr lang="en-US" altLang="ko-KR" sz="1600" dirty="0">
                <a:sym typeface="Wingdings" panose="05000000000000000000" pitchFamily="2" charset="2"/>
              </a:rPr>
              <a:t>. 123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id </a:t>
            </a:r>
            <a:r>
              <a:rPr lang="ko-KR" altLang="en-US" sz="1600" dirty="0">
                <a:sym typeface="Wingdings" panose="05000000000000000000" pitchFamily="2" charset="2"/>
              </a:rPr>
              <a:t>변수에 전달됩니다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065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React_path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페이지 이동 버튼은 유저들은 </a:t>
            </a:r>
            <a:r>
              <a:rPr lang="ko-KR" alt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주소창에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입력해서 들어가지 않고 링크를 타고 들어가게 된다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링크를 만들고 싶으면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react-router-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dom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Link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컴포넌트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해오고 원하는 곳에서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&lt;Link&gt;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를 쓰면 된다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 to="/"&gt;Home&lt;/Link&gt;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 to="/detail"&gt;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상세페이지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&lt;/Link&gt;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이렇게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작성하면 각각의 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경로로 이동하는 링크를 생성할 수 있다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navbar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-brand"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ShopShop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'me-auto'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"detail"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상세 페이지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상세페이지이다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강아지소개하는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Next.js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기반의 웹 </a:t>
            </a:r>
            <a:r>
              <a:rPr lang="ko-KR" altLang="en-US" sz="1600" b="1" dirty="0" err="1"/>
              <a:t>프레임워크입니다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Next.js</a:t>
            </a:r>
            <a:r>
              <a:rPr lang="ko-KR" altLang="en-US" sz="1600" b="1" dirty="0"/>
              <a:t>는 </a:t>
            </a:r>
            <a:r>
              <a:rPr lang="ko-KR" altLang="en-US" sz="1600" b="1" dirty="0" smtClean="0"/>
              <a:t>서버 </a:t>
            </a:r>
            <a:r>
              <a:rPr lang="ko-KR" altLang="en-US" sz="1600" b="1" dirty="0"/>
              <a:t>사이드 렌더링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정적 사이트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코드 분할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 </a:t>
            </a:r>
            <a:r>
              <a:rPr lang="ko-KR" altLang="en-US" sz="1600" b="1" dirty="0" err="1"/>
              <a:t>프리페칭</a:t>
            </a:r>
            <a:r>
              <a:rPr lang="ko-KR" altLang="en-US" sz="1600" b="1" dirty="0"/>
              <a:t> 등의 기능을 추가적으로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Next.js</a:t>
            </a:r>
            <a:r>
              <a:rPr lang="ko-KR" altLang="en-US" sz="1400" dirty="0"/>
              <a:t>를 사용하면 보다 빠르게 페이지를 </a:t>
            </a:r>
            <a:r>
              <a:rPr lang="ko-KR" altLang="en-US" sz="1400" dirty="0" err="1"/>
              <a:t>로딩할</a:t>
            </a:r>
            <a:r>
              <a:rPr lang="ko-KR" altLang="en-US" sz="1400" dirty="0"/>
              <a:t>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엔진 최적화</a:t>
            </a:r>
            <a:r>
              <a:rPr lang="en-US" altLang="ko-KR" sz="1400" dirty="0"/>
              <a:t>(SEO)</a:t>
            </a:r>
            <a:r>
              <a:rPr lang="ko-KR" altLang="en-US" sz="1400" dirty="0"/>
              <a:t>를 위한 서버 사이드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스플리팅</a:t>
            </a:r>
            <a:r>
              <a:rPr lang="ko-KR" altLang="en-US" sz="1400" dirty="0"/>
              <a:t> 등의 기능을 내장하고 있어 개발자가 이를 따로 구현하지 않아도 됩니다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또한</a:t>
            </a:r>
            <a:r>
              <a:rPr lang="en-US" altLang="ko-KR" sz="1400" dirty="0"/>
              <a:t>, Next.js</a:t>
            </a:r>
            <a:r>
              <a:rPr lang="ko-KR" altLang="en-US" sz="1400" dirty="0"/>
              <a:t>는 기본적으로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를 지원합니다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의 상위 집합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정적 타입 검사를 지원하여 코드의 안정성과 </a:t>
            </a:r>
            <a:r>
              <a:rPr lang="ko-KR" altLang="en-US" sz="1400" dirty="0" err="1"/>
              <a:t>가독성을</a:t>
            </a:r>
            <a:r>
              <a:rPr lang="ko-KR" altLang="en-US" sz="1400" dirty="0"/>
              <a:t> 높여줍니다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dev – </a:t>
            </a:r>
            <a:r>
              <a:rPr lang="ko-KR" altLang="en-US" sz="1400" dirty="0" smtClean="0"/>
              <a:t>개발 환경 실행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build – </a:t>
            </a:r>
            <a:r>
              <a:rPr lang="ko-KR" altLang="en-US" sz="1400" dirty="0" smtClean="0"/>
              <a:t>배포 파일 생성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start – </a:t>
            </a:r>
            <a:r>
              <a:rPr lang="ko-KR" altLang="en-US" sz="1400" dirty="0" smtClean="0"/>
              <a:t>서비스 시작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97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Next.js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기반의 웹 </a:t>
            </a:r>
            <a:r>
              <a:rPr lang="ko-KR" altLang="en-US" sz="1600" b="1" dirty="0" err="1"/>
              <a:t>프레임워크입니다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Next.js</a:t>
            </a:r>
            <a:r>
              <a:rPr lang="ko-KR" altLang="en-US" sz="1600" b="1" dirty="0"/>
              <a:t>는 </a:t>
            </a:r>
            <a:r>
              <a:rPr lang="ko-KR" altLang="en-US" sz="1600" b="1" dirty="0" smtClean="0"/>
              <a:t>서버 </a:t>
            </a:r>
            <a:r>
              <a:rPr lang="ko-KR" altLang="en-US" sz="1600" b="1" dirty="0"/>
              <a:t>사이드 렌더링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정적 사이트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코드 분할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 </a:t>
            </a:r>
            <a:r>
              <a:rPr lang="ko-KR" altLang="en-US" sz="1600" b="1" dirty="0" err="1"/>
              <a:t>프리페칭</a:t>
            </a:r>
            <a:r>
              <a:rPr lang="ko-KR" altLang="en-US" sz="1600" b="1" dirty="0"/>
              <a:t> 등의 기능을 추가적으로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Next.js</a:t>
            </a:r>
            <a:r>
              <a:rPr lang="ko-KR" altLang="en-US" sz="1400" dirty="0"/>
              <a:t>를 사용하면 보다 빠르게 페이지를 </a:t>
            </a:r>
            <a:r>
              <a:rPr lang="ko-KR" altLang="en-US" sz="1400" dirty="0" err="1"/>
              <a:t>로딩할</a:t>
            </a:r>
            <a:r>
              <a:rPr lang="ko-KR" altLang="en-US" sz="1400" dirty="0"/>
              <a:t>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엔진 최적화</a:t>
            </a:r>
            <a:r>
              <a:rPr lang="en-US" altLang="ko-KR" sz="1400" dirty="0"/>
              <a:t>(SEO)</a:t>
            </a:r>
            <a:r>
              <a:rPr lang="ko-KR" altLang="en-US" sz="1400" dirty="0"/>
              <a:t>를 위한 서버 사이드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스플리팅</a:t>
            </a:r>
            <a:r>
              <a:rPr lang="ko-KR" altLang="en-US" sz="1400" dirty="0"/>
              <a:t> 등의 기능을 내장하고 있어 개발자가 이를 따로 구현하지 않아도 됩니다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또한</a:t>
            </a:r>
            <a:r>
              <a:rPr lang="en-US" altLang="ko-KR" sz="1400" dirty="0"/>
              <a:t>, Next.js</a:t>
            </a:r>
            <a:r>
              <a:rPr lang="ko-KR" altLang="en-US" sz="1400" dirty="0"/>
              <a:t>는 기본적으로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를 지원합니다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의 상위 집합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정적 타입 검사를 지원하여 코드의 안정성과 </a:t>
            </a:r>
            <a:r>
              <a:rPr lang="ko-KR" altLang="en-US" sz="1400" dirty="0" err="1"/>
              <a:t>가독성을</a:t>
            </a:r>
            <a:r>
              <a:rPr lang="ko-KR" altLang="en-US" sz="1400" dirty="0"/>
              <a:t> 높여줍니다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dev – </a:t>
            </a:r>
            <a:r>
              <a:rPr lang="ko-KR" altLang="en-US" sz="1400" dirty="0" smtClean="0"/>
              <a:t>개발 환경 실행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build – </a:t>
            </a:r>
            <a:r>
              <a:rPr lang="ko-KR" altLang="en-US" sz="1400" dirty="0" smtClean="0"/>
              <a:t>배포 파일 생성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start – </a:t>
            </a:r>
            <a:r>
              <a:rPr lang="ko-KR" altLang="en-US" sz="1400" dirty="0" smtClean="0"/>
              <a:t>서비스 시작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0318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/>
              <a:t>Express.js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Node.js </a:t>
            </a:r>
            <a:r>
              <a:rPr lang="ko-KR" altLang="en-US" sz="1600" b="1" dirty="0"/>
              <a:t>기반의 웹 프레임워크로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 어플리케이션 및 </a:t>
            </a:r>
            <a:r>
              <a:rPr lang="en-US" altLang="ko-KR" sz="1600" b="1" dirty="0"/>
              <a:t>API </a:t>
            </a:r>
            <a:r>
              <a:rPr lang="ko-KR" altLang="en-US" sz="1600" b="1" dirty="0"/>
              <a:t>서버를 개발하기 위한 </a:t>
            </a:r>
            <a:r>
              <a:rPr lang="ko-KR" altLang="en-US" sz="1600" b="1" dirty="0" smtClean="0"/>
              <a:t>도구</a:t>
            </a:r>
            <a:r>
              <a:rPr lang="en-US" altLang="ko-KR" sz="1600" b="1" dirty="0" smtClean="0"/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 smtClean="0"/>
              <a:t>React-Router-Dom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애플리케이션에서 클라이언트 측 라우팅을 구현하기 위한 </a:t>
            </a:r>
            <a:r>
              <a:rPr lang="ko-KR" altLang="en-US" sz="1600" b="1" dirty="0" smtClean="0"/>
              <a:t>라이브러리</a:t>
            </a:r>
            <a:endParaRPr lang="en-US" altLang="ko-KR" sz="16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서버 사이드 렌더링</a:t>
            </a:r>
            <a:r>
              <a:rPr lang="en-US" altLang="ko-KR" sz="1600" b="1" dirty="0"/>
              <a:t>(Server Side Rendering, SSR)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애플리케이션을 서버에서 실행하여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을 생성한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클라이언트로 전달하는 </a:t>
            </a:r>
            <a:r>
              <a:rPr lang="ko-KR" altLang="en-US" sz="1600" b="1" dirty="0" smtClean="0"/>
              <a:t>기술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이를 </a:t>
            </a:r>
            <a:r>
              <a:rPr lang="ko-KR" altLang="en-US" sz="1600" b="1" dirty="0"/>
              <a:t>통해 초기 로딩 속도를 향상시킬 수 있으며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검색 엔진 최적화</a:t>
            </a:r>
            <a:r>
              <a:rPr lang="en-US" altLang="ko-KR" sz="1600" b="1" dirty="0"/>
              <a:t>(SEO)</a:t>
            </a:r>
            <a:r>
              <a:rPr lang="ko-KR" altLang="en-US" sz="1600" b="1" dirty="0"/>
              <a:t>와 같은 이점을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Express.js</a:t>
            </a:r>
            <a:r>
              <a:rPr lang="ko-KR" altLang="en-US" sz="1600" dirty="0"/>
              <a:t>와 </a:t>
            </a:r>
            <a:r>
              <a:rPr lang="en-US" altLang="ko-KR" sz="1600" dirty="0"/>
              <a:t>React-Router-Dom</a:t>
            </a:r>
            <a:r>
              <a:rPr lang="ko-KR" altLang="en-US" sz="1600" dirty="0"/>
              <a:t>을 함께 사용하면 클라이언트 측 라우팅 및 서버 사이드 렌더링을 구현할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애플리케이션을 서버에서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요청에 따라 적절한 라우팅을 처리한 후</a:t>
            </a:r>
            <a:r>
              <a:rPr lang="en-US" altLang="ko-KR" sz="1600" dirty="0"/>
              <a:t>, React </a:t>
            </a:r>
            <a:r>
              <a:rPr lang="ko-KR" altLang="en-US" sz="1600" dirty="0"/>
              <a:t>컴포넌트를 렌더링하여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생성합니다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클라이언트에서는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애플리케이션을 </a:t>
            </a:r>
            <a:r>
              <a:rPr lang="ko-KR" altLang="en-US" sz="1600" dirty="0" err="1"/>
              <a:t>마운트하고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이전에 생성된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재사용하여 초기 로딩 속도를 향상시킵니다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이러한 방식으로 </a:t>
            </a:r>
            <a:r>
              <a:rPr lang="en-US" altLang="ko-KR" sz="1600" dirty="0"/>
              <a:t>Express.js</a:t>
            </a:r>
            <a:r>
              <a:rPr lang="ko-KR" altLang="en-US" sz="1600" dirty="0"/>
              <a:t>와 </a:t>
            </a:r>
            <a:r>
              <a:rPr lang="en-US" altLang="ko-KR" sz="1600" dirty="0"/>
              <a:t>React-Router-Dom</a:t>
            </a:r>
            <a:r>
              <a:rPr lang="ko-KR" altLang="en-US" sz="1600" dirty="0"/>
              <a:t>을 이용한 서버 사이드 렌더링은 초기 로딩 속도를 개선하고</a:t>
            </a:r>
            <a:r>
              <a:rPr lang="en-US" altLang="ko-KR" sz="1600" dirty="0"/>
              <a:t>, </a:t>
            </a:r>
            <a:r>
              <a:rPr lang="ko-KR" altLang="en-US" sz="1600" dirty="0"/>
              <a:t>검색 엔진 최적화를 향상시키는 등의 이점을 제공합니다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10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React_axios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React_public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 용도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Map()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React_path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Router , Link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Next.js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React_axios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Axios</a:t>
            </a:r>
            <a:r>
              <a:rPr lang="ko-KR" altLang="en-US" sz="1600" b="1" dirty="0"/>
              <a:t>는 브라우저와 </a:t>
            </a:r>
            <a:r>
              <a:rPr lang="en-US" altLang="ko-KR" sz="1600" b="1" dirty="0"/>
              <a:t>Node.js</a:t>
            </a:r>
            <a:r>
              <a:rPr lang="ko-KR" altLang="en-US" sz="1600" b="1" dirty="0"/>
              <a:t>에서 사용 가능한 </a:t>
            </a:r>
            <a:r>
              <a:rPr lang="en-US" altLang="ko-KR" sz="1600" b="1" dirty="0"/>
              <a:t>Promise </a:t>
            </a:r>
            <a:r>
              <a:rPr lang="ko-KR" altLang="en-US" sz="1600" b="1" dirty="0"/>
              <a:t>기반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라이브러리이다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Axios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요청과 응답 데이터를 다루기 위한 다양한 기능을 제공하며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비동기로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요청을 처리할 수 있어서 많은 개발자들이 선호하는 라이브러리 중 </a:t>
            </a:r>
            <a:r>
              <a:rPr lang="ko-KR" altLang="en-US" sz="1600" b="1" dirty="0" smtClean="0"/>
              <a:t>하나이다</a:t>
            </a:r>
            <a:r>
              <a:rPr lang="en-US" altLang="ko-KR" sz="1600" b="1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서버로부터 데이터를 가져오거나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데이터를 보낼 수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일반적으로 </a:t>
            </a:r>
            <a:r>
              <a:rPr lang="en-US" altLang="ko-KR" sz="1600" dirty="0"/>
              <a:t>React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를 사용하여 서버로부터 데이터를 가져와 컴포넌트의 상태를 업데이트하거나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서버로 </a:t>
            </a:r>
            <a:r>
              <a:rPr lang="ko-KR" altLang="en-US" sz="1600" dirty="0"/>
              <a:t>데이터를 전송하여 데이터를 저장하는 등의 작업을 </a:t>
            </a:r>
            <a:r>
              <a:rPr lang="ko-KR" altLang="en-US" sz="1600" dirty="0" smtClean="0"/>
              <a:t>수행합니다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Axios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/>
              <a:t>axios</a:t>
            </a:r>
            <a:r>
              <a:rPr lang="en-US" altLang="ko-KR" sz="1600" b="1" dirty="0"/>
              <a:t>({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url: 'https://test/api/cafe/list/today', // </a:t>
            </a:r>
            <a:r>
              <a:rPr lang="ko-KR" altLang="en-US" sz="1600" b="1" dirty="0"/>
              <a:t>통신할 </a:t>
            </a:r>
            <a:r>
              <a:rPr lang="ko-KR" altLang="en-US" sz="1600" b="1" dirty="0" err="1"/>
              <a:t>웹문서</a:t>
            </a:r>
            <a:endParaRPr lang="ko-KR" altLang="en-US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method: 'get', // </a:t>
            </a:r>
            <a:r>
              <a:rPr lang="ko-KR" altLang="en-US" sz="1600" b="1" dirty="0"/>
              <a:t>통신할 방식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data: { // </a:t>
            </a:r>
            <a:r>
              <a:rPr lang="ko-KR" altLang="en-US" sz="1600" b="1" dirty="0"/>
              <a:t>인자로 보낼 데이터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foo: 'diary'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}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});.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42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React_axios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파라미터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문법 예시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통신 방식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"www.naver.com"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서버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'X-Requested-With'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요청 헤더 설정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api_key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langualge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?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파라미터를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전달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responseType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default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maxContentLength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http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응답 내용의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max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사이즈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validateStatus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default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HTTP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응답 상태 코드에 대해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promise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의 반환 값이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resolve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reject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할지 지정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proxy: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9000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username: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mikeymike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'rapunz3l'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proxy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port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정의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maxRedirects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node.js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에서 사용되는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리다이렉트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최대치를 지정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httpsAgent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Agent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keepAlive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node.js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https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요청을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할때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사용자 정의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agent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정의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response Action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Public </a:t>
            </a:r>
            <a:r>
              <a:rPr lang="ko-KR" altLang="en-US" sz="1600" b="1" dirty="0"/>
              <a:t>폴더의 용도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여러가지 소스코드는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보관하면 되는데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public </a:t>
            </a:r>
            <a:r>
              <a:rPr lang="ko-KR" altLang="en-US" sz="1400" dirty="0" smtClean="0"/>
              <a:t>폴더에 보관해도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err="1" smtClean="0"/>
              <a:t>리액트로</a:t>
            </a:r>
            <a:r>
              <a:rPr lang="ko-KR" altLang="en-US" sz="1400" dirty="0" smtClean="0"/>
              <a:t> 개발을 끝내면 </a:t>
            </a:r>
            <a:r>
              <a:rPr lang="en-US" altLang="ko-KR" sz="1400" dirty="0" smtClean="0"/>
              <a:t>build </a:t>
            </a:r>
            <a:r>
              <a:rPr lang="ko-KR" altLang="en-US" sz="1400" dirty="0" smtClean="0"/>
              <a:t>작업이라는 걸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지금까지 짰던 코드를 한 파일로 압축해주는 작업이다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    (</a:t>
            </a:r>
            <a:r>
              <a:rPr lang="ko-KR" altLang="en-US" sz="1400" dirty="0" smtClean="0"/>
              <a:t>압축이라는 의미는 배포 시 공백이나 여백 없이 </a:t>
            </a:r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빼곡하게 적히게 된다</a:t>
            </a:r>
            <a:r>
              <a:rPr lang="en-US" altLang="ko-KR" sz="1400" dirty="0" smtClean="0"/>
              <a:t>.)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있던 코드와 파일은 다 압축이 되는데</a:t>
            </a:r>
            <a:r>
              <a:rPr lang="en-US" altLang="ko-KR" sz="1400" dirty="0" smtClean="0"/>
              <a:t>, public </a:t>
            </a:r>
            <a:r>
              <a:rPr lang="ko-KR" altLang="en-US" sz="1400" dirty="0" smtClean="0"/>
              <a:t>폴더에 있는 것들은 그대로 보존이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React</a:t>
            </a:r>
            <a:r>
              <a:rPr lang="ko-KR" altLang="en-US" sz="1400" dirty="0"/>
              <a:t>에서 </a:t>
            </a:r>
            <a:r>
              <a:rPr lang="en-US" altLang="ko-KR" sz="1400" dirty="0"/>
              <a:t>public </a:t>
            </a:r>
            <a:r>
              <a:rPr lang="ko-KR" altLang="en-US" sz="1400" dirty="0"/>
              <a:t>폴더는 정적 자산을 저장하는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폴더에 저장된 파일은 </a:t>
            </a:r>
            <a:r>
              <a:rPr lang="en-US" altLang="ko-KR" sz="1400" dirty="0"/>
              <a:t>React </a:t>
            </a:r>
            <a:r>
              <a:rPr lang="ko-KR" altLang="en-US" sz="1400" dirty="0"/>
              <a:t>애플리케이션에서 직접 참조할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폴더의 파일들은 </a:t>
            </a:r>
            <a:r>
              <a:rPr lang="en-US" altLang="ko-KR" sz="1400" dirty="0" err="1"/>
              <a:t>webpack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번들링되지</a:t>
            </a:r>
            <a:r>
              <a:rPr lang="ko-KR" altLang="en-US" sz="1400" dirty="0"/>
              <a:t> 않으므로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파일 크기가 큰 이미지나 비디오와 같은 정적 자산을 저장할 때 유용합니다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public </a:t>
            </a:r>
            <a:r>
              <a:rPr lang="ko-KR" altLang="en-US" sz="1400" dirty="0"/>
              <a:t>폴더는 </a:t>
            </a:r>
            <a:r>
              <a:rPr lang="en-US" altLang="ko-KR" sz="1400" dirty="0"/>
              <a:t>React </a:t>
            </a:r>
            <a:r>
              <a:rPr lang="ko-KR" altLang="en-US" sz="1400" dirty="0"/>
              <a:t>프로젝트의 루트 디렉토리에 위치합니다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 내의 파일은 애플리케이션에서 </a:t>
            </a:r>
            <a:r>
              <a:rPr lang="en-US" altLang="ko-KR" sz="1400" dirty="0"/>
              <a:t>/ </a:t>
            </a:r>
            <a:r>
              <a:rPr lang="ko-KR" altLang="en-US" sz="1400" dirty="0"/>
              <a:t>경로를 통해 참조할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public </a:t>
            </a:r>
            <a:r>
              <a:rPr lang="ko-KR" altLang="en-US" sz="1400" dirty="0"/>
              <a:t>폴더에 </a:t>
            </a:r>
            <a:r>
              <a:rPr lang="en-US" altLang="ko-KR" sz="1400" dirty="0"/>
              <a:t>index.html </a:t>
            </a:r>
            <a:r>
              <a:rPr lang="ko-KR" altLang="en-US" sz="1400" dirty="0"/>
              <a:t>파일이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 파일은 </a:t>
            </a:r>
            <a:r>
              <a:rPr lang="en-US" altLang="ko-KR" sz="1400" dirty="0"/>
              <a:t>http://localhost:3000/ URL</a:t>
            </a:r>
            <a:r>
              <a:rPr lang="ko-KR" altLang="en-US" sz="1400" dirty="0"/>
              <a:t>을 통해 브라우저에서 직접 열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= "/logo192.png" /&gt;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하지만 권장되는 방식은 아래와 같이 작성해주는 방식이다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내 사이트의 현재 경로를 뜻한다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={</a:t>
            </a:r>
            <a:r>
              <a:rPr lang="en-US" altLang="ko-KR" sz="1400" dirty="0" err="1" smtClean="0"/>
              <a:t>process.env.PUBLIC_URL</a:t>
            </a:r>
            <a:r>
              <a:rPr lang="en-US" altLang="ko-KR" sz="1400" dirty="0" smtClean="0"/>
              <a:t> + '/logo192.png'} /&gt;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31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Public </a:t>
            </a:r>
            <a:r>
              <a:rPr lang="ko-KR" altLang="en-US" sz="1600" b="1" dirty="0" err="1" smtClean="0"/>
              <a:t>폴더내의</a:t>
            </a:r>
            <a:r>
              <a:rPr lang="ko-KR" altLang="en-US" sz="1600" b="1" dirty="0" smtClean="0"/>
              <a:t> 파일을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React </a:t>
            </a:r>
            <a:r>
              <a:rPr lang="ko-KR" altLang="en-US" sz="1600" b="1" dirty="0" smtClean="0"/>
              <a:t>애플리케이션에서 참조하는 방법</a:t>
            </a:r>
            <a:endParaRPr lang="ko-KR" altLang="en-US" sz="1600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정적 자산의 경로를 상수로 선언합니다</a:t>
            </a:r>
            <a:r>
              <a:rPr lang="en-US" altLang="ko-KR" sz="1400" dirty="0" smtClean="0"/>
              <a:t>. -&gt;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imagePath</a:t>
            </a:r>
            <a:r>
              <a:rPr lang="en-US" altLang="ko-KR" sz="1400" dirty="0"/>
              <a:t> = "/images/example.jpg</a:t>
            </a:r>
            <a:r>
              <a:rPr lang="en-US" altLang="ko-KR" sz="1400" dirty="0" smtClean="0"/>
              <a:t>";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경로를 </a:t>
            </a:r>
            <a:r>
              <a:rPr lang="ko-KR" altLang="en-US" sz="1400" dirty="0"/>
              <a:t>포함한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태그를 작성합니다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-&gt;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process.env.PUBLIC_URL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imagePath</a:t>
            </a:r>
            <a:r>
              <a:rPr lang="en-US" altLang="ko-KR" sz="1400" dirty="0"/>
              <a:t>} alt="Example" </a:t>
            </a:r>
            <a:r>
              <a:rPr lang="en-US" altLang="ko-KR" sz="1400" dirty="0" smtClean="0"/>
              <a:t>/&gt;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/>
              <a:t>HTML </a:t>
            </a:r>
            <a:r>
              <a:rPr lang="ko-KR" altLang="en-US" sz="1400" dirty="0"/>
              <a:t>태그에서 </a:t>
            </a:r>
            <a:r>
              <a:rPr lang="en-US" altLang="ko-KR" sz="1400" dirty="0"/>
              <a:t>PUBLIC_URL </a:t>
            </a:r>
            <a:r>
              <a:rPr lang="ko-KR" altLang="en-US" sz="1400" dirty="0"/>
              <a:t>환경 변수를 사용하여 경로를 작성합니다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="%PUBLIC_URL%/images/example.jpg" alt="Example" </a:t>
            </a:r>
            <a:r>
              <a:rPr lang="en-US" altLang="ko-KR" sz="1400" dirty="0" smtClean="0"/>
              <a:t>/&gt;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PUBLIC_URL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React </a:t>
            </a:r>
            <a:r>
              <a:rPr lang="ko-KR" altLang="en-US" sz="1400" b="1" dirty="0"/>
              <a:t>애플리케이션이 서비스되는 경로를 나타냅니다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이를 포함하여 경로를 작성하여 이미지를 불러오고 있습니다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위의 예시에서는 </a:t>
            </a:r>
            <a:r>
              <a:rPr lang="en-US" altLang="ko-KR" sz="1400" b="1" dirty="0"/>
              <a:t>public </a:t>
            </a:r>
            <a:r>
              <a:rPr lang="ko-KR" altLang="en-US" sz="1400" b="1" dirty="0"/>
              <a:t>폴더에 </a:t>
            </a:r>
            <a:r>
              <a:rPr lang="en-US" altLang="ko-KR" sz="1400" b="1" dirty="0"/>
              <a:t>images </a:t>
            </a:r>
            <a:r>
              <a:rPr lang="ko-KR" altLang="en-US" sz="1400" b="1" dirty="0"/>
              <a:t>폴더를 생성하고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해당 폴더 내에 </a:t>
            </a:r>
            <a:r>
              <a:rPr lang="en-US" altLang="ko-KR" sz="1400" b="1" dirty="0"/>
              <a:t>example.jpg </a:t>
            </a:r>
            <a:r>
              <a:rPr lang="ko-KR" altLang="en-US" sz="1400" b="1" dirty="0"/>
              <a:t>파일을 저장하였습니다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이렇게 하면 </a:t>
            </a:r>
            <a:r>
              <a:rPr lang="en-US" altLang="ko-KR" sz="1400" b="1" dirty="0"/>
              <a:t>http://localhost:3000/images/example.jpg </a:t>
            </a:r>
            <a:r>
              <a:rPr lang="ko-KR" altLang="en-US" sz="1400" b="1" dirty="0"/>
              <a:t>경로를 통해 이미지를 불러올 수 있습니다</a:t>
            </a:r>
            <a:r>
              <a:rPr lang="en-US" altLang="ko-KR" sz="1400" b="1" dirty="0"/>
              <a:t>.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803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'row'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9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React</a:t>
            </a:r>
            <a:r>
              <a:rPr lang="ko-KR" altLang="en-US" sz="1600" b="1" dirty="0"/>
              <a:t>에서 배열을 사용하는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배열의 요소를 렌더링하는 방식이 달라집니다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일반적으로 배열의 요소를 렌더링할 때는 </a:t>
            </a:r>
            <a:r>
              <a:rPr lang="en-US" altLang="ko-KR" sz="1600" b="1" dirty="0"/>
              <a:t>map() </a:t>
            </a:r>
            <a:r>
              <a:rPr lang="ko-KR" altLang="en-US" sz="1600" b="1" dirty="0"/>
              <a:t>메서드를 사용합니다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users =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[ {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id: 1, name: 'Alice'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{ id: 2, name: 'Bob'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},{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id: 3, name: 'Charlie'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 ];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 배열을 사용하여 사용자 이름 목록을 출력하는 컴포넌트를 구현하려면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다음과 같이 </a:t>
            </a:r>
            <a:r>
              <a:rPr lang="en-US" altLang="ko-KR" sz="1600" b="1" dirty="0"/>
              <a:t>map() </a:t>
            </a:r>
            <a:r>
              <a:rPr lang="ko-KR" altLang="en-US" sz="1600" b="1" dirty="0"/>
              <a:t>메서드를 사용하여 배열의 요소를 </a:t>
            </a:r>
            <a:r>
              <a:rPr lang="ko-KR" altLang="en-US" sz="1600" b="1" dirty="0" smtClean="0"/>
              <a:t>순회한다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UserList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  return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(&lt;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      {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users.map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(user =&gt;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( &lt;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li key={user.id}&gt;{user.name}&lt;/li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&gt;))}&lt;/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&gt;);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 코드에서는 </a:t>
            </a:r>
            <a:r>
              <a:rPr lang="en-US" altLang="ko-KR" sz="1600" b="1" dirty="0"/>
              <a:t>users </a:t>
            </a:r>
            <a:r>
              <a:rPr lang="ko-KR" altLang="en-US" sz="1600" b="1" dirty="0"/>
              <a:t>배열의 각 요소를 순회하면서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요소에 대한 </a:t>
            </a:r>
            <a:r>
              <a:rPr lang="en-US" altLang="ko-KR" sz="1600" b="1" dirty="0"/>
              <a:t>JSX </a:t>
            </a:r>
            <a:r>
              <a:rPr lang="ko-KR" altLang="en-US" sz="1600" b="1" dirty="0"/>
              <a:t>코드를 반환합니다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이때</a:t>
            </a:r>
            <a:r>
              <a:rPr lang="en-US" altLang="ko-KR" sz="1600" b="1" dirty="0"/>
              <a:t>, key prop</a:t>
            </a:r>
            <a:r>
              <a:rPr lang="ko-KR" altLang="en-US" sz="1600" b="1" dirty="0"/>
              <a:t>을 사용하여 각 요소를 </a:t>
            </a:r>
            <a:r>
              <a:rPr lang="ko-KR" altLang="en-US" sz="1600" b="1" dirty="0" smtClean="0"/>
              <a:t>구분한다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key prop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</a:t>
            </a:r>
            <a:r>
              <a:rPr lang="ko-KR" altLang="en-US" sz="1600" b="1" dirty="0"/>
              <a:t>에서 배열의 각 요소를 고유하게 식별하기 위해 사용되는 </a:t>
            </a:r>
            <a:r>
              <a:rPr lang="en-US" altLang="ko-KR" sz="1600" b="1" dirty="0"/>
              <a:t>prop</a:t>
            </a:r>
            <a:r>
              <a:rPr lang="ko-KR" altLang="en-US" sz="1600" b="1" dirty="0"/>
              <a:t>으로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요소가 추가되거나 삭제될 때 </a:t>
            </a:r>
            <a:r>
              <a:rPr lang="en-US" altLang="ko-KR" sz="1600" b="1" dirty="0"/>
              <a:t>React</a:t>
            </a:r>
            <a:r>
              <a:rPr lang="ko-KR" altLang="en-US" sz="1600" b="1" dirty="0"/>
              <a:t>가 각 요소를 적절하게 업데이트할 수 있도록 돕습니다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배열을 사용하는 경우</a:t>
            </a:r>
            <a:r>
              <a:rPr lang="en-US" altLang="ko-KR" sz="1600" b="1" dirty="0"/>
              <a:t>, map() </a:t>
            </a:r>
            <a:r>
              <a:rPr lang="ko-KR" altLang="en-US" sz="1600" b="1" dirty="0"/>
              <a:t>메서드를 사용하여 배열의 요소를 렌더링할 수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요소는 </a:t>
            </a:r>
            <a:r>
              <a:rPr lang="en-US" altLang="ko-KR" sz="1600" b="1" dirty="0"/>
              <a:t>key prop</a:t>
            </a:r>
            <a:r>
              <a:rPr lang="ko-KR" altLang="en-US" sz="1600" b="1" dirty="0"/>
              <a:t>을 사용하여 고유하게 식별됩니다</a:t>
            </a:r>
            <a:r>
              <a:rPr lang="en-US" altLang="ko-KR" sz="1600" b="1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40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shoes.map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((value,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)=&gt;{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    return (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        &lt;Card shoes={shoes[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]}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} key={value.id}&gt;&lt;/Card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&gt;)})</a:t>
            </a:r>
            <a:endParaRPr lang="en-US" altLang="ko-KR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PUBLIC_URL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./dog_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.jpg`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"60%"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입양하기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12042</TotalTime>
  <Words>1316</Words>
  <Application>Microsoft Office PowerPoint</Application>
  <PresentationFormat>와이드스크린</PresentationFormat>
  <Paragraphs>206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1610</cp:revision>
  <dcterms:created xsi:type="dcterms:W3CDTF">2023-02-01T05:36:18Z</dcterms:created>
  <dcterms:modified xsi:type="dcterms:W3CDTF">2023-04-18T08:24:31Z</dcterms:modified>
</cp:coreProperties>
</file>