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</a:t>
            </a:r>
            <a:r>
              <a:rPr lang="ko-KR" altLang="en-US" sz="2800" b="1" dirty="0" smtClean="0">
                <a:latin typeface="+mj-lt"/>
              </a:rPr>
              <a:t>일 차 수업 정리 </a:t>
            </a:r>
            <a:r>
              <a:rPr lang="en-US" altLang="ko-KR" sz="2800" b="1" dirty="0" smtClean="0">
                <a:latin typeface="+mj-lt"/>
              </a:rPr>
              <a:t>PPT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메서드 </a:t>
            </a:r>
            <a:r>
              <a:rPr lang="en-US" altLang="ko-KR" sz="2800" b="1" dirty="0" smtClean="0">
                <a:latin typeface="+mj-lt"/>
              </a:rPr>
              <a:t>[</a:t>
            </a:r>
            <a:r>
              <a:rPr lang="ko-KR" altLang="en-US" sz="2800" b="1" dirty="0" smtClean="0">
                <a:latin typeface="+mj-lt"/>
              </a:rPr>
              <a:t>실습</a:t>
            </a:r>
            <a:r>
              <a:rPr lang="en-US" altLang="ko-KR" sz="2800" b="1" dirty="0" smtClean="0">
                <a:latin typeface="+mj-lt"/>
              </a:rPr>
              <a:t>]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58" y="1276475"/>
            <a:ext cx="11775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[</a:t>
            </a:r>
            <a:r>
              <a:rPr lang="ko-KR" altLang="en-US" b="1" dirty="0"/>
              <a:t>메서드를 글로 써보기</a:t>
            </a:r>
            <a:r>
              <a:rPr lang="en-US" altLang="ko-KR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브라우니만들기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버터 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초콜릿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달걀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바닐라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ko-KR" altLang="en-US" sz="1600" dirty="0" err="1"/>
              <a:t>믹스넛</a:t>
            </a:r>
            <a:r>
              <a:rPr lang="en-US" altLang="ko-KR" sz="16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초콜릿을 냄비에 넣고 녹인다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버터를 잘게 잘라서 냄비에 넣고 녹인다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그릇에 달걀을 풀어 놓는다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달걀을 푼 그릇에 녹인 초콜릿과 바닐라를 넣고 잘 섞는다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오븐그릇에</a:t>
            </a:r>
            <a:r>
              <a:rPr lang="ko-KR" altLang="en-US" sz="1600" dirty="0"/>
              <a:t> 담은 다음 </a:t>
            </a:r>
            <a:r>
              <a:rPr lang="ko-KR" altLang="en-US" sz="1600" dirty="0" err="1"/>
              <a:t>믹스넛을</a:t>
            </a:r>
            <a:r>
              <a:rPr lang="ko-KR" altLang="en-US" sz="1600" dirty="0"/>
              <a:t> 고르게 뿌린다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오븐에 </a:t>
            </a:r>
            <a:r>
              <a:rPr lang="en-US" altLang="ko-KR" sz="1600" dirty="0"/>
              <a:t>180</a:t>
            </a:r>
            <a:r>
              <a:rPr lang="ko-KR" altLang="en-US" sz="1600" dirty="0"/>
              <a:t>도로 </a:t>
            </a:r>
            <a:r>
              <a:rPr lang="en-US" altLang="ko-KR" sz="1600" dirty="0"/>
              <a:t>25~30</a:t>
            </a:r>
            <a:r>
              <a:rPr lang="ko-KR" altLang="en-US" sz="1600" dirty="0"/>
              <a:t>분 굽는다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return </a:t>
            </a:r>
            <a:r>
              <a:rPr lang="ko-KR" altLang="en-US" sz="1600" dirty="0" err="1"/>
              <a:t>만든브라우니갯수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589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목       차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08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개발자의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계명</a:t>
            </a:r>
            <a:endParaRPr lang="en-US" altLang="ko-KR" sz="20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컴퓨터 언어 </a:t>
            </a:r>
            <a:r>
              <a:rPr lang="en-US" altLang="ko-KR" sz="2000" b="1" dirty="0"/>
              <a:t>( bit , byte)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속성 항목과 속성 값</a:t>
            </a:r>
            <a:endParaRPr lang="en-US" altLang="ko-KR" sz="20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변수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논리형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문자형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정수형</a:t>
            </a:r>
            <a:r>
              <a:rPr lang="en-US" altLang="ko-KR" sz="2000" b="1" dirty="0"/>
              <a:t>,</a:t>
            </a:r>
            <a:r>
              <a:rPr lang="ko-KR" altLang="en-US" sz="2000" b="1" dirty="0" err="1"/>
              <a:t>실수형</a:t>
            </a:r>
            <a:r>
              <a:rPr lang="en-US" altLang="ko-KR" sz="2000" b="1" dirty="0"/>
              <a:t>) / String / </a:t>
            </a:r>
            <a:r>
              <a:rPr lang="ko-KR" altLang="en-US" sz="2000" b="1" dirty="0"/>
              <a:t>메서드 </a:t>
            </a:r>
            <a:endParaRPr lang="en-US" altLang="ko-KR" sz="20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프로그래밍 작동 </a:t>
            </a:r>
            <a:r>
              <a:rPr lang="ko-KR" altLang="en-US" sz="2000" b="1" dirty="0" smtClean="0"/>
              <a:t>원리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void </a:t>
            </a:r>
            <a:r>
              <a:rPr lang="ko-KR" altLang="en-US" sz="2000" b="1" dirty="0" smtClean="0"/>
              <a:t>이해하기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메서드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실</a:t>
            </a:r>
            <a:r>
              <a:rPr lang="ko-KR" altLang="en-US" sz="2000" b="1" dirty="0" smtClean="0"/>
              <a:t>습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417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컴퓨터 언어 </a:t>
            </a:r>
            <a:r>
              <a:rPr lang="en-US" altLang="ko-KR" sz="2800" b="1" dirty="0" smtClean="0">
                <a:latin typeface="+mj-lt"/>
              </a:rPr>
              <a:t>( bit , byte)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" y="1287310"/>
            <a:ext cx="11419199" cy="3704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762" y="5117156"/>
            <a:ext cx="114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0,1</a:t>
            </a:r>
            <a:r>
              <a:rPr lang="ko-KR" altLang="en-US" dirty="0" smtClean="0"/>
              <a:t>로 이루어진 정보의 최소의 단위이며</a:t>
            </a:r>
            <a:r>
              <a:rPr lang="en-US" altLang="ko-KR" dirty="0" smtClean="0"/>
              <a:t>, bit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모이면 </a:t>
            </a:r>
            <a:r>
              <a:rPr lang="en-US" altLang="ko-KR" dirty="0" smtClean="0"/>
              <a:t>1byte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대표적인 </a:t>
            </a:r>
            <a:r>
              <a:rPr lang="ko-KR" altLang="en-US" dirty="0" err="1"/>
              <a:t>자료형</a:t>
            </a:r>
            <a:r>
              <a:rPr lang="ko-KR" altLang="en-US" dirty="0"/>
              <a:t> 변수는 </a:t>
            </a:r>
            <a:r>
              <a:rPr lang="en-US" altLang="ko-KR" dirty="0" err="1"/>
              <a:t>boolean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true/false </a:t>
            </a:r>
            <a:r>
              <a:rPr lang="ko-KR" altLang="en-US" dirty="0" smtClean="0"/>
              <a:t>두 개의 값만 존재하며</a:t>
            </a:r>
            <a:r>
              <a:rPr lang="en-US" altLang="ko-KR" dirty="0" smtClean="0"/>
              <a:t>, on , off </a:t>
            </a:r>
            <a:r>
              <a:rPr lang="ko-KR" altLang="en-US" dirty="0" smtClean="0"/>
              <a:t>방식의 전자기기에 적용된다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속성 항목과 속성 값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11417300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사람의 언어를 컴퓨터가 바로 받아들이지 못하기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언어로 변경해주는 컴파일 작업이 필요함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컴파일이 필요하지 않은 언어도 있음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어셈블리어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저급언어로</a:t>
            </a:r>
            <a:r>
              <a:rPr lang="ko-KR" altLang="en-US" sz="1400" dirty="0" smtClean="0"/>
              <a:t> 에러가 적은 것이 장점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속성 항목과 속성 값을 설정하여 코드 작성이 가능하고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“ . “ 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r>
              <a:rPr lang="ko-KR" altLang="en-US" dirty="0" smtClean="0"/>
              <a:t>   프로그래밍 언어 방식으로 표현이 가능 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sz="1400" dirty="0">
                <a:solidFill>
                  <a:srgbClr val="FF0000"/>
                </a:solidFill>
              </a:rPr>
              <a:t>type                             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type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이름 지수 </a:t>
            </a:r>
            <a:r>
              <a:rPr lang="en-US" altLang="ko-KR" dirty="0" smtClean="0"/>
              <a:t>;                  </a:t>
            </a:r>
            <a:r>
              <a:rPr lang="ko-KR" altLang="en-US" dirty="0" smtClean="0"/>
              <a:t>이름 서희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.</a:t>
            </a:r>
            <a:r>
              <a:rPr lang="ko-KR" altLang="en-US" dirty="0"/>
              <a:t>키</a:t>
            </a:r>
            <a:r>
              <a:rPr lang="en-US" altLang="ko-KR" dirty="0" smtClean="0"/>
              <a:t> = “158cm”;       </a:t>
            </a:r>
            <a:r>
              <a:rPr lang="ko-KR" altLang="en-US" dirty="0" smtClean="0"/>
              <a:t>서희</a:t>
            </a:r>
            <a:r>
              <a:rPr lang="en-US" altLang="ko-KR" dirty="0" smtClean="0"/>
              <a:t>.</a:t>
            </a:r>
            <a:r>
              <a:rPr lang="ko-KR" altLang="en-US" dirty="0" smtClean="0"/>
              <a:t>좋아하는 동물 </a:t>
            </a:r>
            <a:r>
              <a:rPr lang="en-US" altLang="ko-KR" dirty="0" smtClean="0"/>
              <a:t>= “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”; // </a:t>
            </a:r>
            <a:r>
              <a:rPr lang="ko-KR" altLang="en-US" dirty="0" smtClean="0"/>
              <a:t>서희의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이름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                    </a:t>
            </a:r>
            <a:r>
              <a:rPr lang="ko-KR" altLang="en-US" sz="1600" dirty="0" smtClean="0"/>
              <a:t>좋아하는 동물은 </a:t>
            </a:r>
            <a:r>
              <a:rPr lang="ko-KR" altLang="en-US" sz="1600" dirty="0" err="1" smtClean="0"/>
              <a:t>속성항목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고양이는 속성 값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61511"/>
              </p:ext>
            </p:extLst>
          </p:nvPr>
        </p:nvGraphicFramePr>
        <p:xfrm>
          <a:off x="1652397" y="4619600"/>
          <a:ext cx="8575140" cy="1676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5028">
                  <a:extLst>
                    <a:ext uri="{9D8B030D-6E8A-4147-A177-3AD203B41FA5}">
                      <a16:colId xmlns:a16="http://schemas.microsoft.com/office/drawing/2014/main" val="947847886"/>
                    </a:ext>
                  </a:extLst>
                </a:gridCol>
                <a:gridCol w="1715028">
                  <a:extLst>
                    <a:ext uri="{9D8B030D-6E8A-4147-A177-3AD203B41FA5}">
                      <a16:colId xmlns:a16="http://schemas.microsoft.com/office/drawing/2014/main" val="3024695042"/>
                    </a:ext>
                  </a:extLst>
                </a:gridCol>
                <a:gridCol w="1715028">
                  <a:extLst>
                    <a:ext uri="{9D8B030D-6E8A-4147-A177-3AD203B41FA5}">
                      <a16:colId xmlns:a16="http://schemas.microsoft.com/office/drawing/2014/main" val="3891356578"/>
                    </a:ext>
                  </a:extLst>
                </a:gridCol>
                <a:gridCol w="1715028">
                  <a:extLst>
                    <a:ext uri="{9D8B030D-6E8A-4147-A177-3AD203B41FA5}">
                      <a16:colId xmlns:a16="http://schemas.microsoft.com/office/drawing/2014/main" val="2316032382"/>
                    </a:ext>
                  </a:extLst>
                </a:gridCol>
                <a:gridCol w="1715028">
                  <a:extLst>
                    <a:ext uri="{9D8B030D-6E8A-4147-A177-3AD203B41FA5}">
                      <a16:colId xmlns:a16="http://schemas.microsoft.com/office/drawing/2014/main" val="2093855055"/>
                    </a:ext>
                  </a:extLst>
                </a:gridCol>
              </a:tblGrid>
              <a:tr h="2330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항목</a:t>
                      </a:r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08500"/>
                  </a:ext>
                </a:extLst>
              </a:tr>
              <a:tr h="2330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은희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가원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49188"/>
                  </a:ext>
                </a:extLst>
              </a:tr>
              <a:tr h="2330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머리 색상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갈색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노란색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빨간색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89984"/>
                  </a:ext>
                </a:extLst>
              </a:tr>
              <a:tr h="2330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158cm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163cm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167cm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178cm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06314"/>
                  </a:ext>
                </a:extLst>
              </a:tr>
              <a:tr h="2330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좋아하는 동물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강아지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고양이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햄스터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원숭이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9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변수 </a:t>
            </a:r>
            <a:r>
              <a:rPr lang="en-US" altLang="ko-KR" sz="2800" b="1" dirty="0" smtClean="0">
                <a:latin typeface="+mj-lt"/>
              </a:rPr>
              <a:t>(</a:t>
            </a:r>
            <a:r>
              <a:rPr lang="ko-KR" altLang="en-US" sz="2800" b="1" dirty="0" smtClean="0">
                <a:latin typeface="+mj-lt"/>
              </a:rPr>
              <a:t>논리형</a:t>
            </a:r>
            <a:r>
              <a:rPr lang="en-US" altLang="ko-KR" sz="2800" b="1" dirty="0" smtClean="0">
                <a:latin typeface="+mj-lt"/>
              </a:rPr>
              <a:t>,</a:t>
            </a:r>
            <a:r>
              <a:rPr lang="ko-KR" altLang="en-US" sz="2800" b="1" dirty="0" smtClean="0">
                <a:latin typeface="+mj-lt"/>
              </a:rPr>
              <a:t>문자형</a:t>
            </a:r>
            <a:r>
              <a:rPr lang="en-US" altLang="ko-KR" sz="2800" b="1" dirty="0" smtClean="0">
                <a:latin typeface="+mj-lt"/>
              </a:rPr>
              <a:t>,</a:t>
            </a:r>
            <a:r>
              <a:rPr lang="ko-KR" altLang="en-US" sz="2800" b="1" dirty="0" smtClean="0">
                <a:latin typeface="+mj-lt"/>
              </a:rPr>
              <a:t>정수형</a:t>
            </a:r>
            <a:r>
              <a:rPr lang="en-US" altLang="ko-KR" sz="2800" b="1" dirty="0" smtClean="0">
                <a:latin typeface="+mj-lt"/>
              </a:rPr>
              <a:t>,</a:t>
            </a:r>
            <a:r>
              <a:rPr lang="ko-KR" altLang="en-US" sz="2800" b="1" dirty="0" err="1" smtClean="0">
                <a:latin typeface="+mj-lt"/>
              </a:rPr>
              <a:t>실수형</a:t>
            </a:r>
            <a:r>
              <a:rPr lang="en-US" altLang="ko-KR" sz="2800" b="1" dirty="0" smtClean="0">
                <a:latin typeface="+mj-lt"/>
              </a:rPr>
              <a:t>) / </a:t>
            </a:r>
            <a:r>
              <a:rPr lang="ko-KR" altLang="en-US" sz="2800" b="1" dirty="0" smtClean="0">
                <a:latin typeface="+mj-lt"/>
              </a:rPr>
              <a:t>메서드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518" y="1226915"/>
            <a:ext cx="11419200" cy="521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컴퓨터 안에 무언가의 다양한 값을 저장할 수 있는 공간을 </a:t>
            </a:r>
            <a:r>
              <a:rPr lang="en-US" altLang="ko-KR" sz="1700" dirty="0" smtClean="0"/>
              <a:t>＂</a:t>
            </a:r>
            <a:r>
              <a:rPr lang="ko-KR" altLang="en-US" sz="17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700" dirty="0" smtClean="0"/>
              <a:t>” (</a:t>
            </a:r>
            <a:r>
              <a:rPr lang="en-US" altLang="ko-KR" sz="1700" dirty="0" err="1" smtClean="0"/>
              <a:t>n.variable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 라고 함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어떤 작업 </a:t>
            </a:r>
            <a:r>
              <a:rPr lang="en-US" altLang="ko-KR" sz="1700" dirty="0" smtClean="0"/>
              <a:t>or </a:t>
            </a:r>
            <a:r>
              <a:rPr lang="ko-KR" altLang="en-US" sz="1700" dirty="0" smtClean="0"/>
              <a:t>행동이 이루어지는 공간을 </a:t>
            </a:r>
            <a:r>
              <a:rPr lang="en-US" altLang="ko-KR" sz="1700" dirty="0" smtClean="0"/>
              <a:t>“</a:t>
            </a:r>
            <a:r>
              <a:rPr lang="ko-KR" altLang="en-US" sz="1700" dirty="0" smtClean="0">
                <a:solidFill>
                  <a:srgbClr val="FF0000"/>
                </a:solidFill>
              </a:rPr>
              <a:t>메서드</a:t>
            </a:r>
            <a:r>
              <a:rPr lang="en-US" altLang="ko-KR" sz="1700" dirty="0" smtClean="0"/>
              <a:t>”(</a:t>
            </a:r>
            <a:r>
              <a:rPr lang="en-US" altLang="ko-KR" sz="1700" dirty="0" err="1" smtClean="0"/>
              <a:t>v.method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라고 함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변수와 달리 값이 한번 지정되면 변하지 않는 걸 의미하는 상수 </a:t>
            </a:r>
            <a:r>
              <a:rPr lang="en-US" altLang="ko-KR" sz="1700" dirty="0" smtClean="0"/>
              <a:t>(final)</a:t>
            </a:r>
            <a:r>
              <a:rPr lang="ko-KR" altLang="en-US" sz="1700" dirty="0" smtClean="0"/>
              <a:t>도 있으며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리터럴처럼</a:t>
            </a:r>
            <a:r>
              <a:rPr lang="ko-KR" altLang="en-US" sz="1700" dirty="0" smtClean="0"/>
              <a:t> 값이 될 수도 있음</a:t>
            </a:r>
            <a:r>
              <a:rPr lang="en-US" altLang="ko-KR" sz="1700" dirty="0" smtClean="0"/>
              <a:t>. 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변수에는 </a:t>
            </a:r>
            <a:r>
              <a:rPr lang="ko-KR" altLang="en-US" sz="1700" b="1" dirty="0" smtClean="0"/>
              <a:t>논리형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문자형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정수형</a:t>
            </a:r>
            <a:r>
              <a:rPr lang="en-US" altLang="ko-KR" sz="1700" b="1" dirty="0" smtClean="0"/>
              <a:t>, </a:t>
            </a:r>
            <a:r>
              <a:rPr lang="ko-KR" altLang="en-US" sz="1700" b="1" dirty="0" err="1" smtClean="0"/>
              <a:t>실수형</a:t>
            </a:r>
            <a:r>
              <a:rPr lang="ko-KR" altLang="en-US" sz="1700" dirty="0" err="1" smtClean="0"/>
              <a:t>이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4</a:t>
            </a:r>
            <a:r>
              <a:rPr lang="ko-KR" altLang="en-US" sz="1700" dirty="0" smtClean="0"/>
              <a:t>가지가 가장 기본이 됨</a:t>
            </a:r>
            <a:endParaRPr lang="en-US" altLang="ko-KR" sz="1700" dirty="0" smtClean="0"/>
          </a:p>
          <a:p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논리형 </a:t>
            </a:r>
            <a:r>
              <a:rPr lang="en-US" altLang="ko-KR" sz="1700" dirty="0" smtClean="0"/>
              <a:t>– </a:t>
            </a:r>
            <a:r>
              <a:rPr lang="en-US" altLang="ko-KR" sz="1700" dirty="0" err="1" smtClean="0"/>
              <a:t>boolean</a:t>
            </a:r>
            <a:r>
              <a:rPr lang="en-US" altLang="ko-KR" sz="1700" dirty="0" smtClean="0"/>
              <a:t> (1byte)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문자형 </a:t>
            </a:r>
            <a:r>
              <a:rPr lang="en-US" altLang="ko-KR" sz="1700" dirty="0" smtClean="0"/>
              <a:t>– character , char (2byte)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정수형 </a:t>
            </a:r>
            <a:r>
              <a:rPr lang="en-US" altLang="ko-KR" sz="1700" dirty="0" smtClean="0"/>
              <a:t>– byte (1byte) , short (2byte) ,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(4byte) , long(8byte)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실수형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– float (4byte) , double (8byte)</a:t>
            </a:r>
          </a:p>
          <a:p>
            <a:endParaRPr lang="en-US" altLang="ko-KR" sz="1700" dirty="0"/>
          </a:p>
          <a:p>
            <a:pPr lvl="2"/>
            <a:r>
              <a:rPr lang="en-US" altLang="ko-KR" sz="1700" dirty="0" smtClean="0"/>
              <a:t>ex) </a:t>
            </a:r>
            <a:r>
              <a:rPr lang="en-US" altLang="ko-KR" sz="1700" dirty="0" err="1" smtClean="0"/>
              <a:t>boolean</a:t>
            </a:r>
            <a:r>
              <a:rPr lang="en-US" altLang="ko-KR" sz="1700" dirty="0" smtClean="0"/>
              <a:t> b = true ;</a:t>
            </a:r>
          </a:p>
          <a:p>
            <a:pPr lvl="2"/>
            <a:r>
              <a:rPr lang="en-US" altLang="ko-KR" sz="1700" dirty="0" smtClean="0"/>
              <a:t>     char a = ‘a’;</a:t>
            </a:r>
          </a:p>
          <a:p>
            <a:pPr lvl="2"/>
            <a:r>
              <a:rPr lang="en-US" altLang="ko-KR" sz="1700" dirty="0"/>
              <a:t> </a:t>
            </a:r>
            <a:r>
              <a:rPr lang="en-US" altLang="ko-KR" sz="1700" dirty="0" smtClean="0"/>
              <a:t>   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x = 5;</a:t>
            </a:r>
          </a:p>
          <a:p>
            <a:pPr lvl="2"/>
            <a:r>
              <a:rPr lang="en-US" altLang="ko-KR" sz="1700" dirty="0"/>
              <a:t> </a:t>
            </a:r>
            <a:r>
              <a:rPr lang="en-US" altLang="ko-KR" sz="1700" dirty="0" smtClean="0"/>
              <a:t>    double = 3.14;</a:t>
            </a:r>
          </a:p>
          <a:p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40819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24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j-lt"/>
              </a:rPr>
              <a:t>문자열 변수 </a:t>
            </a:r>
            <a:r>
              <a:rPr lang="en-US" altLang="ko-KR" sz="2800" b="1" dirty="0" smtClean="0">
                <a:latin typeface="+mj-lt"/>
              </a:rPr>
              <a:t>String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1658" y="1256924"/>
            <a:ext cx="11419200" cy="51398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기본이 아닌 </a:t>
            </a:r>
            <a:r>
              <a:rPr lang="ko-KR" altLang="en-US" sz="1600" dirty="0" err="1"/>
              <a:t>참조형</a:t>
            </a:r>
            <a:r>
              <a:rPr lang="ko-KR" altLang="en-US" sz="1600" dirty="0"/>
              <a:t> 중 많이 쓰이는 변수로는 </a:t>
            </a:r>
            <a:r>
              <a:rPr lang="en-US" altLang="ko-KR" sz="1600" dirty="0"/>
              <a:t>“</a:t>
            </a:r>
            <a:r>
              <a:rPr lang="en-US" altLang="ko-KR" sz="1600" b="1" dirty="0">
                <a:solidFill>
                  <a:srgbClr val="FF0000"/>
                </a:solidFill>
              </a:rPr>
              <a:t>String</a:t>
            </a:r>
            <a:r>
              <a:rPr lang="en-US" altLang="ko-KR" sz="1600" dirty="0"/>
              <a:t>”</a:t>
            </a:r>
            <a:r>
              <a:rPr lang="ko-KR" altLang="en-US" sz="1600" dirty="0"/>
              <a:t>이 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문자열 형 </a:t>
            </a:r>
            <a:r>
              <a:rPr lang="en-US" altLang="ko-KR" sz="1600" dirty="0"/>
              <a:t>(String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문자형 </a:t>
            </a:r>
            <a:r>
              <a:rPr lang="en-US" altLang="ko-KR" sz="1600" dirty="0"/>
              <a:t>vs </a:t>
            </a:r>
            <a:r>
              <a:rPr lang="ko-KR" altLang="en-US" sz="1600" dirty="0" err="1"/>
              <a:t>문자열형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표현의 </a:t>
            </a:r>
            <a:r>
              <a:rPr lang="ko-KR" altLang="en-US" sz="1600" dirty="0" smtClean="0"/>
              <a:t>차이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문자</a:t>
            </a:r>
            <a:r>
              <a:rPr lang="en-US" altLang="ko-KR" sz="1600" dirty="0"/>
              <a:t>(char) - '</a:t>
            </a:r>
            <a:r>
              <a:rPr lang="ko-KR" altLang="en-US" sz="1600" dirty="0"/>
              <a:t>안</a:t>
            </a:r>
            <a:r>
              <a:rPr lang="en-US" altLang="ko-KR" sz="1600" dirty="0"/>
              <a:t>'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문자형</a:t>
            </a:r>
            <a:r>
              <a:rPr lang="en-US" altLang="ko-KR" sz="1600" dirty="0"/>
              <a:t>(String) - "</a:t>
            </a:r>
            <a:r>
              <a:rPr lang="ko-KR" altLang="en-US" sz="1600" dirty="0" smtClean="0"/>
              <a:t>안드로이드</a:t>
            </a:r>
            <a:r>
              <a:rPr lang="en-US" altLang="ko-KR" sz="1600" dirty="0" smtClean="0"/>
              <a:t>“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String &amp; </a:t>
            </a:r>
            <a:r>
              <a:rPr lang="ko-KR" altLang="en-US" sz="1600" dirty="0"/>
              <a:t>다른 </a:t>
            </a:r>
            <a:r>
              <a:rPr lang="ko-KR" altLang="en-US" sz="1600" dirty="0" err="1"/>
              <a:t>변수형</a:t>
            </a:r>
            <a:r>
              <a:rPr lang="ko-KR" altLang="en-US" sz="1600" dirty="0"/>
              <a:t> 비교      </a:t>
            </a:r>
            <a:r>
              <a:rPr lang="ko-KR" altLang="en-US" sz="1600" dirty="0" smtClean="0"/>
              <a:t>    </a:t>
            </a:r>
            <a:r>
              <a:rPr lang="en-US" altLang="ko-KR" sz="1600" dirty="0"/>
              <a:t>"</a:t>
            </a:r>
            <a:r>
              <a:rPr lang="ko-KR" altLang="en-US" sz="1600" dirty="0"/>
              <a:t>안</a:t>
            </a:r>
            <a:r>
              <a:rPr lang="en-US" altLang="ko-KR" sz="1600" dirty="0"/>
              <a:t>" - &gt; 4</a:t>
            </a:r>
            <a:r>
              <a:rPr lang="ko-KR" altLang="en-US" sz="1600" dirty="0"/>
              <a:t>바이트 문자열 </a:t>
            </a:r>
            <a:r>
              <a:rPr lang="en-US" altLang="ko-KR" sz="1600" dirty="0"/>
              <a:t>, </a:t>
            </a:r>
            <a:r>
              <a:rPr lang="ko-KR" altLang="en-US" sz="1600" dirty="0"/>
              <a:t>문자의 집합 </a:t>
            </a:r>
            <a:r>
              <a:rPr lang="en-US" altLang="ko-KR" sz="1600" dirty="0"/>
              <a:t>, String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// </a:t>
            </a:r>
            <a:r>
              <a:rPr lang="ko-KR" altLang="en-US" sz="1600" dirty="0"/>
              <a:t>유니코드 기준 </a:t>
            </a:r>
            <a:r>
              <a:rPr lang="ko-KR" altLang="en-US" sz="1600" dirty="0" err="1"/>
              <a:t>글자하나에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(=16</a:t>
            </a:r>
            <a:r>
              <a:rPr lang="ko-KR" altLang="en-US" sz="1600" dirty="0"/>
              <a:t>비트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</a:t>
            </a:r>
            <a:r>
              <a:rPr lang="en-US" altLang="ko-KR" sz="1600" dirty="0" smtClean="0"/>
              <a:t>   '</a:t>
            </a:r>
            <a:r>
              <a:rPr lang="ko-KR" altLang="en-US" sz="1600" dirty="0"/>
              <a:t>안</a:t>
            </a:r>
            <a:r>
              <a:rPr lang="en-US" altLang="ko-KR" sz="1600" dirty="0"/>
              <a:t>' - &gt; 2</a:t>
            </a:r>
            <a:r>
              <a:rPr lang="ko-KR" altLang="en-US" sz="1600" dirty="0"/>
              <a:t>바이트 문자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char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String A = "012345";  </a:t>
            </a:r>
            <a:r>
              <a:rPr lang="ko-KR" altLang="en-US" sz="1600" dirty="0"/>
              <a:t>문자열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int</a:t>
            </a:r>
            <a:r>
              <a:rPr lang="en-US" altLang="ko-KR" sz="1600" dirty="0"/>
              <a:t> A = 012345;  </a:t>
            </a:r>
            <a:r>
              <a:rPr lang="ko-KR" altLang="en-US" sz="1600" dirty="0"/>
              <a:t>숫자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960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프로그래밍 </a:t>
            </a:r>
            <a:r>
              <a:rPr lang="ko-KR" altLang="en-US" sz="2800" b="1" dirty="0" smtClean="0">
                <a:latin typeface="+mj-lt"/>
              </a:rPr>
              <a:t>작동 </a:t>
            </a:r>
            <a:r>
              <a:rPr lang="ko-KR" altLang="en-US" sz="2800" b="1" dirty="0">
                <a:latin typeface="+mj-lt"/>
              </a:rPr>
              <a:t>원리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417" y="1180337"/>
            <a:ext cx="11775600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프로그램이 </a:t>
            </a:r>
            <a:r>
              <a:rPr lang="ko-KR" altLang="en-US" b="1" dirty="0"/>
              <a:t>작동하는 </a:t>
            </a:r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endParaRPr lang="ko-KR" altLang="en-US" sz="1600" dirty="0"/>
          </a:p>
          <a:p>
            <a:r>
              <a:rPr lang="ko-KR" altLang="en-US" sz="1600" dirty="0"/>
              <a:t>코딩양식으로 작성 시 행동해야하는 것을 </a:t>
            </a:r>
            <a:r>
              <a:rPr lang="en-US" altLang="ko-KR" sz="1600" dirty="0"/>
              <a:t>method</a:t>
            </a:r>
            <a:r>
              <a:rPr lang="ko-KR" altLang="en-US" sz="1600" dirty="0"/>
              <a:t>로 입력 </a:t>
            </a:r>
            <a:r>
              <a:rPr lang="en-US" altLang="ko-KR" sz="1600" dirty="0"/>
              <a:t>{ } </a:t>
            </a:r>
            <a:r>
              <a:rPr lang="ko-KR" altLang="en-US" sz="1600" dirty="0" err="1"/>
              <a:t>블럭을</a:t>
            </a:r>
            <a:r>
              <a:rPr lang="ko-KR" altLang="en-US" sz="1600" dirty="0"/>
              <a:t> 이용하여 행동의 </a:t>
            </a:r>
            <a:r>
              <a:rPr lang="ko-KR" altLang="en-US" sz="1600" dirty="0" smtClean="0"/>
              <a:t>영역 범위의 </a:t>
            </a:r>
            <a:r>
              <a:rPr lang="ko-KR" altLang="en-US" sz="1600" dirty="0"/>
              <a:t>정확한 지정이 중요 </a:t>
            </a:r>
            <a:endParaRPr lang="en-US" altLang="ko-KR" sz="1600" dirty="0" smtClean="0"/>
          </a:p>
          <a:p>
            <a:r>
              <a:rPr lang="en-US" altLang="ko-KR" sz="1600" dirty="0" smtClean="0"/>
              <a:t>// </a:t>
            </a:r>
            <a:r>
              <a:rPr lang="ko-KR" altLang="en-US" sz="1600" dirty="0" err="1"/>
              <a:t>영역에러가</a:t>
            </a:r>
            <a:r>
              <a:rPr lang="ko-KR" altLang="en-US" sz="1600" dirty="0"/>
              <a:t> 발생하지 </a:t>
            </a:r>
            <a:r>
              <a:rPr lang="ko-KR" altLang="en-US" sz="1600" dirty="0" smtClean="0"/>
              <a:t>않게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/>
              <a:t>{ } </a:t>
            </a:r>
            <a:r>
              <a:rPr lang="ko-KR" altLang="en-US" sz="1600" dirty="0" err="1"/>
              <a:t>블럭</a:t>
            </a:r>
            <a:r>
              <a:rPr lang="ko-KR" altLang="en-US" sz="1600" dirty="0"/>
              <a:t> 안엔 메서드 설명 공간을 의미하고 </a:t>
            </a:r>
            <a:r>
              <a:rPr lang="en-US" altLang="ko-KR" sz="1600" dirty="0"/>
              <a:t>{ -&gt; </a:t>
            </a:r>
            <a:r>
              <a:rPr lang="ko-KR" altLang="en-US" sz="1600" dirty="0"/>
              <a:t>메서드 시작 </a:t>
            </a:r>
            <a:r>
              <a:rPr lang="en-US" altLang="ko-KR" sz="1600" dirty="0"/>
              <a:t>, } -&gt; </a:t>
            </a:r>
            <a:r>
              <a:rPr lang="ko-KR" altLang="en-US" sz="1600" dirty="0"/>
              <a:t>메서드 끝을 표시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 err="1" smtClean="0"/>
              <a:t>핫케익만들기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메서드이름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ko-KR" altLang="en-US" sz="1600" dirty="0"/>
              <a:t>메서드 시작</a:t>
            </a:r>
          </a:p>
          <a:p>
            <a:r>
              <a:rPr lang="ko-KR" altLang="en-US" sz="1600" dirty="0"/>
              <a:t>	준비물을 준비 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반죽 만들기 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프라이팬에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분 동안 </a:t>
            </a:r>
            <a:r>
              <a:rPr lang="ko-KR" altLang="en-US" sz="1600" dirty="0"/>
              <a:t>가열 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구워진 빵 위에 과일 올리기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   } 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메서드 </a:t>
            </a:r>
            <a:r>
              <a:rPr lang="ko-KR" altLang="en-US" sz="1600" dirty="0" smtClean="0"/>
              <a:t>끝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재료를 </a:t>
            </a:r>
            <a:r>
              <a:rPr lang="ko-KR" altLang="en-US" b="1" dirty="0"/>
              <a:t>외부에서 전달 받는 </a:t>
            </a:r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endParaRPr lang="ko-KR" altLang="en-US" sz="1600" dirty="0"/>
          </a:p>
          <a:p>
            <a:r>
              <a:rPr lang="ko-KR" altLang="en-US" sz="1600" dirty="0" err="1"/>
              <a:t>핫</a:t>
            </a:r>
            <a:r>
              <a:rPr lang="ko-KR" altLang="en-US" sz="1600" dirty="0" err="1" smtClean="0"/>
              <a:t>케익만들기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double </a:t>
            </a:r>
            <a:r>
              <a:rPr lang="ko-KR" altLang="en-US" sz="1600" dirty="0"/>
              <a:t>버터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double </a:t>
            </a:r>
            <a:r>
              <a:rPr lang="ko-KR" altLang="en-US" sz="1600" dirty="0" smtClean="0"/>
              <a:t>우유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double </a:t>
            </a:r>
            <a:r>
              <a:rPr lang="ko-KR" altLang="en-US" sz="1600" dirty="0" smtClean="0"/>
              <a:t>달걀 </a:t>
            </a:r>
            <a:r>
              <a:rPr lang="en-US" altLang="ko-KR" sz="1600" dirty="0" smtClean="0"/>
              <a:t>,double </a:t>
            </a:r>
            <a:r>
              <a:rPr lang="ko-KR" altLang="en-US" sz="1600" dirty="0" smtClean="0"/>
              <a:t>과일</a:t>
            </a:r>
            <a:r>
              <a:rPr lang="en-US" altLang="ko-KR" sz="1600" dirty="0" smtClean="0"/>
              <a:t>) {  // </a:t>
            </a:r>
            <a:r>
              <a:rPr lang="ko-KR" altLang="en-US" sz="1600" dirty="0"/>
              <a:t>외부에서 전달받을 </a:t>
            </a:r>
            <a:r>
              <a:rPr lang="ko-KR" altLang="en-US" sz="1600" dirty="0" err="1"/>
              <a:t>변수형과</a:t>
            </a:r>
            <a:r>
              <a:rPr lang="ko-KR" altLang="en-US" sz="1600" dirty="0"/>
              <a:t> 값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버터</a:t>
            </a:r>
            <a:r>
              <a:rPr lang="en-US" altLang="ko-KR" sz="1600" dirty="0"/>
              <a:t>,</a:t>
            </a:r>
            <a:r>
              <a:rPr lang="ko-KR" altLang="en-US" sz="1600" dirty="0"/>
              <a:t>우유</a:t>
            </a:r>
            <a:r>
              <a:rPr lang="en-US" altLang="ko-KR" sz="1600" dirty="0"/>
              <a:t>,</a:t>
            </a:r>
            <a:r>
              <a:rPr lang="ko-KR" altLang="en-US" sz="1600" dirty="0"/>
              <a:t>달걀 그릇에 넣고 반죽 만들기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1</a:t>
            </a:r>
            <a:r>
              <a:rPr lang="ko-KR" altLang="en-US" sz="1600" dirty="0" smtClean="0"/>
              <a:t>분 정도 </a:t>
            </a:r>
            <a:r>
              <a:rPr lang="ko-KR" altLang="en-US" sz="1600" dirty="0"/>
              <a:t>반죽을 가열하기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구워진 빵 위에 과일 올리기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} // </a:t>
            </a:r>
            <a:r>
              <a:rPr lang="ko-KR" altLang="en-US" sz="1600" dirty="0"/>
              <a:t>버터 우유 달걀 과일의 변수는 모두 </a:t>
            </a:r>
            <a:r>
              <a:rPr lang="en-US" altLang="ko-KR" sz="1600" dirty="0"/>
              <a:t>double</a:t>
            </a:r>
            <a:r>
              <a:rPr lang="ko-KR" altLang="en-US" sz="1600" dirty="0"/>
              <a:t>로 동일함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54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프로그래밍 작동 원리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417" y="1180337"/>
            <a:ext cx="11775600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코드를 실행</a:t>
            </a:r>
            <a:endParaRPr lang="en-US" altLang="ko-KR" b="1" dirty="0" smtClean="0"/>
          </a:p>
          <a:p>
            <a:endParaRPr lang="ko-KR" altLang="en-US" sz="1600" dirty="0"/>
          </a:p>
          <a:p>
            <a:r>
              <a:rPr lang="ko-KR" altLang="en-US" sz="1600" dirty="0"/>
              <a:t>완성 후 밖으로 </a:t>
            </a:r>
            <a:r>
              <a:rPr lang="ko-KR" altLang="en-US" sz="1600" dirty="0" err="1"/>
              <a:t>내보내야함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핫케익만들기</a:t>
            </a:r>
            <a:r>
              <a:rPr lang="en-US" altLang="ko-KR" sz="1600" dirty="0"/>
              <a:t>(double </a:t>
            </a:r>
            <a:r>
              <a:rPr lang="ko-KR" altLang="en-US" sz="1600" dirty="0"/>
              <a:t>버터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우유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달걀 </a:t>
            </a:r>
            <a:r>
              <a:rPr lang="en-US" altLang="ko-KR" sz="1600" dirty="0" smtClean="0"/>
              <a:t>,double</a:t>
            </a:r>
            <a:r>
              <a:rPr lang="ko-KR" altLang="en-US" sz="1600" dirty="0" smtClean="0"/>
              <a:t>과일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버터</a:t>
            </a:r>
            <a:r>
              <a:rPr lang="en-US" altLang="ko-KR" sz="1600" dirty="0"/>
              <a:t>,</a:t>
            </a:r>
            <a:r>
              <a:rPr lang="ko-KR" altLang="en-US" sz="1600" dirty="0"/>
              <a:t>우유</a:t>
            </a:r>
            <a:r>
              <a:rPr lang="en-US" altLang="ko-KR" sz="1600" dirty="0"/>
              <a:t>,</a:t>
            </a:r>
            <a:r>
              <a:rPr lang="ko-KR" altLang="en-US" sz="1600" dirty="0"/>
              <a:t>달걀 그릇에 넣고 반죽 만들기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1</a:t>
            </a:r>
            <a:r>
              <a:rPr lang="ko-KR" altLang="en-US" sz="1600" dirty="0" smtClean="0"/>
              <a:t>분 정도 </a:t>
            </a:r>
            <a:r>
              <a:rPr lang="ko-KR" altLang="en-US" sz="1600" dirty="0"/>
              <a:t>반죽을 가열하기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구워진 빵 위에 과일 올리기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return </a:t>
            </a:r>
            <a:r>
              <a:rPr lang="ko-KR" altLang="en-US" sz="1600" dirty="0"/>
              <a:t>만들어진</a:t>
            </a:r>
            <a:r>
              <a:rPr lang="en-US" altLang="ko-KR" sz="1600" dirty="0"/>
              <a:t>_</a:t>
            </a:r>
            <a:r>
              <a:rPr lang="ko-KR" altLang="en-US" sz="1600" dirty="0"/>
              <a:t>핫케이크</a:t>
            </a:r>
            <a:r>
              <a:rPr lang="en-US" altLang="ko-KR" sz="1600" dirty="0"/>
              <a:t>_</a:t>
            </a:r>
            <a:r>
              <a:rPr lang="ko-KR" altLang="en-US" sz="1600" dirty="0"/>
              <a:t>개수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외부에 </a:t>
            </a:r>
            <a:r>
              <a:rPr lang="ko-KR" altLang="en-US" sz="1600" dirty="0"/>
              <a:t>전달하는 값 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형 변환 </a:t>
            </a:r>
            <a:r>
              <a:rPr lang="ko-KR" altLang="en-US" sz="1600" dirty="0"/>
              <a:t>후 도출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가 외부에 전달되는 </a:t>
            </a:r>
            <a:r>
              <a:rPr lang="ko-KR" altLang="en-US" sz="1600" dirty="0" err="1"/>
              <a:t>변수형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 smtClean="0"/>
              <a:t>method</a:t>
            </a:r>
            <a:r>
              <a:rPr lang="ko-KR" altLang="en-US" sz="1600" b="1" dirty="0" smtClean="0"/>
              <a:t>의 생김새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method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더하기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1,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2)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결과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   </a:t>
            </a:r>
            <a:r>
              <a:rPr lang="ko-KR" altLang="en-US" sz="1600" dirty="0"/>
              <a:t>결과 </a:t>
            </a:r>
            <a:r>
              <a:rPr lang="en-US" altLang="ko-KR" sz="1600" dirty="0"/>
              <a:t>= </a:t>
            </a:r>
            <a:r>
              <a:rPr lang="ko-KR" altLang="en-US" sz="1600" dirty="0"/>
              <a:t>숫자</a:t>
            </a:r>
            <a:r>
              <a:rPr lang="en-US" altLang="ko-KR" sz="1600" dirty="0"/>
              <a:t>1 + </a:t>
            </a:r>
            <a:r>
              <a:rPr lang="ko-KR" altLang="en-US" sz="1600" dirty="0"/>
              <a:t>숫자</a:t>
            </a:r>
            <a:r>
              <a:rPr lang="en-US" altLang="ko-KR" sz="1600" dirty="0"/>
              <a:t>2;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   return </a:t>
            </a:r>
            <a:r>
              <a:rPr lang="ko-KR" altLang="en-US" sz="1600" dirty="0"/>
              <a:t>결과</a:t>
            </a:r>
            <a:r>
              <a:rPr lang="en-US" altLang="ko-KR" sz="16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}</a:t>
            </a:r>
            <a:endParaRPr lang="en-US" altLang="ko-KR" sz="1600" dirty="0" smtClean="0"/>
          </a:p>
          <a:p>
            <a:r>
              <a:rPr lang="en-US" altLang="ko-KR" sz="1600" dirty="0"/>
              <a:t> 	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17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48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void </a:t>
            </a:r>
            <a:r>
              <a:rPr lang="ko-KR" altLang="en-US" sz="2800" b="1" dirty="0" smtClean="0">
                <a:latin typeface="+mj-lt"/>
              </a:rPr>
              <a:t>이해하기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417" y="1180336"/>
            <a:ext cx="11775600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돌려줄 값이 없는 메서드 </a:t>
            </a:r>
            <a:r>
              <a:rPr lang="en-US" altLang="ko-KR" sz="1600" dirty="0"/>
              <a:t>- </a:t>
            </a:r>
            <a:r>
              <a:rPr lang="en-US" altLang="ko-KR" b="1" dirty="0"/>
              <a:t>void</a:t>
            </a:r>
            <a:r>
              <a:rPr lang="en-US" altLang="ko-KR" sz="1600" dirty="0"/>
              <a:t> </a:t>
            </a:r>
            <a:r>
              <a:rPr lang="ko-KR" altLang="en-US" sz="1600" dirty="0"/>
              <a:t>이해하기 </a:t>
            </a:r>
            <a:r>
              <a:rPr lang="en-US" altLang="ko-KR" sz="1600" dirty="0"/>
              <a:t>(</a:t>
            </a:r>
            <a:r>
              <a:rPr lang="ko-KR" altLang="en-US" sz="1600" dirty="0"/>
              <a:t>빈 공간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</a:t>
            </a:r>
            <a:r>
              <a:rPr lang="ko-KR" altLang="en-US" sz="1600" dirty="0" err="1"/>
              <a:t>핫케익만들기</a:t>
            </a:r>
            <a:r>
              <a:rPr lang="en-US" altLang="ko-KR" sz="1600" dirty="0"/>
              <a:t>(double </a:t>
            </a:r>
            <a:r>
              <a:rPr lang="ko-KR" altLang="en-US" sz="1600" dirty="0"/>
              <a:t>버터 </a:t>
            </a:r>
            <a:r>
              <a:rPr lang="en-US" altLang="ko-KR" sz="1600" dirty="0"/>
              <a:t>, double</a:t>
            </a:r>
            <a:r>
              <a:rPr lang="ko-KR" altLang="en-US" sz="1600" dirty="0"/>
              <a:t>우유 </a:t>
            </a:r>
            <a:r>
              <a:rPr lang="en-US" altLang="ko-KR" sz="1600" dirty="0"/>
              <a:t>, double</a:t>
            </a:r>
            <a:r>
              <a:rPr lang="ko-KR" altLang="en-US" sz="1600" dirty="0"/>
              <a:t>달걀 </a:t>
            </a:r>
            <a:r>
              <a:rPr lang="en-US" altLang="ko-KR" sz="1600" dirty="0"/>
              <a:t>,double</a:t>
            </a:r>
            <a:r>
              <a:rPr lang="ko-KR" altLang="en-US" sz="1600" dirty="0"/>
              <a:t>과일</a:t>
            </a:r>
            <a:r>
              <a:rPr lang="en-US" altLang="ko-KR" sz="1600" dirty="0"/>
              <a:t>) { // </a:t>
            </a:r>
            <a:r>
              <a:rPr lang="ko-KR" altLang="en-US" sz="1600" dirty="0"/>
              <a:t>메서드 외부로 전달되는 결과값이 없다는 표시</a:t>
            </a:r>
          </a:p>
          <a:p>
            <a:r>
              <a:rPr lang="ko-KR" altLang="en-US" sz="1600" dirty="0"/>
              <a:t>	버터</a:t>
            </a:r>
            <a:r>
              <a:rPr lang="en-US" altLang="ko-KR" sz="1600" dirty="0"/>
              <a:t>,</a:t>
            </a:r>
            <a:r>
              <a:rPr lang="ko-KR" altLang="en-US" sz="1600" dirty="0"/>
              <a:t>우유</a:t>
            </a:r>
            <a:r>
              <a:rPr lang="en-US" altLang="ko-KR" sz="1600" dirty="0"/>
              <a:t>,</a:t>
            </a:r>
            <a:r>
              <a:rPr lang="ko-KR" altLang="en-US" sz="1600" dirty="0"/>
              <a:t>달걀 그릇에 넣고 반죽 만들기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1</a:t>
            </a:r>
            <a:r>
              <a:rPr lang="ko-KR" altLang="en-US" sz="1600" dirty="0"/>
              <a:t>분 정도 반죽을 가열하기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구워진 빵 위에 과일 올리기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}      </a:t>
            </a:r>
            <a:r>
              <a:rPr lang="en-US" altLang="ko-KR" sz="1600" dirty="0"/>
              <a:t>return </a:t>
            </a:r>
            <a:r>
              <a:rPr lang="ko-KR" altLang="en-US" sz="1600" dirty="0"/>
              <a:t>명령어가 없음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메서드들 간에 주고 받기</a:t>
            </a:r>
          </a:p>
          <a:p>
            <a:r>
              <a:rPr lang="en-US" altLang="ko-KR" sz="1600" dirty="0"/>
              <a:t>main method() {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단팥빵만들기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err="1"/>
              <a:t>식빵만들기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단팥빵만들기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단팥빵만들기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	//</a:t>
            </a:r>
            <a:r>
              <a:rPr lang="ko-KR" altLang="en-US" sz="1600" dirty="0"/>
              <a:t>수식 </a:t>
            </a:r>
            <a:r>
              <a:rPr lang="en-US" altLang="ko-KR" sz="1600" dirty="0"/>
              <a:t>or </a:t>
            </a:r>
            <a:r>
              <a:rPr lang="ko-KR" altLang="en-US" sz="1600" dirty="0"/>
              <a:t>내용 </a:t>
            </a:r>
            <a:r>
              <a:rPr lang="en-US" altLang="ko-KR" sz="1600" dirty="0"/>
              <a:t>or </a:t>
            </a:r>
            <a:r>
              <a:rPr lang="ko-KR" altLang="en-US" sz="1600" dirty="0"/>
              <a:t>조건   </a:t>
            </a:r>
          </a:p>
          <a:p>
            <a:r>
              <a:rPr lang="en-US" altLang="ko-KR" sz="1600" dirty="0"/>
              <a:t>} 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	        </a:t>
            </a:r>
            <a:r>
              <a:rPr lang="ko-KR" altLang="en-US" sz="1600" dirty="0" err="1"/>
              <a:t>식빵만들기</a:t>
            </a:r>
            <a:r>
              <a:rPr lang="en-US" altLang="ko-KR" sz="1600" dirty="0"/>
              <a:t>() {</a:t>
            </a:r>
            <a:endParaRPr lang="en-US" altLang="ko-KR" sz="1600" dirty="0" smtClean="0"/>
          </a:p>
          <a:p>
            <a:r>
              <a:rPr lang="en-US" altLang="ko-KR" sz="1600" dirty="0"/>
              <a:t> 	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621</Words>
  <Application>Microsoft Office PowerPoint</Application>
  <PresentationFormat>와이드스크린</PresentationFormat>
  <Paragraphs>172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24</cp:revision>
  <dcterms:created xsi:type="dcterms:W3CDTF">2023-02-01T05:36:18Z</dcterms:created>
  <dcterms:modified xsi:type="dcterms:W3CDTF">2023-02-01T08:29:45Z</dcterms:modified>
</cp:coreProperties>
</file>