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81" r:id="rId5"/>
    <p:sldId id="282" r:id="rId6"/>
    <p:sldId id="283" r:id="rId7"/>
    <p:sldId id="272" r:id="rId8"/>
    <p:sldId id="285" r:id="rId9"/>
    <p:sldId id="287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7" autoAdjust="0"/>
    <p:restoredTop sz="94637" autoAdjust="0"/>
  </p:normalViewPr>
  <p:slideViewPr>
    <p:cSldViewPr snapToGrid="0">
      <p:cViewPr varScale="1">
        <p:scale>
          <a:sx n="68" d="100"/>
          <a:sy n="68" d="100"/>
        </p:scale>
        <p:origin x="60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4203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78975" y="11520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class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private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private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private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sz="1400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생성자를</a:t>
            </a:r>
            <a:r>
              <a:rPr lang="ko-KR" altLang="en-US" sz="14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생략</a:t>
            </a:r>
            <a:endParaRPr lang="en-US" altLang="ko-KR" sz="1400" dirty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void set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0){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}                                                 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값을 수정 가능함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public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get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 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                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변수의 값을 가져올 수 있음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29" y="30949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8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>
                <a:solidFill>
                  <a:schemeClr val="bg1"/>
                </a:solidFill>
              </a:rPr>
              <a:t>클래스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_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소유권 붙이기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3334043" y="2940149"/>
            <a:ext cx="196948" cy="1828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>
            <a:off x="3348110" y="5120639"/>
            <a:ext cx="98474" cy="80185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78975" y="11520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메모리를 하나의 이름으로 묶는 것을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이라 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 = new </a:t>
            </a: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[5];  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배열의 크기는 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5 , </a:t>
            </a:r>
            <a:r>
              <a:rPr lang="ko-KR" altLang="en-US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인덱스의 범위는 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0~4</a:t>
            </a:r>
            <a:r>
              <a:rPr lang="ko-KR" altLang="en-US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이다</a:t>
            </a:r>
            <a:r>
              <a:rPr lang="en-US" altLang="ko-KR" sz="16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[0] = 55;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[2]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80;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100;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[4]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75;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5;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=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정수숫자입력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=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정수숫자입력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……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</a:t>
            </a: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배열을 사용하지 않은 경우</a:t>
            </a:r>
            <a:endParaRPr lang="en-US" altLang="ko-KR" sz="1400" dirty="0" smtClean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9" y="309494"/>
            <a:ext cx="584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배열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_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비슷한 변수는 한번에 관리하기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309057" y="5042862"/>
            <a:ext cx="1609242" cy="3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74437" y="4048551"/>
            <a:ext cx="39756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 =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[5];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n = 0; n&lt;5; n++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 + N + 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입력하세요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성적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[N] =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정수숫자입력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74437" y="3644690"/>
            <a:ext cx="3975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배열을 사용한 경우 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(for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구문과 빈번하게 쓰임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pic>
        <p:nvPicPr>
          <p:cNvPr id="2050" name="Picture 2" descr="C언어 배열의 선언과 초기화 및 반복문 연계 - dasi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4"/>
          <a:stretch/>
        </p:blipFill>
        <p:spPr bwMode="auto">
          <a:xfrm>
            <a:off x="7260072" y="1405704"/>
            <a:ext cx="4153482" cy="198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78975" y="1152058"/>
            <a:ext cx="11614655" cy="51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elice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class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public static void main(String[]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double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 = new double [3];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for(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 = 0;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n&lt;3;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n++) {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(N+“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번째 숫자를 입력하세요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.”);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N] =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정수숫자입력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double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[0] +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[1] +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[2])/3;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숫자의 평균값은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+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.”);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9" y="309494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10.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배열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_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실습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653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(Class) ,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(Instance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제어자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(Access Modifier)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클래스에 소유권 붙이기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열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클래스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인스턴스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_ this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 무엇인가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30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 클래스에 있는 변수를 지칭하는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this.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수식어가 등장한다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578" y="4203175"/>
            <a:ext cx="4923978" cy="20163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 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elice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en-US" altLang="ko-KR" sz="13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300" b="1" dirty="0" err="1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3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</a:t>
            </a:r>
            <a:endParaRPr lang="en-US" altLang="ko-KR" sz="1300" b="1" dirty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 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칫솔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치약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비누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샴푸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린스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this.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칫솔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this.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치약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this.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비누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this.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샴푸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this.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린스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9365" y="1714407"/>
            <a:ext cx="4923978" cy="3597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</a:t>
            </a:r>
            <a:r>
              <a:rPr lang="ko-KR" altLang="en-US" sz="13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사용하기</a:t>
            </a:r>
            <a:r>
              <a:rPr lang="en-US" altLang="ko-KR" sz="13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.java</a:t>
            </a:r>
            <a:endParaRPr lang="en-US" altLang="ko-KR" sz="13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 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elice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;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public class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사용하기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endParaRPr lang="en-US" altLang="ko-KR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public static void main(String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[] 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){	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 세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(2,7,3,1,1);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 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(0,4,2,1,1);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출력하기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출력하기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} // </a:t>
            </a:r>
            <a:r>
              <a:rPr lang="ko-KR" altLang="en-US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출력메서트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생략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578" y="1714407"/>
            <a:ext cx="4923978" cy="47289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3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 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elice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  <a:endParaRPr lang="en-US" altLang="ko-KR" sz="1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칫솔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치약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비누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샴푸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린스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94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5780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>
                <a:solidFill>
                  <a:schemeClr val="bg1"/>
                </a:solidFill>
              </a:rPr>
              <a:t>클래스 </a:t>
            </a:r>
            <a:r>
              <a:rPr lang="en-US" altLang="ko-KR" sz="2400" b="1" dirty="0">
                <a:solidFill>
                  <a:schemeClr val="bg1"/>
                </a:solidFill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</a:rPr>
              <a:t>인스턴스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_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메서드 추가 기능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89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안에는 변수 뿐만 아니라 메서드도 추가가 가능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){ </a:t>
            </a: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sz="1400" dirty="0" err="1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생성자를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의미한다</a:t>
            </a:r>
            <a:r>
              <a:rPr lang="en-US" altLang="ko-KR" sz="14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총합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전체개수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전체개수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 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    </a:t>
            </a: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 생성</a:t>
            </a:r>
            <a:endParaRPr lang="en-US" altLang="ko-KR" sz="1400" dirty="0" smtClean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전체개수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199231" y="3588652"/>
            <a:ext cx="21015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97351" y="3151767"/>
            <a:ext cx="169148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클래스의 사용 방법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9282" y="1613647"/>
            <a:ext cx="5777021" cy="4816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44601" y="2596906"/>
            <a:ext cx="4519232" cy="1983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참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(12,3,3);</a:t>
            </a:r>
          </a:p>
          <a:p>
            <a:pPr algn="ctr"/>
            <a:endParaRPr lang="en-US" altLang="ko-KR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총개수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총합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</a:t>
            </a: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sz="1400" dirty="0" err="1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총개수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메모리 그릇 </a:t>
            </a:r>
            <a:endParaRPr lang="en-US" altLang="ko-KR" sz="1400" dirty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이름</a:t>
            </a:r>
            <a:endParaRPr lang="en-US" altLang="ko-KR" sz="1400" dirty="0" smtClean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7213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클래스 </a:t>
            </a:r>
            <a:r>
              <a:rPr lang="en-US" altLang="ko-KR" sz="2400" b="1" dirty="0">
                <a:solidFill>
                  <a:schemeClr val="bg1"/>
                </a:solidFill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</a:rPr>
              <a:t>인스턴스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_ return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값 없는 메서드 추가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30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retur</a:t>
            </a:r>
            <a:r>
              <a:rPr lang="ko-KR" altLang="en-US" b="1" dirty="0"/>
              <a:t>값이 없는 메서드 </a:t>
            </a:r>
            <a:r>
              <a:rPr lang="ko-KR" altLang="en-US" b="1" dirty="0" smtClean="0"/>
              <a:t>추가하기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(String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세트이름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(“**” +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세트이름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**”);</a:t>
            </a: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일반참치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:” + 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야채참치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:” + 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고추참치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:” + this.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>
              <a:lnSpc>
                <a:spcPct val="20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”);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인스턴스이름</a:t>
            </a:r>
            <a:r>
              <a:rPr lang="en-US" altLang="ko-KR" sz="1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b="1" dirty="0" err="1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메서드이름</a:t>
            </a:r>
            <a:r>
              <a:rPr lang="en-US" altLang="ko-KR" sz="1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메서드에 사용할 </a:t>
            </a:r>
            <a:r>
              <a:rPr lang="ko-KR" altLang="en-US" sz="1400" b="1" dirty="0" err="1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세트이름</a:t>
            </a:r>
            <a:r>
              <a:rPr lang="en-US" altLang="ko-KR" sz="1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082744" y="4171751"/>
            <a:ext cx="21015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2264" y="3660867"/>
            <a:ext cx="23342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없는 메서드 사용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51686" y="2577147"/>
            <a:ext cx="3450076" cy="2468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결과</a:t>
            </a:r>
            <a:endParaRPr lang="en-US" altLang="ko-KR" sz="16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“”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내용물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“”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일반참치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야채참치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고추참치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0455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608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>
                <a:solidFill>
                  <a:schemeClr val="bg1"/>
                </a:solidFill>
              </a:rPr>
              <a:t>클래스 </a:t>
            </a:r>
            <a:r>
              <a:rPr lang="en-US" altLang="ko-KR" sz="2400" b="1" dirty="0">
                <a:solidFill>
                  <a:schemeClr val="bg1"/>
                </a:solidFill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</a:rPr>
              <a:t>인스턴스 </a:t>
            </a:r>
            <a:r>
              <a:rPr lang="en-US" altLang="ko-KR" sz="2400" b="1" dirty="0">
                <a:solidFill>
                  <a:schemeClr val="bg1"/>
                </a:solidFill>
              </a:rPr>
              <a:t>_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클래스 재활용 방법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30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상속 또는 확장이 가능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별세트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extends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설명선 3(강조선) 1"/>
          <p:cNvSpPr/>
          <p:nvPr/>
        </p:nvSpPr>
        <p:spPr>
          <a:xfrm rot="16200000">
            <a:off x="1740654" y="1432073"/>
            <a:ext cx="377474" cy="491152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80990"/>
              <a:gd name="adj8" fmla="val -672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16149" y="1413439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확장을 받는 하위 클래스 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서브클래스</a:t>
            </a:r>
            <a:endParaRPr lang="ko-KR" altLang="en-US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7458" y="1988757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확장을 해주는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</a:t>
            </a:r>
            <a:r>
              <a:rPr lang="ko-KR" altLang="en-US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 클래스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슈퍼클래스</a:t>
            </a:r>
            <a:endParaRPr lang="ko-KR" altLang="en-US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8429" y="2176205"/>
            <a:ext cx="118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확장을 의미</a:t>
            </a:r>
            <a:endParaRPr lang="ko-KR" altLang="en-US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0" name="구부러진 연결선 19"/>
          <p:cNvCxnSpPr/>
          <p:nvPr/>
        </p:nvCxnSpPr>
        <p:spPr>
          <a:xfrm>
            <a:off x="2834123" y="1963851"/>
            <a:ext cx="1674497" cy="197936"/>
          </a:xfrm>
          <a:prstGeom prst="curvedConnector3">
            <a:avLst>
              <a:gd name="adj1" fmla="val 310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364146" y="2582478"/>
            <a:ext cx="5507092" cy="3811619"/>
            <a:chOff x="6441335" y="1252750"/>
            <a:chExt cx="5507092" cy="3811619"/>
          </a:xfrm>
        </p:grpSpPr>
        <p:sp>
          <p:nvSpPr>
            <p:cNvPr id="26" name="TextBox 25"/>
            <p:cNvSpPr txBox="1"/>
            <p:nvPr/>
          </p:nvSpPr>
          <p:spPr>
            <a:xfrm>
              <a:off x="6441335" y="1252750"/>
              <a:ext cx="5507092" cy="38116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슈퍼클래스의 모든 변수 </a:t>
              </a:r>
              <a:r>
                <a:rPr lang="en-US" altLang="ko-KR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메서드를 </a:t>
              </a:r>
              <a:r>
                <a:rPr lang="en-US" altLang="ko-KR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super</a:t>
              </a: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 호출 가능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class </a:t>
              </a: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특별세트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1400" dirty="0" smtClean="0"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extends </a:t>
              </a:r>
              <a:r>
                <a:rPr lang="ko-KR" altLang="en-US" sz="1400" dirty="0" smtClean="0"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참치선물세트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{  </a:t>
              </a:r>
              <a:r>
                <a:rPr lang="en-US" altLang="ko-KR" sz="1400" dirty="0" smtClean="0">
                  <a:solidFill>
                    <a:srgbClr val="00B05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// </a:t>
              </a:r>
              <a:r>
                <a:rPr lang="ko-KR" altLang="en-US" sz="1400" dirty="0" smtClean="0">
                  <a:solidFill>
                    <a:srgbClr val="00B05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상속됨</a:t>
              </a:r>
              <a:endPara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</a:t>
              </a:r>
              <a:r>
                <a:rPr lang="en-US" altLang="ko-KR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햄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</a:t>
              </a:r>
              <a:r>
                <a:rPr lang="en-US" altLang="ko-KR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카놀라유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;</a:t>
              </a:r>
            </a:p>
            <a:p>
              <a:pPr>
                <a:lnSpc>
                  <a:spcPct val="150000"/>
                </a:lnSpc>
              </a:pP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</a:t>
              </a: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특별세트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en-US" altLang="ko-KR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일반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</a:t>
              </a:r>
              <a:r>
                <a:rPr lang="en-US" altLang="ko-KR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햄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</a:t>
              </a:r>
              <a:r>
                <a:rPr lang="en-US" altLang="ko-KR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int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카놀라유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){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 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 super(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일반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,0,0);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  this.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햄 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= 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햄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 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 this.</a:t>
              </a: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카놀라유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= </a:t>
              </a: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카놀라유</a:t>
              </a: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	}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}                                                                        </a:t>
              </a:r>
              <a:r>
                <a:rPr lang="ko-KR" altLang="en-US" sz="1400" b="1" dirty="0" err="1" smtClean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생성자</a:t>
              </a:r>
              <a:endPara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09589" y="2667082"/>
              <a:ext cx="3981157" cy="16574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/>
            <p:cNvCxnSpPr>
              <a:stCxn id="11" idx="5"/>
            </p:cNvCxnSpPr>
            <p:nvPr/>
          </p:nvCxnSpPr>
          <p:spPr>
            <a:xfrm>
              <a:off x="10307719" y="4081830"/>
              <a:ext cx="386821" cy="4231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U자형 화살표 22"/>
            <p:cNvSpPr/>
            <p:nvPr/>
          </p:nvSpPr>
          <p:spPr>
            <a:xfrm rot="10800000">
              <a:off x="7427742" y="1925270"/>
              <a:ext cx="1357888" cy="135193"/>
            </a:xfrm>
            <a:prstGeom prst="uturn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74333" y="2795541"/>
            <a:ext cx="57064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(6,3,2);</a:t>
            </a:r>
          </a:p>
          <a:p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”);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내용물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일반참치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6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야채참치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고추참치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</a:t>
            </a:r>
            <a:b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super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영향을 받아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6,0,0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값이 출력되었음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1012874" y="1559073"/>
            <a:ext cx="2003275" cy="182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78975" y="1152059"/>
            <a:ext cx="11614655" cy="50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lvl="1"/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그래서 서브클래스에 덮어쓰기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Overirde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메서드가 필요하다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extends </a:t>
            </a:r>
            <a:r>
              <a:rPr lang="ko-KR" altLang="en-US" sz="1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  </a:t>
            </a:r>
            <a:r>
              <a:rPr lang="en-US" altLang="ko-KR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상속됨</a:t>
            </a:r>
            <a:endParaRPr lang="en-US" altLang="ko-KR" sz="1400" dirty="0" smtClean="0">
              <a:solidFill>
                <a:srgbClr val="00B05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카놀라유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카놀라유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 super(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,0,0);</a:t>
            </a:r>
          </a:p>
          <a:p>
            <a:r>
              <a:rPr lang="ko-KR" altLang="en-US" sz="1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 this.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 this.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카놀라유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카놀라유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(String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세트이름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){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super.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세트이름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:”+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카놀라유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:” +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카놀라유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}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811151" y="3640042"/>
            <a:ext cx="1609242" cy="3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429" y="309494"/>
            <a:ext cx="768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5. </a:t>
            </a:r>
            <a:r>
              <a:rPr lang="ko-KR" altLang="en-US" sz="2400" b="1" dirty="0">
                <a:solidFill>
                  <a:schemeClr val="bg1"/>
                </a:solidFill>
              </a:rPr>
              <a:t>클래스 </a:t>
            </a:r>
            <a:r>
              <a:rPr lang="en-US" altLang="ko-KR" sz="2400" b="1" dirty="0">
                <a:solidFill>
                  <a:schemeClr val="bg1"/>
                </a:solidFill>
              </a:rPr>
              <a:t>/ </a:t>
            </a:r>
            <a:r>
              <a:rPr lang="ko-KR" altLang="en-US" sz="2400" b="1" dirty="0">
                <a:solidFill>
                  <a:schemeClr val="bg1"/>
                </a:solidFill>
              </a:rPr>
              <a:t>인스턴스 </a:t>
            </a:r>
            <a:r>
              <a:rPr lang="en-US" altLang="ko-KR" sz="2400" b="1" dirty="0">
                <a:solidFill>
                  <a:schemeClr val="bg1"/>
                </a:solidFill>
              </a:rPr>
              <a:t>_ </a:t>
            </a:r>
            <a:r>
              <a:rPr lang="ko-KR" altLang="en-US" sz="2400" b="1" dirty="0">
                <a:solidFill>
                  <a:schemeClr val="bg1"/>
                </a:solidFill>
              </a:rPr>
              <a:t>클래스 재활용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방법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(Override)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7656" y="1654883"/>
            <a:ext cx="397563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(6,3,2);</a:t>
            </a:r>
          </a:p>
          <a:p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”);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내용물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일반참치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6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야채참치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고추참치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카놀라유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--------------------------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특별세트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카놀라유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  <a:p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오른쪽 중괄호 13"/>
          <p:cNvSpPr/>
          <p:nvPr/>
        </p:nvSpPr>
        <p:spPr>
          <a:xfrm rot="10800000">
            <a:off x="1024178" y="2838182"/>
            <a:ext cx="185643" cy="759656"/>
          </a:xfrm>
          <a:prstGeom prst="rightBrace">
            <a:avLst>
              <a:gd name="adj1" fmla="val 6217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3558" y="4222748"/>
            <a:ext cx="4276578" cy="1058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78975" y="1152059"/>
            <a:ext cx="11614655" cy="50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클래스 묶음을 의미하며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클래스 또는 인터페이스를 포함 시킬 수 있으며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관련된 클래스들끼리 그룹 단위로 나누어 놓음으로써 클래스를 효율적으로 관리가 용이하다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package </a:t>
            </a:r>
            <a:r>
              <a:rPr lang="ko-KR" altLang="en-US" sz="14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패키지명</a:t>
            </a:r>
            <a:r>
              <a:rPr lang="en-US" altLang="ko-KR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ko-KR" altLang="en-US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작성하여 선언할 수 있으며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소스파일에서 주석과 공백을 제외한 첫 번째 </a:t>
            </a: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문장이어야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하며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소스파일에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단 한번만 선언될 수 있다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배열을 선언하는 것은 단지 생성된 배열을 다루기 위한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참조변수를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공간이 만들어지는 것 뿐이다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배열을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생성해야만 비로소 데이터를 저장할 수 있는 공간이 만들어지는 것이다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9" y="309494"/>
            <a:ext cx="2314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package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20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278975" y="1152059"/>
            <a:ext cx="11614655" cy="503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 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제어자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(Access Modifier) –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접근에 대한 권한을 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정해주기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변수 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 앞에 붙이는 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수식어라는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뜻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 </a:t>
            </a:r>
            <a:r>
              <a:rPr lang="ko-KR" altLang="en-US" sz="1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제어자의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종류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대중을 위한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–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아무나 접근 가능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protected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보호 받는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–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패키지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(ex.elice1)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안에서만 접근 가능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상속을 받은 경우 접근 가능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default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아무것도 없음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–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패키지 안에서만 접근 가능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private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 소유의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–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안에서만 접근 가능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외부에서는 접근 불가능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센 보안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429" y="309494"/>
            <a:ext cx="531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7.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접근제어자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(Access Modifier)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란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41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981</Words>
  <Application>Microsoft Office PowerPoint</Application>
  <PresentationFormat>와이드스크린</PresentationFormat>
  <Paragraphs>243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117</cp:revision>
  <dcterms:created xsi:type="dcterms:W3CDTF">2023-02-01T05:36:18Z</dcterms:created>
  <dcterms:modified xsi:type="dcterms:W3CDTF">2023-02-06T07:51:05Z</dcterms:modified>
</cp:coreProperties>
</file>