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8" r:id="rId4"/>
    <p:sldId id="266" r:id="rId5"/>
    <p:sldId id="293" r:id="rId6"/>
    <p:sldId id="283" r:id="rId7"/>
    <p:sldId id="292" r:id="rId8"/>
    <p:sldId id="282" r:id="rId9"/>
    <p:sldId id="294" r:id="rId10"/>
    <p:sldId id="296" r:id="rId11"/>
    <p:sldId id="281" r:id="rId12"/>
    <p:sldId id="295" r:id="rId13"/>
    <p:sldId id="299" r:id="rId14"/>
    <p:sldId id="2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37" autoAdjust="0"/>
  </p:normalViewPr>
  <p:slideViewPr>
    <p:cSldViewPr snapToGrid="0">
      <p:cViewPr varScale="1">
        <p:scale>
          <a:sx n="68" d="100"/>
          <a:sy n="68" d="100"/>
        </p:scale>
        <p:origin x="60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213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5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9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 Entity code (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특수코드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489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9282" y="1613647"/>
            <a:ext cx="5777021" cy="4816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77127" y="1982500"/>
          <a:ext cx="6628583" cy="3558969"/>
        </p:xfrm>
        <a:graphic>
          <a:graphicData uri="http://schemas.openxmlformats.org/drawingml/2006/table">
            <a:tbl>
              <a:tblPr/>
              <a:tblGrid>
                <a:gridCol w="1594933">
                  <a:extLst>
                    <a:ext uri="{9D8B030D-6E8A-4147-A177-3AD203B41FA5}">
                      <a16:colId xmlns:a16="http://schemas.microsoft.com/office/drawing/2014/main" val="3313707645"/>
                    </a:ext>
                  </a:extLst>
                </a:gridCol>
                <a:gridCol w="5033650">
                  <a:extLst>
                    <a:ext uri="{9D8B030D-6E8A-4147-A177-3AD203B41FA5}">
                      <a16:colId xmlns:a16="http://schemas.microsoft.com/office/drawing/2014/main" val="2241364120"/>
                    </a:ext>
                  </a:extLst>
                </a:gridCol>
              </a:tblGrid>
              <a:tr h="5468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특수 코드 값</a:t>
                      </a:r>
                      <a:endParaRPr lang="ko-KR" altLang="en-US" sz="1400" b="1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용도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250216"/>
                  </a:ext>
                </a:extLst>
              </a:tr>
              <a:tr h="54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&amp;</a:t>
                      </a:r>
                      <a:r>
                        <a:rPr lang="en-US" sz="14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lt</a:t>
                      </a:r>
                      <a:r>
                        <a:rPr 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  <a:endParaRPr 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&lt; (</a:t>
                      </a:r>
                      <a:r>
                        <a:rPr lang="ko-KR" alt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부등호 </a:t>
                      </a:r>
                      <a:r>
                        <a:rPr lang="ko-KR" altLang="en-US" sz="14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꺽쇠</a:t>
                      </a:r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– </a:t>
                      </a:r>
                      <a:r>
                        <a:rPr lang="ko-KR" alt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오른쪽으로 열린 부등호 </a:t>
                      </a:r>
                      <a:endParaRPr lang="ko-KR" altLang="en-US" sz="1400" i="1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755871"/>
                  </a:ext>
                </a:extLst>
              </a:tr>
              <a:tr h="54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&amp;</a:t>
                      </a:r>
                      <a:r>
                        <a:rPr lang="en-US" sz="14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gt</a:t>
                      </a:r>
                      <a:r>
                        <a:rPr 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  <a:endParaRPr 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&gt;</a:t>
                      </a:r>
                      <a:r>
                        <a:rPr lang="en-US" altLang="ko-KR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(</a:t>
                      </a:r>
                      <a:r>
                        <a:rPr lang="ko-KR" altLang="en-US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부등호 </a:t>
                      </a:r>
                      <a:r>
                        <a:rPr lang="ko-KR" altLang="en-US" sz="1400" baseline="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꺽쇠</a:t>
                      </a:r>
                      <a:r>
                        <a:rPr lang="en-US" altLang="ko-KR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– </a:t>
                      </a:r>
                      <a:r>
                        <a:rPr lang="ko-KR" altLang="en-US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왼쪽으로 열린 부등호</a:t>
                      </a:r>
                      <a:endParaRPr lang="ko-KR" altLang="en-US" sz="1400" b="1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441414"/>
                  </a:ext>
                </a:extLst>
              </a:tr>
              <a:tr h="54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&amp;</a:t>
                      </a:r>
                      <a:r>
                        <a:rPr lang="en-US" sz="14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nbsp</a:t>
                      </a:r>
                      <a:r>
                        <a:rPr 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  <a:endParaRPr 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‘</a:t>
                      </a:r>
                      <a:r>
                        <a:rPr lang="en-US" altLang="ko-KR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‘</a:t>
                      </a:r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(</a:t>
                      </a:r>
                      <a:r>
                        <a:rPr lang="ko-KR" alt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공백</a:t>
                      </a:r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– </a:t>
                      </a:r>
                      <a:r>
                        <a:rPr lang="ko-KR" alt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연속하여 여러 공백 문자</a:t>
                      </a:r>
                      <a:r>
                        <a:rPr lang="ko-KR" altLang="en-US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삽입이 가능</a:t>
                      </a:r>
                      <a:endParaRPr lang="ko-KR" altLang="en-US" sz="1400" u="sng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424953"/>
                  </a:ext>
                </a:extLst>
              </a:tr>
              <a:tr h="536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&amp;amp;</a:t>
                      </a:r>
                      <a:endParaRPr 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&amp; - </a:t>
                      </a:r>
                      <a:r>
                        <a:rPr lang="ko-KR" alt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문자</a:t>
                      </a:r>
                      <a:r>
                        <a:rPr lang="ko-KR" altLang="en-US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그대로 </a:t>
                      </a:r>
                      <a:r>
                        <a:rPr lang="en-US" altLang="ko-KR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&amp;</a:t>
                      </a:r>
                      <a:r>
                        <a:rPr lang="ko-KR" altLang="en-US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를 뜻함 </a:t>
                      </a:r>
                      <a:r>
                        <a:rPr lang="en-US" altLang="ko-KR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그대로 </a:t>
                      </a:r>
                      <a:r>
                        <a:rPr lang="ko-KR" altLang="en-US" sz="1400" baseline="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출력가능</a:t>
                      </a:r>
                      <a:r>
                        <a:rPr lang="en-US" altLang="ko-KR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b="1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8118"/>
                  </a:ext>
                </a:extLst>
              </a:tr>
              <a:tr h="8350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&amp;</a:t>
                      </a:r>
                      <a:r>
                        <a:rPr lang="en-US" sz="14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quot</a:t>
                      </a:r>
                      <a:r>
                        <a:rPr lang="en-US" sz="14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;</a:t>
                      </a:r>
                      <a:endParaRPr 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“ (</a:t>
                      </a:r>
                      <a:r>
                        <a:rPr lang="ko-KR" altLang="en-US" sz="1400" baseline="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쌍따옴표</a:t>
                      </a:r>
                      <a:r>
                        <a:rPr lang="en-US" altLang="ko-KR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– HTML</a:t>
                      </a:r>
                      <a:r>
                        <a:rPr lang="ko-KR" altLang="en-US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에선 특정 속성값을 묶을 때 사용되기 때문에 문자 그대로 출력하기 위해선 </a:t>
                      </a:r>
                      <a:r>
                        <a:rPr lang="ko-KR" altLang="en-US" sz="1400" baseline="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특수코드를</a:t>
                      </a:r>
                      <a:r>
                        <a:rPr lang="ko-KR" altLang="en-US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사용해야 함</a:t>
                      </a:r>
                      <a:r>
                        <a:rPr lang="en-US" altLang="ko-KR" sz="14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400" baseline="-250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5906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31200" y="2584738"/>
            <a:ext cx="4410454" cy="2354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에선 그냥 문자인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&gt;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꺽쇠는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tag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감싸는 용도로 쓰이고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스페이스바로 공백을 만든다면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번만 적용되고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“”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큰 따옴표로는 속성값을 묶는 등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내에서 작동한다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그래서 등호 표시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강조 및 문자 그대로 나타내야 하는 상황에는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엔티티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코드를 사용해야한다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8. tag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예제들 사용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489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9282" y="1613647"/>
            <a:ext cx="5777021" cy="4816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55557"/>
            <a:ext cx="12183399" cy="6201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문서도 본문을 여러 단락으로 나눌 수 있는데</a:t>
            </a:r>
          </a:p>
          <a:p>
            <a:pPr lvl="1"/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CSS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스타일을 사용하면 단락 단위로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내어쓰기와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들여씨기가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가능하다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tag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를 사용하면 바로 위에 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선긋기가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가능해진다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tag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는 단락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enter p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태그와 비슷하나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태그는 단락을 나눌 수 있고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tag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는 그저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enter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로 문장 띄우기 정도가 가능하다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tag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tag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&gt; &lt;/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을 사용하지 않는다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 --&gt;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&lt;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을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여러번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넣으면 넣은 수 만큼 단락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enter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가 </a:t>
            </a: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되는 것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&amp;divide;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2=5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&amp;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기호는 문자를 화면에 출력하고 싶을 때 사용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ex. divide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%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기호로 표기됨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radic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2=1.414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6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&amp;nbsp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;&amp;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lt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;&amp;nbsp;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&amp;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nbsp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공백 문자 </a:t>
            </a: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한 칸을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의미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= space </a:t>
            </a: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한 칸과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같음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오늘 엘비스의 노래를 들었다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sub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mark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오늘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quot;</a:t>
            </a:r>
            <a:r>
              <a:rPr lang="en-US" altLang="ko-KR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Elvis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&amp;#34;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노래를 들었다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mark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sub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"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하나를 의미하며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화면에 출력하기 위해서는 </a:t>
            </a:r>
            <a:r>
              <a:rPr lang="ko-KR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특수 코드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사용이 필요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 --&gt;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10.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목록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(list) tag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489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1 ) 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순서가 있는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(List) 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ol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(ordered list)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ol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 하위 목록들의 순서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마커가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정해지고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start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따라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시작값이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정해진다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 = “1”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때에는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1,2,3…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“A”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때에는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A,B,C…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“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때에는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i,ii,iii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“A”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아니라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시작시에는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C,D,E…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순서로 진행된다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아라비아 숫자의 경우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1,2,3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표기한다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2 ) 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순서가 없는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(List) </a:t>
            </a:r>
            <a:r>
              <a:rPr lang="en-US" altLang="ko-KR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6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ul</a:t>
            </a:r>
            <a:r>
              <a:rPr lang="en-US" altLang="ko-KR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undered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list)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ul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태그는 순서가 없어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모양을 표시하는 값을 넣는다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순서가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없기 때문에 시작 값을 지정하는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속성은 없다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 =  “disc” 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기본값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“square”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“circle”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9282" y="1613647"/>
            <a:ext cx="5777021" cy="4816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59911" y="3429579"/>
            <a:ext cx="226019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ol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example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ol</a:t>
            </a: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 = “1” start=“3”&gt;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&lt;li&gt;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아이템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&lt;li&gt;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아이템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sz="1400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ol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ol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아이템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아이템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       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20103" y="3429579"/>
            <a:ext cx="2173433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ul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example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endParaRPr lang="en-US" altLang="ko-KR" sz="14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ul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type =“disc”&gt;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&lt;li&gt;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&lt;li&gt;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sz="1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ul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ul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아이템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아이템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11.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ul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,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ol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예제들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작성해보기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489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9282" y="1613647"/>
            <a:ext cx="5777021" cy="4816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55557"/>
            <a:ext cx="12183399" cy="6201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라면을 끓이는 순서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내가 좋아하는 음식은</a:t>
            </a: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감자탕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스파게티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              </a:t>
            </a: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list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안에서 한번 더 태그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태그를 사용하여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으로 정렬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잔치국수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라면 먹기 좋아해요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물을 끓인다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라면과 스프를 넣는다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ol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태그의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type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를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사용하였다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 --&gt;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파를 썰어 넣는다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분 후 먹는다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855" y="1613647"/>
            <a:ext cx="4061097" cy="39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413021" y="169810"/>
            <a:ext cx="1667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ERROR 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489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9282" y="1613647"/>
            <a:ext cx="5777021" cy="4816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855557"/>
            <a:ext cx="12183399" cy="6201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p&gt;</a:t>
            </a:r>
          </a:p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식물원의 전 지역은 금연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금주입니다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식물원에서 취사 행위를 할 수 없습니다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식물원의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전 지역은 금연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금주입니다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식물원에서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취사 행위를 할 수 없습니다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&lt;p&gt;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식물원의 전 지역은 금연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금주입니다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식물원에서 취사 행위를 할 수 없습니다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1.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식물원의 전 지역은 금연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금주입니다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2.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식물원에서 취사 행위를 할 수 없습니다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 </a:t>
            </a:r>
            <a:endParaRPr lang="ko-KR" alt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629" y="344770"/>
            <a:ext cx="4445520" cy="8604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47813" y="2389907"/>
            <a:ext cx="582123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예제 올바르게 출력하는 과정에서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ol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tag</a:t>
            </a: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쓰지 않고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ul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tag</a:t>
            </a: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순서를 지정해주지 못하였음</a:t>
            </a:r>
            <a:r>
              <a: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cxnSp>
        <p:nvCxnSpPr>
          <p:cNvPr id="13" name="꺾인 연결선 12"/>
          <p:cNvCxnSpPr>
            <a:endCxn id="11" idx="0"/>
          </p:cNvCxnSpPr>
          <p:nvPr/>
        </p:nvCxnSpPr>
        <p:spPr>
          <a:xfrm flipV="1">
            <a:off x="2377440" y="2389907"/>
            <a:ext cx="6080991" cy="353293"/>
          </a:xfrm>
          <a:prstGeom prst="bentConnector4">
            <a:avLst>
              <a:gd name="adj1" fmla="val 26068"/>
              <a:gd name="adj2" fmla="val 164705"/>
            </a:avLst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653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(Array)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이란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이란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양식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시 자주 쓰이는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tag (list)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ul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 </a:t>
            </a: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ol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Error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78975" y="1152058"/>
            <a:ext cx="11614655" cy="51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메모리를 하나의 이름으로 묶는 것을 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이라 한다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 = new </a:t>
            </a:r>
            <a:r>
              <a:rPr lang="en-US" altLang="ko-KR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[5];  </a:t>
            </a:r>
            <a:r>
              <a:rPr lang="en-US" altLang="ko-KR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배열의 크기는 </a:t>
            </a:r>
            <a:r>
              <a:rPr lang="en-US" altLang="ko-KR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5 , </a:t>
            </a:r>
            <a:r>
              <a:rPr lang="ko-KR" altLang="en-US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인덱스의 범위는 </a:t>
            </a:r>
            <a:r>
              <a:rPr lang="en-US" altLang="ko-KR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0~4</a:t>
            </a:r>
            <a:r>
              <a:rPr lang="ko-KR" altLang="en-US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이다</a:t>
            </a:r>
            <a:r>
              <a:rPr lang="en-US" altLang="ko-KR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[0] = 55;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 </a:t>
            </a:r>
            <a:r>
              <a:rPr lang="ko-KR" altLang="en-US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 요소에는 번호가 부착되며 이것을 </a:t>
            </a:r>
            <a:r>
              <a:rPr lang="ko-KR" altLang="en-US" sz="1400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인덱스라고</a:t>
            </a:r>
            <a:r>
              <a:rPr lang="ko-KR" altLang="en-US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</a:t>
            </a: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[1]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[2]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80;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100;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[3]</a:t>
            </a:r>
            <a:r>
              <a:rPr lang="ko-KR" altLang="en-US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저장된 값은 </a:t>
            </a: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[4]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75;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5;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입력하세요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=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정수숫자입력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입력하세요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＂);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=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정수숫자입력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……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 </a:t>
            </a:r>
            <a:r>
              <a:rPr lang="en-US" altLang="ko-KR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배열을 사용하지 않은 경우</a:t>
            </a:r>
            <a:endParaRPr lang="en-US" altLang="ko-KR" sz="1400" dirty="0" smtClean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429" y="309494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배열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_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변수들의 집합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309057" y="5042862"/>
            <a:ext cx="1609242" cy="3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74437" y="4048551"/>
            <a:ext cx="39756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 = new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[5];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for(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n = 0; n&lt;5; n++)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 + N + 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입력하세요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[N] =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정수숫자입력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74437" y="3644690"/>
            <a:ext cx="39756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배열을 사용한 경우 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(for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구문과 빈번하게 쓰임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pic>
        <p:nvPicPr>
          <p:cNvPr id="2050" name="Picture 2" descr="C언어 배열의 선언과 초기화 및 반복문 연계 - dasim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4"/>
          <a:stretch/>
        </p:blipFill>
        <p:spPr bwMode="auto">
          <a:xfrm>
            <a:off x="7260072" y="1405704"/>
            <a:ext cx="4153482" cy="198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배열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_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예제 </a:t>
            </a:r>
            <a:r>
              <a:rPr lang="en-US" altLang="ko-KR" b="1" dirty="0" smtClean="0">
                <a:solidFill>
                  <a:schemeClr val="bg1"/>
                </a:solidFill>
              </a:rPr>
              <a:t>(5</a:t>
            </a:r>
            <a:r>
              <a:rPr lang="ko-KR" altLang="en-US" b="1" dirty="0">
                <a:solidFill>
                  <a:schemeClr val="bg1"/>
                </a:solidFill>
              </a:rPr>
              <a:t>명 성적 </a:t>
            </a:r>
            <a:r>
              <a:rPr lang="ko-KR" altLang="en-US" b="1" dirty="0" err="1">
                <a:solidFill>
                  <a:schemeClr val="bg1"/>
                </a:solidFill>
              </a:rPr>
              <a:t>입력받아</a:t>
            </a:r>
            <a:r>
              <a:rPr lang="ko-KR" altLang="en-US" b="1" dirty="0">
                <a:solidFill>
                  <a:schemeClr val="bg1"/>
                </a:solidFill>
              </a:rPr>
              <a:t> 평균 구하는 배열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작성해보기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975" y="1152058"/>
            <a:ext cx="11614655" cy="51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java.util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.*;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example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static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main(String[]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args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en-US" altLang="ko-KR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 score =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[5];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en-US" altLang="ko-KR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 = 0;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double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average = 0f;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Scanner </a:t>
            </a:r>
            <a:r>
              <a:rPr lang="en-US" altLang="ko-KR" sz="1400" u="sng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scanner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Scanner(System.</a:t>
            </a:r>
            <a:r>
              <a:rPr lang="en-US" altLang="ko-KR" sz="14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for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0;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score.length;i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</a:t>
            </a:r>
            <a:r>
              <a:rPr lang="en-US" altLang="ko-KR" sz="1400" b="1" i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.println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성적을 입력하세요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score[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=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scanner.nextInt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sum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sum + score[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}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average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sum /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score.length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</a:t>
            </a:r>
            <a:r>
              <a:rPr lang="en-US" altLang="ko-KR" sz="1400" b="1" i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.println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평균성적은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"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average + "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}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4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3. HTML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이란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375" y="1304458"/>
            <a:ext cx="11614655" cy="51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HTML(Hyper Text Markup Language</a:t>
            </a:r>
            <a:r>
              <a:rPr lang="en-US" altLang="ko-KR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문서의 구조를 정의하고 콘텐츠를 표현 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언어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Hyper Text: 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텍스트에 대한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링크가 포함된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Markup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Language: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텍스트에 의미를 부여하기 위해 문서에 주석을 다는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기본 구성요소는 태그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(Tag)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이며 태그는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&gt;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나타냅니다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태그는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일반적으로 시작과 끝을 표시하는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쌍으로 이루어져 있으며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종료 태그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앞에는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붙여줍니다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&lt;!DOCTYPE html&gt;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HTML5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문서를 선언하는 구문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HTML&gt;...&lt;/HTML&gt;-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문서의 시작과 끝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&lt;HEAD&gt;...&lt;/HEAD&gt;-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CSS, JavaScript,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메타태그등이 위치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문서의 상단 제목을 표시하는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&lt;TITLE&gt;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문서의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정보를 설정하는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&lt;meta&gt;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등도 포함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&lt;BODY&gt;...&lt;/BODY&gt;-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 본문에 해당하는 부분으로 실제 화면에 나타나는 메인 부분임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다음은 일반적으로 사용하는 기본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 템플릿입니다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VS Code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 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5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872194"/>
            <a:ext cx="12183399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/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html 5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문서를 의미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&lt;html&gt; tag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전체를 감싸주는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tag --&gt;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&lt;head&gt; : html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문서 속성을 지정하기 위한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tag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현재 페이지에 대한 정보 및 필요한 파일을 연결하는 작업을 함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 --&gt;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화면 비율을 장치에 맞춰 보여지게 하는 역할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Document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&lt;body&gt; :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본문에 해당하는 내용이 보이는 부분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하이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heding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tag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는 총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1~6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개의 크기로 설정이 가능하고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크기와 두께가 지정됨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 --&gt;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F44747"/>
                </a:solidFill>
                <a:latin typeface="Consolas" panose="020B0609020204030204" pitchFamily="49" charset="0"/>
              </a:rPr>
              <a:t>big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World Wide Web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F44747"/>
                </a:solidFill>
                <a:latin typeface="Consolas" panose="020B0609020204030204" pitchFamily="49" charset="0"/>
              </a:rPr>
              <a:t>big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29" y="309494"/>
            <a:ext cx="401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4. HTML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작성 시 기본 양식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5. HTML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작성에 자주 쓰이는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tag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375" y="1318526"/>
            <a:ext cx="11614655" cy="51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&lt;h&gt; tag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heading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태그라고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불리며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HTML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문서에서 제목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(heading)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정의할 때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&lt;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h1 ~ h6&gt;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숫자가 커질수록 중요도는 떨어지며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강조가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약해짐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&lt;p</a:t>
            </a:r>
            <a:r>
              <a:rPr lang="en-US" altLang="ko-KR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tag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단락을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나누어주는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&lt;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tag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와의 차이점은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&lt;p&gt;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사용하면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개의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빈칸은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하나로 여러 줄은 한 줄에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붙여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출력함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</a:t>
            </a:r>
            <a:r>
              <a:rPr lang="en-US" altLang="ko-KR" sz="16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en-US" altLang="ko-KR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tag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수평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 긋기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줄 띄우기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&lt;a&gt; </a:t>
            </a:r>
            <a:r>
              <a:rPr lang="en-US" altLang="ko-KR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tag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페이지나 외부 사이트 연결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&lt;"a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herf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연결할 링크의 경로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"&gt;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&lt;/a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외부링크만이 아닌 내부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링크까지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&lt;a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herf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"#alpha"&gt; Alpha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&lt;/a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-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alpha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부분으로 이동</a:t>
            </a:r>
          </a:p>
          <a:p>
            <a:pPr lvl="2">
              <a:lnSpc>
                <a:spcPct val="200000"/>
              </a:lnSpc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 = "alpha"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부분으로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이동 ** </a:t>
            </a:r>
            <a:r>
              <a:rPr lang="en-US" altLang="ko-KR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 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관련이 있음</a:t>
            </a:r>
            <a:r>
              <a:rPr lang="en-US" altLang="ko-KR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lvl="1">
              <a:lnSpc>
                <a:spcPct val="20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78282" cy="8721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02334"/>
            <a:ext cx="12183399" cy="6255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/>
            <a:endParaRPr lang="en-US" altLang="ko-KR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heading tag : HTML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문서에서 제목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(heading)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을 정의할 때 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사용</a:t>
            </a:r>
            <a:endParaRPr lang="en-US" altLang="ko-KR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&lt;h1 ~ h6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까지 사용하며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숫자가 커질수록 중요도는 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떨어지고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강조가 약해짐</a:t>
            </a:r>
            <a:endParaRPr lang="en-US" altLang="ko-KR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ex)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장 홈페이지 만들기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절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언어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웹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1.1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인터넷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h5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1.1.1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네트워크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h5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1.1.1.1 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통신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en-US" altLang="ko-K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29" y="309494"/>
            <a:ext cx="354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6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Heding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tag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에 대해서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2023-02-08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7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HTML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에서 자주 쓰이는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tag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모음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06585"/>
              </p:ext>
            </p:extLst>
          </p:nvPr>
        </p:nvGraphicFramePr>
        <p:xfrm>
          <a:off x="970671" y="1505239"/>
          <a:ext cx="10578904" cy="4628580"/>
        </p:xfrm>
        <a:graphic>
          <a:graphicData uri="http://schemas.openxmlformats.org/drawingml/2006/table">
            <a:tbl>
              <a:tblPr/>
              <a:tblGrid>
                <a:gridCol w="1913206">
                  <a:extLst>
                    <a:ext uri="{9D8B030D-6E8A-4147-A177-3AD203B41FA5}">
                      <a16:colId xmlns:a16="http://schemas.microsoft.com/office/drawing/2014/main" val="3313707645"/>
                    </a:ext>
                  </a:extLst>
                </a:gridCol>
                <a:gridCol w="8665698">
                  <a:extLst>
                    <a:ext uri="{9D8B030D-6E8A-4147-A177-3AD203B41FA5}">
                      <a16:colId xmlns:a16="http://schemas.microsoft.com/office/drawing/2014/main" val="2241364120"/>
                    </a:ext>
                  </a:extLst>
                </a:gridCol>
              </a:tblGrid>
              <a:tr h="4628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태그명</a:t>
                      </a:r>
                      <a:endParaRPr lang="ko-KR" altLang="en-US" sz="1600" b="1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용도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250216"/>
                  </a:ext>
                </a:extLst>
              </a:tr>
              <a:tr h="462858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&lt;i&gt;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이탤릭으로 텍스트를 </a:t>
                      </a:r>
                      <a:r>
                        <a:rPr lang="ko-KR" altLang="en-US" sz="16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기울임  </a:t>
                      </a:r>
                      <a:r>
                        <a:rPr lang="en-US" altLang="ko-KR" sz="1600" i="1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ex)</a:t>
                      </a:r>
                      <a:r>
                        <a:rPr lang="en-US" altLang="ko-KR" sz="1600" i="1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How are you?</a:t>
                      </a:r>
                      <a:endParaRPr lang="ko-KR" altLang="en-US" sz="1600" i="1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755871"/>
                  </a:ext>
                </a:extLst>
              </a:tr>
              <a:tr h="462858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&lt;b&gt;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굵은 </a:t>
                      </a:r>
                      <a:r>
                        <a:rPr lang="ko-KR" altLang="en-US" sz="16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글자</a:t>
                      </a:r>
                      <a:r>
                        <a:rPr lang="ko-KR" altLang="en-US" sz="16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ex</a:t>
                      </a:r>
                      <a:r>
                        <a:rPr lang="en-US" altLang="ko-KR" sz="16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</a:t>
                      </a:r>
                      <a:r>
                        <a:rPr lang="en-US" altLang="ko-KR" sz="1600" b="1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How are you?</a:t>
                      </a:r>
                      <a:endParaRPr lang="ko-KR" altLang="en-US" sz="1600" b="1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441414"/>
                  </a:ext>
                </a:extLst>
              </a:tr>
              <a:tr h="462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&lt;ins&gt;</a:t>
                      </a:r>
                      <a:endParaRPr lang="en-US" sz="16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밑줄  </a:t>
                      </a:r>
                      <a:r>
                        <a:rPr lang="en-US" altLang="ko-KR" sz="16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ex)</a:t>
                      </a:r>
                      <a:r>
                        <a:rPr lang="en-US" altLang="ko-KR" sz="16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600" u="sng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How are you?</a:t>
                      </a:r>
                      <a:endParaRPr lang="ko-KR" altLang="en-US" sz="1600" u="sng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424953"/>
                  </a:ext>
                </a:extLst>
              </a:tr>
              <a:tr h="462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&lt;strong&gt;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강조 텍스트 </a:t>
                      </a:r>
                      <a:r>
                        <a:rPr lang="en-US" altLang="ko-KR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b </a:t>
                      </a:r>
                      <a:r>
                        <a:rPr lang="ko-KR" alt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태그와 결과 </a:t>
                      </a:r>
                      <a:r>
                        <a:rPr lang="ko-KR" altLang="en-US" sz="16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동일 </a:t>
                      </a:r>
                      <a:r>
                        <a:rPr lang="en-US" altLang="ko-KR" sz="16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ex</a:t>
                      </a:r>
                      <a:r>
                        <a:rPr lang="en-US" altLang="ko-KR" sz="16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</a:t>
                      </a:r>
                      <a:r>
                        <a:rPr lang="en-US" altLang="ko-KR" sz="1600" b="1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How are you?</a:t>
                      </a:r>
                      <a:endParaRPr lang="ko-KR" altLang="en-US" sz="1600" b="1" dirty="0" smtClean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8118"/>
                  </a:ext>
                </a:extLst>
              </a:tr>
              <a:tr h="462858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&lt;sub&gt;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아래첨자</a:t>
                      </a:r>
                      <a:r>
                        <a:rPr lang="ko-KR" altLang="en-US" sz="16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000" baseline="-250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sz="1600" baseline="-250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590678"/>
                  </a:ext>
                </a:extLst>
              </a:tr>
              <a:tr h="462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&lt;sup&gt;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윗첨자</a:t>
                      </a:r>
                      <a:r>
                        <a:rPr lang="ko-KR" altLang="en-US" sz="1600" baseline="300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600" baseline="300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sz="1600" baseline="300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060574"/>
                  </a:ext>
                </a:extLst>
              </a:tr>
              <a:tr h="462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&lt;del&gt;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텍스트 취소선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776392"/>
                  </a:ext>
                </a:extLst>
              </a:tr>
              <a:tr h="462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&lt;mark&gt;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형광펜</a:t>
                      </a:r>
                      <a:r>
                        <a:rPr lang="ko-KR" altLang="en-US" sz="16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형태의 하이라이트 </a:t>
                      </a:r>
                      <a:r>
                        <a:rPr lang="ko-KR" altLang="en-US" sz="16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표현 </a:t>
                      </a:r>
                      <a:r>
                        <a:rPr lang="en-US" altLang="ko-KR" sz="1600" baseline="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ex) How are you?</a:t>
                      </a:r>
                      <a:endParaRPr lang="ko-KR" altLang="en-US" sz="16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67945"/>
                  </a:ext>
                </a:extLst>
              </a:tr>
              <a:tr h="462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&lt;small&gt;</a:t>
                      </a:r>
                      <a:endParaRPr lang="en-US" sz="16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보통문자</a:t>
                      </a:r>
                      <a:r>
                        <a:rPr lang="ko-KR" altLang="en-US" sz="1600" dirty="0" smtClean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한 단계 작은 문자</a:t>
                      </a:r>
                      <a:endParaRPr lang="ko-KR" altLang="en-US" sz="16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19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1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1161</Words>
  <Application>Microsoft Office PowerPoint</Application>
  <PresentationFormat>와이드스크린</PresentationFormat>
  <Paragraphs>283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162</cp:revision>
  <dcterms:created xsi:type="dcterms:W3CDTF">2023-02-01T05:36:18Z</dcterms:created>
  <dcterms:modified xsi:type="dcterms:W3CDTF">2023-02-08T09:16:16Z</dcterms:modified>
</cp:coreProperties>
</file>