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301" r:id="rId4"/>
    <p:sldId id="300" r:id="rId5"/>
    <p:sldId id="292" r:id="rId6"/>
    <p:sldId id="307" r:id="rId7"/>
    <p:sldId id="302" r:id="rId8"/>
    <p:sldId id="303" r:id="rId9"/>
    <p:sldId id="304" r:id="rId10"/>
    <p:sldId id="305" r:id="rId11"/>
    <p:sldId id="306" r:id="rId12"/>
    <p:sldId id="283" r:id="rId13"/>
    <p:sldId id="308" r:id="rId14"/>
    <p:sldId id="295" r:id="rId15"/>
    <p:sldId id="309" r:id="rId16"/>
    <p:sldId id="310" r:id="rId17"/>
    <p:sldId id="311" r:id="rId18"/>
    <p:sldId id="312" r:id="rId19"/>
    <p:sldId id="314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67" autoAdjust="0"/>
    <p:restoredTop sz="94637" autoAdjust="0"/>
  </p:normalViewPr>
  <p:slideViewPr>
    <p:cSldViewPr snapToGrid="0">
      <p:cViewPr varScale="1">
        <p:scale>
          <a:sx n="71" d="100"/>
          <a:sy n="71" d="100"/>
        </p:scale>
        <p:origin x="72" y="22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C64BDD-8AA0-468C-AD8F-8E571A7AF205}" type="datetimeFigureOut">
              <a:rPr lang="ko-KR" altLang="en-US" smtClean="0"/>
              <a:t>2023-02-14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367051-FFF7-4B65-BD5F-3A6C035E15A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8265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89B18-ED00-46B3-9529-00E23066FEC6}" type="datetime1">
              <a:rPr lang="ko-KR" altLang="en-US" smtClean="0"/>
              <a:t>2023-02-14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권민지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5970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B6F64-B1CE-42E5-911C-D99F8403ACA9}" type="datetime1">
              <a:rPr lang="ko-KR" altLang="en-US" smtClean="0"/>
              <a:t>2023-02-14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권민지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1478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C4C40-DA1E-4C0D-BAD7-6410C538C6C6}" type="datetime1">
              <a:rPr lang="ko-KR" altLang="en-US" smtClean="0"/>
              <a:t>2023-02-14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권민지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5146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171AC-B2A1-481B-9DA8-14A49D44A088}" type="datetime1">
              <a:rPr lang="ko-KR" altLang="en-US" smtClean="0"/>
              <a:t>2023-02-14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권민지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9863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49027-E84B-41FE-A3BE-065A9236FDFE}" type="datetime1">
              <a:rPr lang="ko-KR" altLang="en-US" smtClean="0"/>
              <a:t>2023-02-14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권민지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0760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CAAD1-14F5-49C7-A042-028173323B31}" type="datetime1">
              <a:rPr lang="ko-KR" altLang="en-US" smtClean="0"/>
              <a:t>2023-02-14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권민지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6525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D5728-B7D5-4C23-A8F5-871358347C70}" type="datetime1">
              <a:rPr lang="ko-KR" altLang="en-US" smtClean="0"/>
              <a:t>2023-02-14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권민지</a:t>
            </a:r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0410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9EFE9-251B-470C-8178-EF799F7CE668}" type="datetime1">
              <a:rPr lang="ko-KR" altLang="en-US" smtClean="0"/>
              <a:t>2023-02-14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권민지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7066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768E9-A0A3-4B61-A408-94D79AF7B83F}" type="datetime1">
              <a:rPr lang="ko-KR" altLang="en-US" smtClean="0"/>
              <a:t>2023-02-14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권민지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8429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58D61-9432-47AE-9C7B-30A78A01EBB6}" type="datetime1">
              <a:rPr lang="ko-KR" altLang="en-US" smtClean="0"/>
              <a:t>2023-02-14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권민지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7521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CEBD2-07D1-46C7-9AAF-4DF662C2BC2D}" type="datetime1">
              <a:rPr lang="ko-KR" altLang="en-US" smtClean="0"/>
              <a:t>2023-02-14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권민지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9449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46087E-3BBB-4021-B385-C52BD383A10F}" type="datetime1">
              <a:rPr lang="ko-KR" altLang="en-US" smtClean="0"/>
              <a:t>2023-02-14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 dirty="0" smtClean="0"/>
              <a:t>권민지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12DA95-6E1D-4C90-811E-919834D99E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0254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aver.com/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63729" y="0"/>
            <a:ext cx="12300065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2023-02-14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 smtClean="0"/>
              <a:t>권민지</a:t>
            </a:r>
            <a:endParaRPr lang="ko-KR" altLang="en-US" sz="900" dirty="0"/>
          </a:p>
        </p:txBody>
      </p:sp>
      <p:sp>
        <p:nvSpPr>
          <p:cNvPr id="7" name="TextBox 6"/>
          <p:cNvSpPr txBox="1"/>
          <p:nvPr/>
        </p:nvSpPr>
        <p:spPr>
          <a:xfrm>
            <a:off x="265934" y="247939"/>
            <a:ext cx="52132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solidFill>
                  <a:schemeClr val="bg1"/>
                </a:solidFill>
                <a:latin typeface="+mj-lt"/>
              </a:rPr>
              <a:t>6</a:t>
            </a:r>
            <a:r>
              <a:rPr lang="ko-KR" altLang="en-US" sz="4000" b="1" dirty="0" smtClean="0">
                <a:solidFill>
                  <a:schemeClr val="bg1"/>
                </a:solidFill>
                <a:latin typeface="+mj-lt"/>
              </a:rPr>
              <a:t>일 차 수업 정리 </a:t>
            </a:r>
            <a:r>
              <a:rPr lang="en-US" altLang="ko-KR" sz="4000" b="1" dirty="0" smtClean="0">
                <a:solidFill>
                  <a:schemeClr val="bg1"/>
                </a:solidFill>
                <a:latin typeface="+mj-lt"/>
              </a:rPr>
              <a:t>PPT</a:t>
            </a:r>
            <a:endParaRPr lang="ko-KR" altLang="en-US" sz="40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97871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838" y="0"/>
            <a:ext cx="12178282" cy="108065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2023-02-14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 smtClean="0"/>
              <a:t>권민지</a:t>
            </a:r>
            <a:endParaRPr lang="ko-KR" altLang="en-US" sz="900" dirty="0"/>
          </a:p>
        </p:txBody>
      </p:sp>
      <p:sp>
        <p:nvSpPr>
          <p:cNvPr id="7" name="TextBox 6"/>
          <p:cNvSpPr txBox="1"/>
          <p:nvPr/>
        </p:nvSpPr>
        <p:spPr>
          <a:xfrm>
            <a:off x="73429" y="309494"/>
            <a:ext cx="11630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</a:rPr>
              <a:t>11. HTML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작성에 자주 쓰이는 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tag &lt;iframe&gt; , &lt;</a:t>
            </a:r>
            <a:r>
              <a:rPr lang="en-US" altLang="ko-KR" sz="2400" b="1" dirty="0" err="1" smtClean="0">
                <a:solidFill>
                  <a:schemeClr val="bg1"/>
                </a:solidFill>
              </a:rPr>
              <a:t>nav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&gt;</a:t>
            </a:r>
            <a:endParaRPr lang="en-US" altLang="ko-KR" sz="24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31375" y="1304458"/>
            <a:ext cx="11614655" cy="51784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b="1" dirty="0" smtClean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&lt;iframe&gt; </a:t>
            </a:r>
            <a:r>
              <a:rPr lang="en-US" altLang="ko-KR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ko-KR" altLang="en-US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외부 페이지 삽입 </a:t>
            </a:r>
            <a:r>
              <a:rPr lang="en-US" altLang="ko-KR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sym typeface="Wingdings" panose="05000000000000000000" pitchFamily="2" charset="2"/>
              </a:rPr>
              <a:t></a:t>
            </a:r>
            <a:r>
              <a:rPr lang="en-US" altLang="ko-KR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양식 </a:t>
            </a:r>
            <a:r>
              <a:rPr lang="en-US" altLang="ko-KR" sz="1600" b="1" dirty="0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&lt;iframe </a:t>
            </a:r>
            <a:r>
              <a:rPr lang="en-US" altLang="ko-KR" sz="1600" b="1" dirty="0" err="1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src</a:t>
            </a:r>
            <a:r>
              <a:rPr lang="en-US" altLang="ko-KR" sz="1600" b="1" dirty="0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= “</a:t>
            </a:r>
            <a:r>
              <a:rPr lang="ko-KR" altLang="en-US" sz="1600" b="1" dirty="0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삽입할 페이지 주소</a:t>
            </a:r>
            <a:r>
              <a:rPr lang="en-US" altLang="ko-KR" sz="1600" b="1" dirty="0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”[</a:t>
            </a:r>
            <a:r>
              <a:rPr lang="ko-KR" altLang="en-US" sz="1600" b="1" dirty="0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속성</a:t>
            </a:r>
            <a:r>
              <a:rPr lang="en-US" altLang="ko-KR" sz="1600" b="1" dirty="0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</a:t>
            </a:r>
            <a:r>
              <a:rPr lang="ko-KR" altLang="en-US" sz="1600" b="1" dirty="0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속성값</a:t>
            </a:r>
            <a:r>
              <a:rPr lang="en-US" altLang="ko-KR" sz="1600" b="1" dirty="0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]&gt;&lt;/iframe&gt;</a:t>
            </a:r>
          </a:p>
          <a:p>
            <a:pPr>
              <a:lnSpc>
                <a:spcPct val="200000"/>
              </a:lnSpc>
            </a:pPr>
            <a:r>
              <a:rPr lang="en-US" altLang="ko-KR" sz="1600" b="1" dirty="0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</a:t>
            </a:r>
            <a:r>
              <a:rPr lang="ko-KR" altLang="en-US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웹 페이지 안에 다른 </a:t>
            </a:r>
            <a:r>
              <a:rPr lang="ko-KR" altLang="en-US" sz="16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웹페이지를</a:t>
            </a:r>
            <a:r>
              <a:rPr lang="ko-KR" altLang="en-US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삽입할 때 사용</a:t>
            </a:r>
            <a:r>
              <a:rPr lang="en-US" altLang="ko-KR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</a:t>
            </a:r>
            <a:r>
              <a:rPr lang="ko-KR" altLang="en-US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속성을 이용해 원하는 형태로 표시 가능하다</a:t>
            </a:r>
            <a:r>
              <a:rPr lang="en-US" altLang="ko-KR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endParaRPr lang="en-US" altLang="ko-KR" sz="1400" b="1" dirty="0" smtClean="0">
              <a:solidFill>
                <a:srgbClr val="FF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 smtClean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width 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: 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너비 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en-US" sz="14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픽셀값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 , </a:t>
            </a:r>
            <a:r>
              <a:rPr lang="en-US" altLang="ko-KR" sz="1400" dirty="0" smtClean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height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: 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높이 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en-US" sz="14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픽셀값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 smtClean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seamless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: 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테두리 없애기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속성값 없이 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seamless 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라고 쓰면 된다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 err="1" smtClean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src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: 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프레임에 표시할 페이지의 주소를 지정</a:t>
            </a:r>
            <a:endParaRPr lang="en-US" altLang="ko-KR" sz="1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1">
              <a:lnSpc>
                <a:spcPct val="200000"/>
              </a:lnSpc>
            </a:pPr>
            <a:endParaRPr lang="en-US" altLang="ko-KR" sz="14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600" b="1" dirty="0" smtClean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&lt;</a:t>
            </a:r>
            <a:r>
              <a:rPr lang="en-US" altLang="ko-KR" sz="1600" b="1" dirty="0" err="1" smtClean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nav</a:t>
            </a:r>
            <a:r>
              <a:rPr lang="en-US" altLang="ko-KR" sz="1600" b="1" dirty="0" smtClean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&gt;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ko-KR" altLang="en-US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문서 연결 링크 </a:t>
            </a:r>
            <a:r>
              <a:rPr lang="en-US" altLang="ko-KR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/ </a:t>
            </a:r>
            <a:r>
              <a:rPr lang="ko-KR" altLang="en-US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같은 사이트 안의 페이지나 다른 사이트의 페이지로 연결하는 링크를 말한다</a:t>
            </a:r>
            <a:r>
              <a:rPr lang="en-US" altLang="ko-KR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</a:t>
            </a:r>
            <a:r>
              <a:rPr lang="ko-KR" altLang="en-US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위치에 영향을 받지 않기 때문에 </a:t>
            </a:r>
            <a:r>
              <a:rPr lang="en-US" altLang="ko-KR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&lt;header&gt;</a:t>
            </a:r>
            <a:r>
              <a:rPr lang="ko-KR" altLang="en-US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나 </a:t>
            </a:r>
            <a:r>
              <a:rPr lang="en-US" altLang="ko-KR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&lt;footer&gt;. </a:t>
            </a:r>
            <a:r>
              <a:rPr lang="ko-KR" altLang="en-US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또는 </a:t>
            </a:r>
            <a:r>
              <a:rPr lang="en-US" altLang="ko-KR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&lt;aside&gt;</a:t>
            </a:r>
            <a:r>
              <a:rPr lang="ko-KR" altLang="en-US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 포함시키거나 따로 사용할 수 있다</a:t>
            </a:r>
            <a:r>
              <a:rPr lang="en-US" altLang="ko-KR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2438400" y="18526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9708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838" y="0"/>
            <a:ext cx="12178282" cy="108065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2023-02-14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 smtClean="0"/>
              <a:t>권민지</a:t>
            </a:r>
            <a:endParaRPr lang="ko-KR" altLang="en-US" sz="900" dirty="0"/>
          </a:p>
        </p:txBody>
      </p:sp>
      <p:sp>
        <p:nvSpPr>
          <p:cNvPr id="7" name="TextBox 6"/>
          <p:cNvSpPr txBox="1"/>
          <p:nvPr/>
        </p:nvSpPr>
        <p:spPr>
          <a:xfrm>
            <a:off x="73429" y="309494"/>
            <a:ext cx="11630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</a:rPr>
              <a:t>12. HTML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작성에 자주 쓰이는 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tag &lt;footer&gt; , &lt;header&gt; , &lt;button&gt;</a:t>
            </a:r>
            <a:endParaRPr lang="en-US" altLang="ko-KR" sz="24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31375" y="1304458"/>
            <a:ext cx="11614655" cy="51784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b="1" dirty="0" smtClean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&lt;footer&gt; </a:t>
            </a:r>
            <a:r>
              <a:rPr lang="en-US" altLang="ko-KR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ko-KR" altLang="en-US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제작 정보와 저작권 정보 </a:t>
            </a:r>
            <a:r>
              <a:rPr lang="en-US" altLang="ko-KR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 </a:t>
            </a:r>
            <a:r>
              <a:rPr lang="ko-KR" altLang="en-US" sz="16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꼬릿말</a:t>
            </a:r>
            <a:r>
              <a:rPr lang="ko-KR" altLang="en-US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 </a:t>
            </a:r>
            <a:r>
              <a:rPr lang="ko-KR" altLang="en-US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외부 페이지 삽입 </a:t>
            </a:r>
            <a:endParaRPr lang="en-US" altLang="ko-KR" sz="16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600" b="1" dirty="0" smtClean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&lt;header&gt;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ko-KR" altLang="en-US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제목 지정 </a:t>
            </a:r>
            <a:r>
              <a:rPr lang="en-US" altLang="ko-KR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/ &lt;head&gt;</a:t>
            </a:r>
            <a:r>
              <a:rPr lang="ko-KR" altLang="en-US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와 </a:t>
            </a:r>
            <a:r>
              <a:rPr lang="en-US" altLang="ko-KR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&lt;header&gt;</a:t>
            </a:r>
            <a:r>
              <a:rPr lang="ko-KR" altLang="en-US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은 다르다</a:t>
            </a:r>
            <a:r>
              <a:rPr lang="en-US" altLang="ko-KR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</a:t>
            </a:r>
          </a:p>
          <a:p>
            <a:pPr>
              <a:lnSpc>
                <a:spcPct val="200000"/>
              </a:lnSpc>
            </a:pPr>
            <a:r>
              <a:rPr lang="en-US" altLang="ko-KR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&lt;head&gt;</a:t>
            </a:r>
            <a:r>
              <a:rPr lang="ko-KR" altLang="en-US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는 </a:t>
            </a:r>
            <a:r>
              <a:rPr lang="en-US" altLang="ko-KR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&lt;title&gt;</a:t>
            </a:r>
            <a:r>
              <a:rPr lang="ko-KR" altLang="en-US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이나 </a:t>
            </a:r>
            <a:r>
              <a:rPr lang="en-US" altLang="ko-KR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&lt;meta&gt; </a:t>
            </a:r>
            <a:r>
              <a:rPr lang="ko-KR" altLang="en-US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등의 웹 페이지 정보가 들어간다</a:t>
            </a:r>
            <a:r>
              <a:rPr lang="en-US" altLang="ko-KR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&lt;header&gt; </a:t>
            </a:r>
            <a:r>
              <a:rPr lang="ko-KR" altLang="en-US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문서에서 여러 번 사용 가능</a:t>
            </a:r>
            <a:endParaRPr lang="en-US" altLang="ko-KR" sz="16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600" b="1" dirty="0" smtClean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&lt;button&gt;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ko-KR" altLang="en-US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버튼 </a:t>
            </a:r>
            <a:r>
              <a:rPr lang="en-US" altLang="ko-KR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form </a:t>
            </a:r>
            <a:r>
              <a:rPr lang="ko-KR" altLang="en-US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요소 중 하나</a:t>
            </a:r>
            <a:r>
              <a:rPr lang="en-US" altLang="ko-KR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페이지에 버튼을 넣고 </a:t>
            </a:r>
            <a:r>
              <a:rPr lang="en-US" altLang="ko-KR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form</a:t>
            </a:r>
            <a:r>
              <a:rPr lang="ko-KR" altLang="en-US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을 전송하거나 </a:t>
            </a:r>
            <a:r>
              <a:rPr lang="en-US" altLang="ko-KR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reset </a:t>
            </a:r>
            <a:r>
              <a:rPr lang="ko-KR" altLang="en-US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할 때 사용한다</a:t>
            </a:r>
            <a:r>
              <a:rPr lang="en-US" altLang="ko-KR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 </a:t>
            </a:r>
          </a:p>
          <a:p>
            <a:pPr>
              <a:lnSpc>
                <a:spcPct val="200000"/>
              </a:lnSpc>
            </a:pP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</a:t>
            </a:r>
            <a:r>
              <a:rPr lang="en-US" altLang="ko-KR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&lt;input type = “button”&gt;</a:t>
            </a:r>
            <a:r>
              <a:rPr lang="ko-KR" altLang="en-US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해서 만들어도 된다</a:t>
            </a:r>
            <a:r>
              <a:rPr lang="en-US" altLang="ko-KR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pPr lvl="1">
              <a:lnSpc>
                <a:spcPct val="200000"/>
              </a:lnSpc>
            </a:pPr>
            <a:r>
              <a:rPr lang="en-US" altLang="ko-KR" sz="1400" dirty="0" smtClean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submit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: form 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제출 </a:t>
            </a:r>
            <a:r>
              <a:rPr lang="en-US" altLang="ko-KR" sz="1400" b="1" dirty="0" smtClean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&lt;button type = “submit”&gt;</a:t>
            </a:r>
            <a:r>
              <a:rPr lang="ko-KR" altLang="en-US" sz="1400" b="1" dirty="0" smtClean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전송</a:t>
            </a:r>
            <a:r>
              <a:rPr lang="en-US" altLang="ko-KR" sz="1400" b="1" dirty="0" smtClean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&lt;/button&gt; </a:t>
            </a:r>
          </a:p>
          <a:p>
            <a:pPr lvl="1">
              <a:lnSpc>
                <a:spcPct val="200000"/>
              </a:lnSpc>
            </a:pPr>
            <a:r>
              <a:rPr lang="en-US" altLang="ko-KR" sz="1400" dirty="0" smtClean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reset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form 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리셋 </a:t>
            </a:r>
            <a:r>
              <a:rPr lang="en-US" altLang="ko-KR" sz="1400" b="1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&lt;button type = </a:t>
            </a:r>
            <a:r>
              <a:rPr lang="en-US" altLang="ko-KR" sz="1400" b="1" dirty="0" smtClean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“reset”&gt;</a:t>
            </a:r>
            <a:r>
              <a:rPr lang="ko-KR" altLang="en-US" sz="1400" b="1" dirty="0" err="1" smtClean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다시쓰기</a:t>
            </a:r>
            <a:r>
              <a:rPr lang="en-US" altLang="ko-KR" sz="1400" b="1" dirty="0" smtClean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&lt;/</a:t>
            </a:r>
            <a:r>
              <a:rPr lang="en-US" altLang="ko-KR" sz="1400" b="1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button&gt; </a:t>
            </a:r>
            <a:endParaRPr lang="en-US" altLang="ko-KR" sz="1400" b="1" dirty="0" smtClean="0">
              <a:solidFill>
                <a:srgbClr val="0070C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1">
              <a:lnSpc>
                <a:spcPct val="200000"/>
              </a:lnSpc>
            </a:pPr>
            <a:r>
              <a:rPr lang="en-US" altLang="ko-KR" sz="1400" dirty="0" smtClean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button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버튼의 형태만 만든다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눌리거나 했을 때 다른 동작을 하려면 따로 함수를 </a:t>
            </a:r>
            <a:r>
              <a:rPr lang="ko-KR" altLang="en-US" sz="14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연결해야함</a:t>
            </a:r>
            <a:endParaRPr lang="en-US" altLang="ko-KR" sz="16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200000"/>
              </a:lnSpc>
            </a:pP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2438400" y="18526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2796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2023-02-14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 smtClean="0"/>
              <a:t>권민지</a:t>
            </a:r>
            <a:endParaRPr lang="ko-KR" altLang="en-US" sz="900" dirty="0"/>
          </a:p>
        </p:txBody>
      </p:sp>
      <p:sp>
        <p:nvSpPr>
          <p:cNvPr id="11" name="직사각형 10"/>
          <p:cNvSpPr/>
          <p:nvPr/>
        </p:nvSpPr>
        <p:spPr>
          <a:xfrm>
            <a:off x="1" y="0"/>
            <a:ext cx="12178282" cy="87219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en-US" altLang="ko-KR" sz="2400" b="1" dirty="0">
              <a:solidFill>
                <a:prstClr val="white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872194"/>
            <a:ext cx="12183399" cy="598580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&lt;!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DOCTYPE</a:t>
            </a: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html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… </a:t>
            </a:r>
            <a:r>
              <a:rPr lang="ko-KR" altLang="en-US" sz="12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이하 생략</a:t>
            </a:r>
            <a:endParaRPr lang="en-US" altLang="ko-KR" sz="12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head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/>
            </a:r>
            <a:b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</a:b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>
                <a:solidFill>
                  <a:srgbClr val="6A9955"/>
                </a:solidFill>
                <a:latin typeface="Consolas" panose="020B0609020204030204" pitchFamily="49" charset="0"/>
              </a:rPr>
              <a:t>&lt;!-- </a:t>
            </a:r>
            <a:endParaRPr lang="en-US" altLang="ko-KR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6A9955"/>
                </a:solidFill>
                <a:latin typeface="Consolas" panose="020B0609020204030204" pitchFamily="49" charset="0"/>
              </a:rPr>
              <a:t>        a </a:t>
            </a:r>
            <a:r>
              <a:rPr lang="ko-KR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태그와 </a:t>
            </a:r>
            <a:r>
              <a:rPr lang="en-US" altLang="ko-KR" sz="1400" dirty="0">
                <a:solidFill>
                  <a:srgbClr val="6A9955"/>
                </a:solidFill>
                <a:latin typeface="Consolas" panose="020B0609020204030204" pitchFamily="49" charset="0"/>
              </a:rPr>
              <a:t>button</a:t>
            </a:r>
            <a:r>
              <a:rPr lang="ko-KR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을 이용하여 네이버로 이동하는 버튼 만들기</a:t>
            </a:r>
            <a:endParaRPr lang="ko-KR" altLang="en-US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ko-KR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     </a:t>
            </a:r>
            <a:r>
              <a:rPr lang="en-US" altLang="ko-KR" sz="1400" dirty="0">
                <a:solidFill>
                  <a:srgbClr val="6A9955"/>
                </a:solidFill>
                <a:latin typeface="Consolas" panose="020B0609020204030204" pitchFamily="49" charset="0"/>
              </a:rPr>
              <a:t>--&gt;</a:t>
            </a:r>
            <a:endParaRPr lang="ko-KR" altLang="en-US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ko-KR" altLang="en-US" sz="1400" dirty="0">
                <a:solidFill>
                  <a:srgbClr val="FFFFFF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>
                <a:solidFill>
                  <a:srgbClr val="6A9955"/>
                </a:solidFill>
                <a:latin typeface="Consolas" panose="020B0609020204030204" pitchFamily="49" charset="0"/>
              </a:rPr>
              <a:t>&lt;!-- button </a:t>
            </a:r>
            <a:r>
              <a:rPr lang="ko-KR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태그 안에 </a:t>
            </a:r>
            <a:r>
              <a:rPr lang="en-US" altLang="ko-KR" sz="1400" dirty="0">
                <a:solidFill>
                  <a:srgbClr val="6A9955"/>
                </a:solidFill>
                <a:latin typeface="Consolas" panose="020B0609020204030204" pitchFamily="49" charset="0"/>
              </a:rPr>
              <a:t>a </a:t>
            </a:r>
            <a:r>
              <a:rPr lang="ko-KR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태그 </a:t>
            </a:r>
            <a:r>
              <a:rPr lang="en-US" altLang="ko-KR" sz="1400" dirty="0">
                <a:solidFill>
                  <a:srgbClr val="6A9955"/>
                </a:solidFill>
                <a:latin typeface="Consolas" panose="020B0609020204030204" pitchFamily="49" charset="0"/>
              </a:rPr>
              <a:t>: </a:t>
            </a:r>
            <a:r>
              <a:rPr lang="ko-KR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버튼을 클릭하면 이동 </a:t>
            </a:r>
            <a:r>
              <a:rPr lang="en-US" altLang="ko-KR" sz="1400" dirty="0">
                <a:solidFill>
                  <a:srgbClr val="6A9955"/>
                </a:solidFill>
                <a:latin typeface="Consolas" panose="020B0609020204030204" pitchFamily="49" charset="0"/>
              </a:rPr>
              <a:t>X, </a:t>
            </a:r>
            <a:r>
              <a:rPr lang="ko-KR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글자를 클릭해야 이동</a:t>
            </a:r>
            <a:r>
              <a:rPr lang="en-US" altLang="ko-KR" sz="1400" dirty="0">
                <a:solidFill>
                  <a:srgbClr val="6A9955"/>
                </a:solidFill>
                <a:latin typeface="Consolas" panose="020B0609020204030204" pitchFamily="49" charset="0"/>
              </a:rPr>
              <a:t>O --&gt;</a:t>
            </a:r>
            <a:endParaRPr lang="en-US" altLang="ko-KR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/>
            </a:r>
            <a:b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</a:b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button</a:t>
            </a: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"button"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href</a:t>
            </a: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"http://www.naver.com"</a:t>
            </a: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target</a:t>
            </a: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"_blank"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400" dirty="0" err="1">
                <a:solidFill>
                  <a:srgbClr val="FFFFFF"/>
                </a:solidFill>
                <a:latin typeface="Consolas" panose="020B0609020204030204" pitchFamily="49" charset="0"/>
              </a:rPr>
              <a:t>naver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&gt; </a:t>
            </a:r>
            <a:r>
              <a:rPr lang="en-US" altLang="ko-KR" sz="1400" dirty="0" smtClean="0">
                <a:solidFill>
                  <a:schemeClr val="bg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 </a:t>
            </a:r>
            <a:r>
              <a:rPr lang="ko-KR" altLang="en-US" sz="1400" dirty="0" err="1" smtClean="0">
                <a:solidFill>
                  <a:schemeClr val="bg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버튼안의</a:t>
            </a:r>
            <a:r>
              <a:rPr lang="ko-KR" altLang="en-US" sz="1400" dirty="0" smtClean="0">
                <a:solidFill>
                  <a:schemeClr val="bg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 글자를 </a:t>
            </a:r>
            <a:r>
              <a:rPr lang="ko-KR" altLang="en-US" sz="1400" dirty="0" err="1" smtClean="0">
                <a:solidFill>
                  <a:schemeClr val="bg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눌러야지만</a:t>
            </a:r>
            <a:r>
              <a:rPr lang="en-US" altLang="ko-KR" sz="1400" dirty="0" smtClean="0">
                <a:solidFill>
                  <a:schemeClr val="bg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! </a:t>
            </a:r>
            <a:r>
              <a:rPr lang="ko-KR" altLang="en-US" sz="1400" dirty="0" smtClean="0">
                <a:solidFill>
                  <a:schemeClr val="bg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창이 실행</a:t>
            </a:r>
            <a:endParaRPr lang="en-US" altLang="ko-KR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button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br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br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>
                <a:solidFill>
                  <a:srgbClr val="6A9955"/>
                </a:solidFill>
                <a:latin typeface="Consolas" panose="020B0609020204030204" pitchFamily="49" charset="0"/>
              </a:rPr>
              <a:t>&lt;!-- a </a:t>
            </a:r>
            <a:r>
              <a:rPr lang="ko-KR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태그 안에 </a:t>
            </a:r>
            <a:r>
              <a:rPr lang="en-US" altLang="ko-KR" sz="1400" dirty="0">
                <a:solidFill>
                  <a:srgbClr val="6A9955"/>
                </a:solidFill>
                <a:latin typeface="Consolas" panose="020B0609020204030204" pitchFamily="49" charset="0"/>
              </a:rPr>
              <a:t>button : </a:t>
            </a:r>
            <a:r>
              <a:rPr lang="ko-KR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버튼을 클릭해도 </a:t>
            </a:r>
            <a:r>
              <a:rPr lang="ko-KR" altLang="en-US" sz="1400" dirty="0" err="1">
                <a:solidFill>
                  <a:srgbClr val="6A9955"/>
                </a:solidFill>
                <a:latin typeface="Consolas" panose="020B0609020204030204" pitchFamily="49" charset="0"/>
              </a:rPr>
              <a:t>이동가능</a:t>
            </a:r>
            <a:r>
              <a:rPr lang="en-US" altLang="ko-KR" sz="1400" dirty="0">
                <a:solidFill>
                  <a:srgbClr val="6A9955"/>
                </a:solidFill>
                <a:latin typeface="Consolas" panose="020B0609020204030204" pitchFamily="49" charset="0"/>
              </a:rPr>
              <a:t>. --&gt;</a:t>
            </a:r>
            <a:endParaRPr lang="ko-KR" altLang="en-US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ko-KR" altLang="en-US" sz="1400" dirty="0">
                <a:solidFill>
                  <a:srgbClr val="FFFFFF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href</a:t>
            </a: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"http://www.naver.com"</a:t>
            </a: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target</a:t>
            </a: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"_blank"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button</a:t>
            </a: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"button"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400" dirty="0" err="1">
                <a:solidFill>
                  <a:srgbClr val="FFFFFF"/>
                </a:solidFill>
                <a:latin typeface="Consolas" panose="020B0609020204030204" pitchFamily="49" charset="0"/>
              </a:rPr>
              <a:t>naver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button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html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6A9955"/>
                </a:solidFill>
                <a:latin typeface="Consolas" panose="020B0609020204030204" pitchFamily="49" charset="0"/>
              </a:rPr>
              <a:t>&lt;!-- </a:t>
            </a:r>
            <a:endParaRPr lang="en-US" altLang="ko-KR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6A9955"/>
                </a:solidFill>
                <a:latin typeface="Consolas" panose="020B0609020204030204" pitchFamily="49" charset="0"/>
              </a:rPr>
              <a:t>    target : </a:t>
            </a:r>
            <a:r>
              <a:rPr lang="ko-KR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새 창 </a:t>
            </a:r>
            <a:r>
              <a:rPr lang="en-US" altLang="ko-KR" sz="1400" dirty="0">
                <a:solidFill>
                  <a:srgbClr val="6A9955"/>
                </a:solidFill>
                <a:latin typeface="Consolas" panose="020B0609020204030204" pitchFamily="49" charset="0"/>
              </a:rPr>
              <a:t>or </a:t>
            </a:r>
            <a:r>
              <a:rPr lang="ko-KR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새 탭에서 링크를 열 때 사용한다</a:t>
            </a:r>
            <a:r>
              <a:rPr lang="en-US" altLang="ko-KR" sz="1400" dirty="0">
                <a:solidFill>
                  <a:srgbClr val="6A9955"/>
                </a:solidFill>
                <a:latin typeface="Consolas" panose="020B0609020204030204" pitchFamily="49" charset="0"/>
              </a:rPr>
              <a:t>.</a:t>
            </a:r>
            <a:endParaRPr lang="ko-KR" altLang="en-US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ko-KR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>
                <a:solidFill>
                  <a:srgbClr val="6A9955"/>
                </a:solidFill>
                <a:latin typeface="Consolas" panose="020B0609020204030204" pitchFamily="49" charset="0"/>
              </a:rPr>
              <a:t>_blank (</a:t>
            </a:r>
            <a:r>
              <a:rPr lang="ko-KR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새로운 탭</a:t>
            </a:r>
            <a:r>
              <a:rPr lang="en-US" altLang="ko-KR" sz="1400" dirty="0">
                <a:solidFill>
                  <a:srgbClr val="6A9955"/>
                </a:solidFill>
                <a:latin typeface="Consolas" panose="020B0609020204030204" pitchFamily="49" charset="0"/>
              </a:rPr>
              <a:t>,</a:t>
            </a:r>
            <a:r>
              <a:rPr lang="ko-KR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창</a:t>
            </a:r>
            <a:r>
              <a:rPr lang="en-US" altLang="ko-KR" sz="1400" dirty="0">
                <a:solidFill>
                  <a:srgbClr val="6A9955"/>
                </a:solidFill>
                <a:latin typeface="Consolas" panose="020B0609020204030204" pitchFamily="49" charset="0"/>
              </a:rPr>
              <a:t>), _self(</a:t>
            </a:r>
            <a:r>
              <a:rPr lang="ko-KR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현재 탭</a:t>
            </a:r>
            <a:r>
              <a:rPr lang="en-US" altLang="ko-KR" sz="1400" dirty="0">
                <a:solidFill>
                  <a:srgbClr val="6A9955"/>
                </a:solidFill>
                <a:latin typeface="Consolas" panose="020B0609020204030204" pitchFamily="49" charset="0"/>
              </a:rPr>
              <a:t>, </a:t>
            </a:r>
            <a:r>
              <a:rPr lang="ko-KR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창</a:t>
            </a:r>
            <a:r>
              <a:rPr lang="en-US" altLang="ko-KR" sz="1400" dirty="0">
                <a:solidFill>
                  <a:srgbClr val="6A9955"/>
                </a:solidFill>
                <a:latin typeface="Consolas" panose="020B0609020204030204" pitchFamily="49" charset="0"/>
              </a:rPr>
              <a:t>), _parent(</a:t>
            </a:r>
            <a:r>
              <a:rPr lang="ko-KR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현재 화면을 불러낸 부모 탭</a:t>
            </a:r>
            <a:r>
              <a:rPr lang="en-US" altLang="ko-KR" sz="1400" dirty="0">
                <a:solidFill>
                  <a:srgbClr val="6A9955"/>
                </a:solidFill>
                <a:latin typeface="Consolas" panose="020B0609020204030204" pitchFamily="49" charset="0"/>
              </a:rPr>
              <a:t>), _top(</a:t>
            </a:r>
            <a:r>
              <a:rPr lang="ko-KR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최상위 탭</a:t>
            </a:r>
            <a:r>
              <a:rPr lang="en-US" altLang="ko-KR" sz="1400" dirty="0">
                <a:solidFill>
                  <a:srgbClr val="6A9955"/>
                </a:solidFill>
                <a:latin typeface="Consolas" panose="020B0609020204030204" pitchFamily="49" charset="0"/>
              </a:rPr>
              <a:t>,</a:t>
            </a:r>
            <a:r>
              <a:rPr lang="ko-KR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창</a:t>
            </a:r>
            <a:r>
              <a:rPr lang="en-US" altLang="ko-KR" sz="1400" dirty="0">
                <a:solidFill>
                  <a:srgbClr val="6A9955"/>
                </a:solidFill>
                <a:latin typeface="Consolas" panose="020B0609020204030204" pitchFamily="49" charset="0"/>
              </a:rPr>
              <a:t>)</a:t>
            </a:r>
            <a:endParaRPr lang="ko-KR" altLang="en-US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ko-KR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400" dirty="0">
                <a:solidFill>
                  <a:srgbClr val="6A9955"/>
                </a:solidFill>
                <a:latin typeface="Consolas" panose="020B0609020204030204" pitchFamily="49" charset="0"/>
              </a:rPr>
              <a:t>--&gt;</a:t>
            </a:r>
            <a:endParaRPr lang="ko-KR" altLang="en-US" sz="14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3429" y="309494"/>
            <a:ext cx="32033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</a:rPr>
              <a:t>11. button type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예제</a:t>
            </a:r>
            <a:endParaRPr lang="en-US" altLang="ko-KR" sz="24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1371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838" y="0"/>
            <a:ext cx="12178282" cy="108065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2023-02-14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 smtClean="0"/>
              <a:t>권민지</a:t>
            </a:r>
            <a:endParaRPr lang="ko-KR" altLang="en-US" sz="900" dirty="0"/>
          </a:p>
        </p:txBody>
      </p:sp>
      <p:sp>
        <p:nvSpPr>
          <p:cNvPr id="7" name="TextBox 6"/>
          <p:cNvSpPr txBox="1"/>
          <p:nvPr/>
        </p:nvSpPr>
        <p:spPr>
          <a:xfrm>
            <a:off x="73429" y="309494"/>
            <a:ext cx="11630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</a:rPr>
              <a:t>13. table (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표 만들기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)</a:t>
            </a:r>
            <a:endParaRPr lang="en-US" altLang="ko-KR" sz="24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25824" y="1516758"/>
            <a:ext cx="6406496" cy="47436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&lt;table&gt;</a:t>
            </a:r>
            <a:r>
              <a:rPr lang="en-US" altLang="ko-KR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6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ko-KR" altLang="en-US" sz="16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표 전체를 담는 컨테이너</a:t>
            </a:r>
            <a:endParaRPr lang="en-US" altLang="ko-KR" sz="1600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6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&lt;caption&gt; </a:t>
            </a:r>
            <a:r>
              <a:rPr lang="en-US" altLang="ko-KR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ko-KR" altLang="en-US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표 </a:t>
            </a:r>
            <a:r>
              <a:rPr lang="ko-KR" altLang="en-US" sz="16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제목</a:t>
            </a:r>
            <a:endParaRPr lang="en-US" altLang="ko-KR" sz="16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&lt;</a:t>
            </a:r>
            <a:r>
              <a:rPr lang="en-US" altLang="ko-KR" sz="1600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thead</a:t>
            </a:r>
            <a:r>
              <a:rPr lang="en-US" altLang="ko-KR" sz="16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&gt; </a:t>
            </a:r>
            <a:r>
              <a:rPr lang="en-US" altLang="ko-KR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ko-KR" altLang="en-US" sz="16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헤딩 셀 그룹</a:t>
            </a:r>
            <a:endParaRPr lang="en-US" altLang="ko-KR" sz="16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&lt;</a:t>
            </a:r>
            <a:r>
              <a:rPr lang="en-US" altLang="ko-KR" sz="1600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tfoot</a:t>
            </a:r>
            <a:r>
              <a:rPr lang="en-US" altLang="ko-KR" sz="16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&gt; </a:t>
            </a:r>
            <a:r>
              <a:rPr lang="en-US" altLang="ko-KR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ko-KR" altLang="en-US" sz="16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바닥 셀 그룹</a:t>
            </a:r>
            <a:endParaRPr lang="en-US" altLang="ko-KR" sz="1600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6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&lt;</a:t>
            </a:r>
            <a:r>
              <a:rPr lang="en-US" altLang="ko-KR" sz="1600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tbody</a:t>
            </a:r>
            <a:r>
              <a:rPr lang="en-US" altLang="ko-KR" sz="16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&gt; </a:t>
            </a:r>
            <a:r>
              <a:rPr lang="en-US" altLang="ko-KR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ko-KR" altLang="en-US" sz="16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데이터 셀 그룹</a:t>
            </a:r>
            <a:endParaRPr lang="en-US" altLang="ko-KR" sz="16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&lt;</a:t>
            </a:r>
            <a:r>
              <a:rPr lang="en-US" altLang="ko-KR" sz="1600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tr</a:t>
            </a:r>
            <a:r>
              <a:rPr lang="en-US" altLang="ko-KR" sz="16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&gt; </a:t>
            </a:r>
            <a:r>
              <a:rPr lang="en-US" altLang="ko-KR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en-US" altLang="ko-KR" sz="16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table row / </a:t>
            </a:r>
            <a:r>
              <a:rPr lang="ko-KR" altLang="en-US" sz="16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행을 만드는 태그</a:t>
            </a:r>
            <a:r>
              <a:rPr lang="en-US" altLang="ko-KR" sz="16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6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여러 </a:t>
            </a:r>
            <a:r>
              <a:rPr lang="en-US" altLang="ko-KR" sz="16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&lt;td&gt;,&lt;</a:t>
            </a:r>
            <a:r>
              <a:rPr lang="ko-KR" altLang="en-US" sz="16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소</a:t>
            </a:r>
            <a:r>
              <a:rPr lang="en-US" altLang="ko-KR" sz="16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&gt;</a:t>
            </a:r>
            <a:r>
              <a:rPr lang="ko-KR" altLang="en-US" sz="16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포함</a:t>
            </a:r>
            <a:endParaRPr lang="en-US" altLang="ko-KR" sz="1600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6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&lt;</a:t>
            </a:r>
            <a:r>
              <a:rPr lang="en-US" altLang="ko-KR" sz="1600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th</a:t>
            </a:r>
            <a:r>
              <a:rPr lang="en-US" altLang="ko-KR" sz="16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&gt; </a:t>
            </a:r>
            <a:r>
              <a:rPr lang="en-US" altLang="ko-KR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en-US" altLang="ko-KR" sz="16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table head / </a:t>
            </a:r>
            <a:r>
              <a:rPr lang="ko-KR" altLang="en-US" sz="16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열 제목</a:t>
            </a:r>
            <a:r>
              <a:rPr lang="en-US" altLang="ko-KR" sz="16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en-US" sz="16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헤딩</a:t>
            </a:r>
            <a:r>
              <a:rPr lang="en-US" altLang="ko-KR" sz="16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 </a:t>
            </a:r>
            <a:r>
              <a:rPr lang="ko-KR" altLang="en-US" sz="16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헤더 부분을 만드는 태그</a:t>
            </a:r>
            <a:endParaRPr lang="en-US" altLang="ko-KR" sz="16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&lt;</a:t>
            </a:r>
            <a:r>
              <a:rPr lang="en-US" altLang="ko-KR" sz="16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td&gt; </a:t>
            </a:r>
            <a:r>
              <a:rPr lang="en-US" altLang="ko-KR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en-US" altLang="ko-KR" sz="16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table date </a:t>
            </a:r>
            <a:r>
              <a:rPr lang="ko-KR" altLang="en-US" sz="16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데이터</a:t>
            </a:r>
            <a:r>
              <a:rPr lang="en-US" altLang="ko-KR" sz="16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en-US" sz="16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열</a:t>
            </a:r>
            <a:r>
              <a:rPr lang="en-US" altLang="ko-KR" sz="16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r>
              <a:rPr lang="ko-KR" altLang="en-US" sz="16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을 만드는 태그</a:t>
            </a:r>
            <a:endParaRPr lang="en-US" altLang="ko-KR" sz="16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2438400" y="18526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3410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838" y="0"/>
            <a:ext cx="12178282" cy="108065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2023-02-14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 smtClean="0"/>
              <a:t>권민지</a:t>
            </a:r>
            <a:endParaRPr lang="ko-KR" altLang="en-US" sz="900" dirty="0"/>
          </a:p>
        </p:txBody>
      </p:sp>
      <p:sp>
        <p:nvSpPr>
          <p:cNvPr id="7" name="TextBox 6"/>
          <p:cNvSpPr txBox="1"/>
          <p:nvPr/>
        </p:nvSpPr>
        <p:spPr>
          <a:xfrm>
            <a:off x="73429" y="309494"/>
            <a:ext cx="20697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</a:rPr>
              <a:t>14.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웹 사이트</a:t>
            </a:r>
            <a:endParaRPr lang="en-US" altLang="ko-KR" sz="2400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2489" y="1179092"/>
            <a:ext cx="11614655" cy="52642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HTML (Hyper Text Markup Language)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웹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문서를 만들기 위하여 사용하는 기본적인 웹 언어의 한 종류</a:t>
            </a:r>
            <a:endParaRPr lang="en-US" altLang="ko-KR" sz="14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웹 페이지에서 제목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이미지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동영상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문단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표 등을 정의하고 그 구조와 의미를 부여하는 정적 언어</a:t>
            </a:r>
            <a:endParaRPr lang="en-US" altLang="ko-KR" sz="14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웹의 구조를 담당한다</a:t>
            </a:r>
            <a:endParaRPr lang="en-US" altLang="ko-KR" sz="14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CSS (Cascading Style Sheets)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마크업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언어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(HTML,XML,XHTML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등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가 실제 표시되는 방법</a:t>
            </a:r>
            <a:endParaRPr lang="en-US" altLang="ko-KR" sz="1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색상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레이아웃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크기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폰트 등을 지정하여 콘텐츠의 구조를 꾸며주는 정적 언어 </a:t>
            </a:r>
            <a:endParaRPr lang="en-US" altLang="ko-KR" sz="14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웹의 시각적인 표현을 담당한다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JS (Java Script)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콘텐츠를 바꾸고 움직이는 등 페이지를 동적으로 꾸며주는 역할을 하는 프로그래밍 언어</a:t>
            </a:r>
            <a:endParaRPr lang="en-US" altLang="ko-KR" sz="14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웹의 동작 처리를 담당한다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endParaRPr lang="en-US" altLang="ko-KR" sz="1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09282" y="1613647"/>
            <a:ext cx="5777021" cy="48162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5221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838" y="0"/>
            <a:ext cx="12178282" cy="108065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2023-02-14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 smtClean="0"/>
              <a:t>권민지</a:t>
            </a:r>
            <a:endParaRPr lang="ko-KR" altLang="en-US" sz="900" dirty="0"/>
          </a:p>
        </p:txBody>
      </p:sp>
      <p:sp>
        <p:nvSpPr>
          <p:cNvPr id="7" name="TextBox 6"/>
          <p:cNvSpPr txBox="1"/>
          <p:nvPr/>
        </p:nvSpPr>
        <p:spPr>
          <a:xfrm>
            <a:off x="73429" y="309494"/>
            <a:ext cx="6875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</a:rPr>
              <a:t>15. </a:t>
            </a:r>
            <a:r>
              <a:rPr lang="en-US" altLang="ko-KR" sz="2400" b="1" dirty="0">
                <a:solidFill>
                  <a:schemeClr val="bg1"/>
                </a:solidFill>
              </a:rPr>
              <a:t>CSS </a:t>
            </a:r>
            <a:r>
              <a:rPr lang="ko-KR" altLang="en-US" sz="2400" b="1" dirty="0" err="1" smtClean="0">
                <a:solidFill>
                  <a:schemeClr val="bg1"/>
                </a:solidFill>
              </a:rPr>
              <a:t>선택자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 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(Selector) –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선택을 해주는 요소</a:t>
            </a:r>
            <a:endParaRPr lang="en-US" altLang="ko-KR" sz="2400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2489" y="1179092"/>
            <a:ext cx="11614655" cy="52642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&lt;Rule Set&gt;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Rule Set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은 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HTML 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페이지 안에 특정 요소들을 어떻게 렌더링 할 것인지 브라우저에게 알려주는 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CSS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문장이다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스타일 </a:t>
            </a:r>
            <a:r>
              <a:rPr lang="ko-KR" altLang="en-US" sz="14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규칙이라고도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불리는 이 문장은 스타일에 관한 규칙들을 집합처럼 나타낸다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선택자</a:t>
            </a:r>
            <a:r>
              <a:rPr lang="ko-KR" altLang="en-US" sz="14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선언 블록 </a:t>
            </a:r>
            <a:endParaRPr lang="en-US" altLang="ko-KR" sz="1400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3600" b="1" dirty="0" smtClean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P</a:t>
            </a:r>
            <a:r>
              <a:rPr lang="en-US" altLang="ko-KR" sz="32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{</a:t>
            </a:r>
            <a:r>
              <a:rPr lang="en-US" altLang="ko-KR" sz="3200" b="1" dirty="0" err="1" smtClean="0">
                <a:solidFill>
                  <a:srgbClr val="00B05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color</a:t>
            </a:r>
            <a:r>
              <a:rPr lang="en-US" altLang="ko-KR" sz="3200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</a:t>
            </a:r>
            <a:r>
              <a:rPr lang="en-US" altLang="ko-KR" sz="3200" b="1" dirty="0" err="1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red</a:t>
            </a:r>
            <a:r>
              <a:rPr lang="en-US" altLang="ko-KR" sz="32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; </a:t>
            </a:r>
            <a:r>
              <a:rPr lang="en-US" altLang="ko-KR" sz="3200" b="1" dirty="0" smtClean="0">
                <a:solidFill>
                  <a:srgbClr val="00B05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padding</a:t>
            </a:r>
            <a:r>
              <a:rPr lang="en-US" altLang="ko-KR" sz="32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</a:t>
            </a:r>
            <a:r>
              <a:rPr lang="en-US" altLang="ko-KR" sz="3200" b="1" dirty="0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5px</a:t>
            </a:r>
            <a:r>
              <a:rPr lang="en-US" altLang="ko-KR" sz="32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; }</a:t>
            </a:r>
          </a:p>
          <a:p>
            <a:pPr>
              <a:lnSpc>
                <a:spcPct val="150000"/>
              </a:lnSpc>
            </a:pPr>
            <a:endParaRPr lang="en-US" altLang="ko-KR" sz="2400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09282" y="1613647"/>
            <a:ext cx="5777021" cy="48162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431276" y="3195093"/>
            <a:ext cx="5345723" cy="8722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815049" y="3384283"/>
            <a:ext cx="1744392" cy="5222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724432" y="3371057"/>
            <a:ext cx="2362185" cy="5274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80868" y="3325607"/>
            <a:ext cx="693137" cy="5222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38172" y="3872564"/>
            <a:ext cx="1073869" cy="6219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lang="ko-KR" altLang="en-US" sz="1400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선택자</a:t>
            </a:r>
            <a:endParaRPr lang="en-US" altLang="ko-KR" sz="1400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r>
              <a:rPr lang="en-US" altLang="ko-KR" sz="14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(Selector)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419156" y="2885101"/>
            <a:ext cx="2657133" cy="28724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lang="ko-KR" altLang="en-US" sz="14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선언 블록</a:t>
            </a:r>
            <a:r>
              <a:rPr lang="en-US" altLang="ko-KR" sz="14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(Declaration block)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25261" y="3163304"/>
            <a:ext cx="2657133" cy="28724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lang="ko-KR" altLang="en-US" sz="12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선언</a:t>
            </a:r>
            <a:r>
              <a:rPr lang="en-US" altLang="ko-KR" sz="12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(Declaration)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171649" y="3163304"/>
            <a:ext cx="2657133" cy="28724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lang="ko-KR" altLang="en-US" sz="12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선언</a:t>
            </a:r>
            <a:r>
              <a:rPr lang="en-US" altLang="ko-KR" sz="12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(Declaration)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332800" y="4183514"/>
            <a:ext cx="2657133" cy="28724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lang="ko-KR" altLang="en-US" sz="14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속성              </a:t>
            </a:r>
            <a:r>
              <a:rPr lang="ko-KR" altLang="en-US" sz="1400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속성</a:t>
            </a:r>
            <a:r>
              <a:rPr lang="ko-KR" altLang="en-US" sz="14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값</a:t>
            </a:r>
            <a:endParaRPr lang="en-US" altLang="ko-KR" sz="1400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cxnSp>
        <p:nvCxnSpPr>
          <p:cNvPr id="18" name="직선 화살표 연결선 17"/>
          <p:cNvCxnSpPr/>
          <p:nvPr/>
        </p:nvCxnSpPr>
        <p:spPr>
          <a:xfrm flipH="1">
            <a:off x="2039815" y="3724399"/>
            <a:ext cx="299629" cy="51172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3011046" y="3584340"/>
            <a:ext cx="351692" cy="5496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1021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838" y="0"/>
            <a:ext cx="12178282" cy="108065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2023-02-14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 smtClean="0"/>
              <a:t>권민지</a:t>
            </a:r>
            <a:endParaRPr lang="ko-KR" altLang="en-US" sz="900" dirty="0"/>
          </a:p>
        </p:txBody>
      </p:sp>
      <p:sp>
        <p:nvSpPr>
          <p:cNvPr id="7" name="TextBox 6"/>
          <p:cNvSpPr txBox="1"/>
          <p:nvPr/>
        </p:nvSpPr>
        <p:spPr>
          <a:xfrm>
            <a:off x="73429" y="309494"/>
            <a:ext cx="33409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</a:rPr>
              <a:t>16. </a:t>
            </a:r>
            <a:r>
              <a:rPr lang="en-US" altLang="ko-KR" sz="2400" b="1" dirty="0">
                <a:solidFill>
                  <a:schemeClr val="bg1"/>
                </a:solidFill>
              </a:rPr>
              <a:t>CSS </a:t>
            </a:r>
            <a:r>
              <a:rPr lang="ko-KR" altLang="en-US" sz="2400" b="1" dirty="0" err="1" smtClean="0">
                <a:solidFill>
                  <a:schemeClr val="bg1"/>
                </a:solidFill>
              </a:rPr>
              <a:t>선택자의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 종류</a:t>
            </a:r>
            <a:endParaRPr lang="en-US" altLang="ko-KR" sz="2400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2489" y="1179092"/>
            <a:ext cx="11614655" cy="52642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디자인 요소를 의도에 알맞게 적용하기 위해서는 많은 종류의 </a:t>
            </a:r>
            <a:r>
              <a:rPr lang="ko-KR" altLang="en-US" sz="1600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선택자를</a:t>
            </a:r>
            <a:r>
              <a:rPr lang="ko-KR" altLang="en-US" sz="16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잘 혼합해서 사용하는 것이 중요하다</a:t>
            </a:r>
            <a:r>
              <a:rPr lang="en-US" altLang="ko-KR" sz="16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4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전체 </a:t>
            </a:r>
            <a:r>
              <a:rPr lang="ko-KR" altLang="en-US" sz="1400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선택자</a:t>
            </a:r>
            <a:r>
              <a:rPr lang="en-US" altLang="ko-KR" sz="14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(Universal Selector)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전체 </a:t>
            </a:r>
            <a:r>
              <a:rPr lang="ko-KR" altLang="en-US" sz="14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선택자는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HTML 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페이지 내부의 </a:t>
            </a:r>
            <a:r>
              <a:rPr lang="ko-KR" altLang="en-US" sz="14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모든요소에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같은 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CSS 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속성을 적용</a:t>
            </a:r>
            <a:endParaRPr lang="en-US" altLang="ko-KR" sz="14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그렇기에 보통 </a:t>
            </a:r>
            <a:r>
              <a:rPr lang="en-US" altLang="ko-KR" sz="14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margi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나 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padding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값을 초기화 하는 등 기본값을 정해둘 때 사용한다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altLang="ko-KR" sz="2400" b="1" dirty="0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*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{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margin:0; text-decoration : none;}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endParaRPr lang="en-US" altLang="ko-KR" sz="1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4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태그 </a:t>
            </a:r>
            <a:r>
              <a:rPr lang="ko-KR" altLang="en-US" sz="1400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선택자</a:t>
            </a:r>
            <a:endParaRPr lang="en-US" altLang="ko-KR" sz="14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태그 </a:t>
            </a:r>
            <a:r>
              <a:rPr lang="ko-KR" altLang="en-US" sz="14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선택자는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HTML 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요소를 직접 지칭하는 가장 간단한 선택</a:t>
            </a:r>
            <a:endParaRPr lang="en-US" altLang="ko-KR" sz="14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altLang="ko-KR" sz="2800" b="1" dirty="0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 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{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background : yellow; color : </a:t>
            </a:r>
            <a:r>
              <a:rPr lang="en-US" altLang="ko-KR" sz="14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darkgreen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;}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&lt;p&gt; 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태그 </a:t>
            </a:r>
            <a:r>
              <a:rPr lang="ko-KR" altLang="en-US" sz="14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선택자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(Type Selector)&lt;/p&gt;</a:t>
            </a:r>
            <a:endParaRPr lang="en-US" altLang="ko-KR" sz="1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09282" y="1613647"/>
            <a:ext cx="5777021" cy="48162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1822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838" y="0"/>
            <a:ext cx="12178282" cy="108065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2023-02-14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 smtClean="0"/>
              <a:t>권민지</a:t>
            </a:r>
            <a:endParaRPr lang="ko-KR" altLang="en-US" sz="900" dirty="0"/>
          </a:p>
        </p:txBody>
      </p:sp>
      <p:sp>
        <p:nvSpPr>
          <p:cNvPr id="7" name="TextBox 6"/>
          <p:cNvSpPr txBox="1"/>
          <p:nvPr/>
        </p:nvSpPr>
        <p:spPr>
          <a:xfrm>
            <a:off x="73429" y="309494"/>
            <a:ext cx="75504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</a:rPr>
              <a:t>17.CSS </a:t>
            </a:r>
            <a:r>
              <a:rPr lang="ko-KR" altLang="en-US" sz="2400" b="1" dirty="0" err="1" smtClean="0">
                <a:solidFill>
                  <a:schemeClr val="bg1"/>
                </a:solidFill>
              </a:rPr>
              <a:t>선택자의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 종류 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– (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클래스 </a:t>
            </a:r>
            <a:r>
              <a:rPr lang="ko-KR" altLang="en-US" sz="2400" b="1" dirty="0" err="1" smtClean="0">
                <a:solidFill>
                  <a:schemeClr val="bg1"/>
                </a:solidFill>
              </a:rPr>
              <a:t>선택자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 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, ID</a:t>
            </a:r>
            <a:r>
              <a:rPr lang="ko-KR" altLang="en-US" sz="2400" b="1" dirty="0">
                <a:solidFill>
                  <a:schemeClr val="bg1"/>
                </a:solidFill>
              </a:rPr>
              <a:t> </a:t>
            </a:r>
            <a:r>
              <a:rPr lang="ko-KR" altLang="en-US" sz="2400" b="1" dirty="0" err="1" smtClean="0">
                <a:solidFill>
                  <a:schemeClr val="bg1"/>
                </a:solidFill>
              </a:rPr>
              <a:t>선택자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)</a:t>
            </a:r>
            <a:endParaRPr lang="en-US" altLang="ko-KR" sz="2400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2489" y="1179092"/>
            <a:ext cx="11614655" cy="52642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디자인 요소를 의도에 알맞게 적용하기 위해서는 많은 종류의 </a:t>
            </a:r>
            <a:r>
              <a:rPr lang="ko-KR" altLang="en-US" sz="1600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선택자를</a:t>
            </a:r>
            <a:r>
              <a:rPr lang="ko-KR" altLang="en-US" sz="16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잘 혼합해서 사용하는 것이 중요하다</a:t>
            </a:r>
            <a:r>
              <a:rPr lang="en-US" altLang="ko-KR" sz="16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endParaRPr lang="en-US" altLang="ko-KR" sz="14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4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클래스 </a:t>
            </a:r>
            <a:r>
              <a:rPr lang="ko-KR" altLang="en-US" sz="1400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선택자</a:t>
            </a:r>
            <a:r>
              <a:rPr lang="en-US" altLang="ko-KR" sz="14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: 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클래스 </a:t>
            </a:r>
            <a:r>
              <a:rPr lang="ko-KR" altLang="en-US" sz="14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선택자는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주어진 값을 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class 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속성값으로 가진 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HTML 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요소를 찾아 선택한다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한 페이지 내에서 여러 번 반복될 필요가 있는 스타일은 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class </a:t>
            </a:r>
            <a:r>
              <a:rPr lang="ko-KR" altLang="en-US" sz="14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선택자를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사용한다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altLang="ko-KR" sz="3600" b="1" dirty="0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r>
              <a:rPr lang="en-US" altLang="ko-KR" sz="14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class1 {background: </a:t>
            </a:r>
            <a:r>
              <a:rPr lang="en-US" altLang="ko-KR" sz="1400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yello</a:t>
            </a:r>
            <a:r>
              <a:rPr lang="en-US" altLang="ko-KR" sz="14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; </a:t>
            </a:r>
            <a:r>
              <a:rPr lang="en-US" altLang="ko-KR" sz="1400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color:darkgreen</a:t>
            </a:r>
            <a:r>
              <a:rPr lang="en-US" altLang="ko-KR" sz="14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;}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&lt;p class=“class1”&gt; 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클래스 </a:t>
            </a:r>
            <a:r>
              <a:rPr lang="ko-KR" altLang="en-US" sz="14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선택자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&lt;/p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&gt;</a:t>
            </a:r>
            <a:endParaRPr lang="en-US" altLang="ko-KR" sz="1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4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ID</a:t>
            </a:r>
            <a:r>
              <a:rPr lang="ko-KR" altLang="en-US" sz="14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400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선택자</a:t>
            </a:r>
            <a:endParaRPr lang="en-US" altLang="ko-KR" sz="14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ID </a:t>
            </a:r>
            <a:r>
              <a:rPr lang="ko-KR" altLang="en-US" sz="14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선택자는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마침표 대신 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#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을 사용하고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class 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속성이 아닌 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id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속성을 사용하는 것을 제외하면 클래스 </a:t>
            </a:r>
            <a:r>
              <a:rPr lang="ko-KR" altLang="en-US" sz="14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선택자와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유사하다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단 한번 유일하게 적용될 스타일은 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id </a:t>
            </a:r>
            <a:r>
              <a:rPr lang="ko-KR" altLang="en-US" sz="14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선택자를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사용하는 것이 좋다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altLang="ko-KR" sz="2800" b="1" dirty="0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#</a:t>
            </a:r>
            <a:r>
              <a:rPr lang="en-US" altLang="ko-KR" sz="2800" b="1" dirty="0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id </a:t>
            </a:r>
            <a:r>
              <a:rPr lang="en-US" altLang="ko-KR" sz="14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{</a:t>
            </a:r>
            <a:r>
              <a:rPr lang="en-US" altLang="ko-KR" sz="1400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background:yello;color:darkgreen</a:t>
            </a:r>
            <a:r>
              <a:rPr lang="en-US" altLang="ko-KR" sz="14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;}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&lt;p id = “id”&gt; ID </a:t>
            </a:r>
            <a:r>
              <a:rPr lang="ko-KR" altLang="en-US" sz="14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선택자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&lt;/p&gt;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309282" y="1613647"/>
            <a:ext cx="5777021" cy="48162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9826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838" y="0"/>
            <a:ext cx="12178282" cy="108065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2023-02-14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 smtClean="0"/>
              <a:t>권민지</a:t>
            </a:r>
            <a:endParaRPr lang="ko-KR" altLang="en-US" sz="900" dirty="0"/>
          </a:p>
        </p:txBody>
      </p:sp>
      <p:sp>
        <p:nvSpPr>
          <p:cNvPr id="7" name="TextBox 6"/>
          <p:cNvSpPr txBox="1"/>
          <p:nvPr/>
        </p:nvSpPr>
        <p:spPr>
          <a:xfrm>
            <a:off x="73429" y="309494"/>
            <a:ext cx="67691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</a:rPr>
              <a:t>18. HTML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공간 배치 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– float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를 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clear</a:t>
            </a:r>
            <a:r>
              <a:rPr lang="ko-KR" altLang="en-US" sz="2400" b="1" dirty="0">
                <a:solidFill>
                  <a:schemeClr val="bg1"/>
                </a:solidFill>
              </a:rPr>
              <a:t>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하는 방법</a:t>
            </a:r>
            <a:endParaRPr lang="en-US" altLang="ko-KR" sz="2400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2489" y="1179092"/>
            <a:ext cx="11614655" cy="52642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1.float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로 대응하기</a:t>
            </a:r>
            <a:endParaRPr lang="en-US" altLang="ko-KR" sz="14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앞에 요소가 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float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인 상태에서 뒤에 요소가 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float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가 아닐 경우 이런 문제가 발생하기 때문에 다음 요소 역시 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float 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상태로 바꿔주면 해결된다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뒤에 </a:t>
            </a:r>
            <a:r>
              <a:rPr lang="ko-KR" altLang="en-US" sz="14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요소들에게도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동일한 문제가 발생하기 때문에 완전한 </a:t>
            </a:r>
            <a:r>
              <a:rPr lang="ko-KR" altLang="en-US" sz="14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해결책이라고는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볼 수 없다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2. 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부모에게 </a:t>
            </a:r>
            <a:r>
              <a:rPr lang="en-US" altLang="ko-KR" sz="14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overflow:hidden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사용하기</a:t>
            </a:r>
            <a:endParaRPr lang="en-US" altLang="ko-KR" sz="14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자식 요소가 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float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인 부모에게 </a:t>
            </a:r>
            <a:r>
              <a:rPr lang="en-US" altLang="ko-KR" sz="14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overflow:hidde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을 주면 부모가 자식을 담는다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내용이 넘치면 안보이기에 한계점이 있다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endParaRPr lang="en-US" altLang="ko-KR" sz="14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3. 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빈 요소에 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clear : both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값 넣기</a:t>
            </a:r>
            <a:endParaRPr lang="en-US" altLang="ko-KR" sz="14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float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된 요소 밑에 빈 임의의 요소를 만들어 </a:t>
            </a:r>
            <a:r>
              <a:rPr lang="en-US" altLang="ko-KR" sz="14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clear:both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준다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clear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는 취소한다는 뜻으로 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float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취소시킨다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마크업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흐름을 깨기 때문에 권장하지 않는다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4. </a:t>
            </a:r>
            <a:r>
              <a:rPr lang="ko-KR" altLang="en-US" sz="14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가상요소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::after 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사용하기</a:t>
            </a:r>
            <a:endParaRPr lang="en-US" altLang="ko-KR" sz="14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부모 </a:t>
            </a:r>
            <a:r>
              <a:rPr lang="ko-KR" altLang="en-US" sz="14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요소에게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::after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사용하여 가상 요소를 만들어준다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그리고 가상 </a:t>
            </a:r>
            <a:r>
              <a:rPr lang="ko-KR" altLang="en-US" sz="14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요소에게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4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display:block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요소를 적용해 한 줄 가득 차게 한다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빈 콘텐츠를 넣어주고 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clear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적용시키면 부모 뒤에 보이지 않는 가상 요소를 만들어 뒤에 요소가 위로 따라 올라가지 않게 해준다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가장 많이 사용됨</a:t>
            </a:r>
            <a:endParaRPr lang="en-US" altLang="ko-KR" sz="1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09282" y="1613647"/>
            <a:ext cx="5777021" cy="48162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9094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838" y="0"/>
            <a:ext cx="12178282" cy="108065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2023-02-14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 smtClean="0"/>
              <a:t>권민지</a:t>
            </a:r>
            <a:endParaRPr lang="ko-KR" altLang="en-US" sz="900" dirty="0"/>
          </a:p>
        </p:txBody>
      </p:sp>
      <p:sp>
        <p:nvSpPr>
          <p:cNvPr id="7" name="TextBox 6"/>
          <p:cNvSpPr txBox="1"/>
          <p:nvPr/>
        </p:nvSpPr>
        <p:spPr>
          <a:xfrm>
            <a:off x="73429" y="309494"/>
            <a:ext cx="52116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</a:rPr>
              <a:t>19.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인라인 </a:t>
            </a:r>
            <a:r>
              <a:rPr lang="ko-KR" altLang="en-US" sz="2400" b="1" dirty="0">
                <a:solidFill>
                  <a:schemeClr val="bg1"/>
                </a:solidFill>
              </a:rPr>
              <a:t>프레임 만들기 </a:t>
            </a:r>
            <a:r>
              <a:rPr lang="en-US" altLang="ko-KR" sz="2400" b="1" dirty="0">
                <a:solidFill>
                  <a:schemeClr val="bg1"/>
                </a:solidFill>
              </a:rPr>
              <a:t>&lt;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iframe&gt;</a:t>
            </a:r>
            <a:endParaRPr lang="en-US" altLang="ko-KR" sz="2400" b="1" dirty="0">
              <a:solidFill>
                <a:schemeClr val="bg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09282" y="1613647"/>
            <a:ext cx="5777021" cy="48162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0" y="1028855"/>
            <a:ext cx="12183399" cy="598580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wrap="square" rtlCol="0">
            <a:no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HTML </a:t>
            </a:r>
            <a:r>
              <a:rPr lang="ko-KR" altLang="en-US" sz="14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페이지 내에 </a:t>
            </a:r>
            <a:r>
              <a:rPr lang="en-US" altLang="ko-KR" sz="14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HTML </a:t>
            </a:r>
            <a:r>
              <a:rPr lang="ko-KR" altLang="en-US" sz="14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페이지 삽입</a:t>
            </a:r>
            <a:endParaRPr lang="en-US" altLang="ko-KR" sz="1400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0"/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&lt;!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DOCTYPE</a:t>
            </a:r>
            <a:r>
              <a:rPr lang="ko-KR" altLang="en-US" sz="14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html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ko-KR" altLang="en-US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lvl="0"/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html</a:t>
            </a:r>
            <a:r>
              <a:rPr lang="ko-KR" altLang="en-US" sz="14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lang</a:t>
            </a: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en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ko-KR" altLang="en-US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lvl="0"/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head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ko-KR" altLang="en-US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lvl="0"/>
            <a:r>
              <a:rPr lang="ko-KR" altLang="en-US" sz="1400" dirty="0">
                <a:solidFill>
                  <a:srgbClr val="FFFFFF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meta</a:t>
            </a:r>
            <a:r>
              <a:rPr lang="ko-KR" altLang="en-US" sz="14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charset</a:t>
            </a: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"UTF-8"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ko-KR" altLang="en-US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lvl="0"/>
            <a:r>
              <a:rPr lang="ko-KR" altLang="en-US" sz="1400" dirty="0">
                <a:solidFill>
                  <a:srgbClr val="FFFFFF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meta</a:t>
            </a:r>
            <a:r>
              <a:rPr lang="ko-KR" altLang="en-US" sz="14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http-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equiv</a:t>
            </a: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"X-UA-Compatible"</a:t>
            </a:r>
            <a:r>
              <a:rPr lang="ko-KR" altLang="en-US" sz="14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content</a:t>
            </a: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"IE=edge"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ko-KR" altLang="en-US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lvl="0"/>
            <a:r>
              <a:rPr lang="ko-KR" altLang="en-US" sz="1400" dirty="0">
                <a:solidFill>
                  <a:srgbClr val="FFFFFF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meta</a:t>
            </a:r>
            <a:r>
              <a:rPr lang="ko-KR" altLang="en-US" sz="14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"viewport"</a:t>
            </a:r>
            <a:r>
              <a:rPr lang="ko-KR" altLang="en-US" sz="14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content</a:t>
            </a: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"width=device-width, initial-scale=1.0"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ko-KR" altLang="en-US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lvl="0"/>
            <a:r>
              <a:rPr lang="ko-KR" altLang="en-US" sz="1400" dirty="0">
                <a:solidFill>
                  <a:srgbClr val="FFFFFF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title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>iframe</a:t>
            </a:r>
            <a:r>
              <a:rPr lang="ko-KR" altLang="en-US" sz="1400" dirty="0">
                <a:solidFill>
                  <a:srgbClr val="FFFFFF"/>
                </a:solidFill>
                <a:latin typeface="Consolas" panose="020B0609020204030204" pitchFamily="49" charset="0"/>
              </a:rPr>
              <a:t>을 가지는 웹 페이지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title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ko-KR" altLang="en-US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lvl="0"/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head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ko-KR" altLang="en-US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lvl="0"/>
            <a:r>
              <a:rPr lang="en-US" altLang="ko-KR" sz="1400" dirty="0">
                <a:solidFill>
                  <a:srgbClr val="6A9955"/>
                </a:solidFill>
                <a:latin typeface="Consolas" panose="020B0609020204030204" pitchFamily="49" charset="0"/>
              </a:rPr>
              <a:t>&lt;!-- </a:t>
            </a:r>
            <a:r>
              <a:rPr lang="ko-KR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인라인 프레임 만들기 </a:t>
            </a:r>
            <a:r>
              <a:rPr lang="en-US" altLang="ko-KR" sz="1400" dirty="0">
                <a:solidFill>
                  <a:srgbClr val="6A9955"/>
                </a:solidFill>
                <a:latin typeface="Consolas" panose="020B0609020204030204" pitchFamily="49" charset="0"/>
              </a:rPr>
              <a:t>&lt;iframe&gt;</a:t>
            </a:r>
            <a:endParaRPr lang="ko-KR" altLang="en-US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lvl="0"/>
            <a:r>
              <a:rPr lang="ko-KR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>
                <a:solidFill>
                  <a:srgbClr val="6A9955"/>
                </a:solidFill>
                <a:latin typeface="Consolas" panose="020B0609020204030204" pitchFamily="49" charset="0"/>
              </a:rPr>
              <a:t>HTML </a:t>
            </a:r>
            <a:r>
              <a:rPr lang="ko-KR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페이지 내에 </a:t>
            </a:r>
            <a:r>
              <a:rPr lang="en-US" altLang="ko-KR" sz="1400" dirty="0">
                <a:solidFill>
                  <a:srgbClr val="6A9955"/>
                </a:solidFill>
                <a:latin typeface="Consolas" panose="020B0609020204030204" pitchFamily="49" charset="0"/>
              </a:rPr>
              <a:t>HTML </a:t>
            </a:r>
            <a:r>
              <a:rPr lang="ko-KR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페이지 삽입</a:t>
            </a:r>
            <a:endParaRPr lang="ko-KR" altLang="en-US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lvl="0"/>
            <a:r>
              <a:rPr lang="ko-KR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    예</a:t>
            </a:r>
            <a:r>
              <a:rPr lang="en-US" altLang="ko-KR" sz="1400" dirty="0">
                <a:solidFill>
                  <a:srgbClr val="6A9955"/>
                </a:solidFill>
                <a:latin typeface="Consolas" panose="020B0609020204030204" pitchFamily="49" charset="0"/>
              </a:rPr>
              <a:t>) 200x150 </a:t>
            </a:r>
            <a:r>
              <a:rPr lang="ko-KR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크기의 인라인 프레임에 </a:t>
            </a:r>
            <a:r>
              <a:rPr lang="en-US" altLang="ko-KR" sz="1400" dirty="0">
                <a:solidFill>
                  <a:srgbClr val="6A9955"/>
                </a:solidFill>
                <a:latin typeface="Consolas" panose="020B0609020204030204" pitchFamily="49" charset="0"/>
              </a:rPr>
              <a:t>iframe.html </a:t>
            </a:r>
            <a:r>
              <a:rPr lang="ko-KR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출력</a:t>
            </a:r>
            <a:endParaRPr lang="ko-KR" altLang="en-US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lvl="0"/>
            <a:r>
              <a:rPr lang="ko-KR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    브라우저는 </a:t>
            </a:r>
            <a:r>
              <a:rPr lang="en-US" altLang="ko-KR" sz="1400" dirty="0">
                <a:solidFill>
                  <a:srgbClr val="6A9955"/>
                </a:solidFill>
                <a:latin typeface="Consolas" panose="020B0609020204030204" pitchFamily="49" charset="0"/>
              </a:rPr>
              <a:t>iframe </a:t>
            </a:r>
            <a:r>
              <a:rPr lang="ko-KR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태그를 지원하지 않는다</a:t>
            </a:r>
            <a:r>
              <a:rPr lang="en-US" altLang="ko-KR" sz="1400" dirty="0">
                <a:solidFill>
                  <a:srgbClr val="6A9955"/>
                </a:solidFill>
                <a:latin typeface="Consolas" panose="020B0609020204030204" pitchFamily="49" charset="0"/>
              </a:rPr>
              <a:t>.</a:t>
            </a:r>
            <a:endParaRPr lang="ko-KR" altLang="en-US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lvl="0"/>
            <a:r>
              <a:rPr lang="en-US" altLang="ko-KR" sz="1400" dirty="0">
                <a:solidFill>
                  <a:srgbClr val="6A9955"/>
                </a:solidFill>
                <a:latin typeface="Consolas" panose="020B0609020204030204" pitchFamily="49" charset="0"/>
              </a:rPr>
              <a:t>&lt;iframe&gt; --&gt;</a:t>
            </a:r>
            <a:endParaRPr lang="ko-KR" altLang="en-US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lvl="0"/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ko-KR" altLang="en-US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lvl="0"/>
            <a:r>
              <a:rPr lang="ko-KR" altLang="en-US" sz="1400" dirty="0">
                <a:solidFill>
                  <a:srgbClr val="FFFFFF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h3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>2</a:t>
            </a:r>
            <a:r>
              <a:rPr lang="ko-KR" altLang="en-US" sz="1400" dirty="0">
                <a:solidFill>
                  <a:srgbClr val="FFFFFF"/>
                </a:solidFill>
                <a:latin typeface="Consolas" panose="020B0609020204030204" pitchFamily="49" charset="0"/>
              </a:rPr>
              <a:t>개의 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&amp;</a:t>
            </a:r>
            <a:r>
              <a:rPr lang="en-US" altLang="ko-K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lt;</a:t>
            </a:r>
            <a:r>
              <a:rPr lang="en-US" altLang="ko-KR" sz="1400" dirty="0" err="1">
                <a:solidFill>
                  <a:srgbClr val="FFFFFF"/>
                </a:solidFill>
                <a:latin typeface="Consolas" panose="020B0609020204030204" pitchFamily="49" charset="0"/>
              </a:rPr>
              <a:t>iframe</a:t>
            </a:r>
            <a:r>
              <a:rPr lang="en-US" altLang="ko-K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&amp;gt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;</a:t>
            </a:r>
            <a:r>
              <a:rPr lang="ko-KR" altLang="en-US" sz="1400" dirty="0">
                <a:solidFill>
                  <a:srgbClr val="FFFFFF"/>
                </a:solidFill>
                <a:latin typeface="Consolas" panose="020B0609020204030204" pitchFamily="49" charset="0"/>
              </a:rPr>
              <a:t>을 가집니다</a:t>
            </a: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h3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ko-KR" altLang="en-US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lvl="0"/>
            <a:r>
              <a:rPr lang="ko-KR" altLang="en-US" sz="1400" dirty="0">
                <a:solidFill>
                  <a:srgbClr val="FFFFFF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hr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ko-KR" altLang="en-US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lvl="0"/>
            <a:r>
              <a:rPr lang="ko-KR" altLang="en-US" sz="1400" dirty="0">
                <a:solidFill>
                  <a:srgbClr val="FFFFFF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>
                <a:solidFill>
                  <a:srgbClr val="6A9955"/>
                </a:solidFill>
                <a:latin typeface="Consolas" panose="020B0609020204030204" pitchFamily="49" charset="0"/>
              </a:rPr>
              <a:t>&lt;!-- iframe</a:t>
            </a:r>
            <a:r>
              <a:rPr lang="ko-KR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에 태그를 활용해 사각의 프레임</a:t>
            </a:r>
            <a:r>
              <a:rPr lang="en-US" altLang="ko-KR" sz="1400" dirty="0">
                <a:solidFill>
                  <a:srgbClr val="6A9955"/>
                </a:solidFill>
                <a:latin typeface="Consolas" panose="020B0609020204030204" pitchFamily="49" charset="0"/>
              </a:rPr>
              <a:t>(</a:t>
            </a:r>
            <a:r>
              <a:rPr lang="ko-KR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틀을 가진 공간</a:t>
            </a:r>
            <a:r>
              <a:rPr lang="en-US" altLang="ko-KR" sz="1400" dirty="0">
                <a:solidFill>
                  <a:srgbClr val="6A9955"/>
                </a:solidFill>
                <a:latin typeface="Consolas" panose="020B0609020204030204" pitchFamily="49" charset="0"/>
              </a:rPr>
              <a:t>)</a:t>
            </a:r>
            <a:r>
              <a:rPr lang="ko-KR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을 만들고</a:t>
            </a:r>
            <a:endParaRPr lang="ko-KR" altLang="en-US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lvl="0"/>
            <a:r>
              <a:rPr lang="ko-KR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    링크에 데이터를 출력할 수 있다</a:t>
            </a:r>
            <a:r>
              <a:rPr lang="en-US" altLang="ko-KR" sz="1400" dirty="0">
                <a:solidFill>
                  <a:srgbClr val="6A9955"/>
                </a:solidFill>
                <a:latin typeface="Consolas" panose="020B0609020204030204" pitchFamily="49" charset="0"/>
              </a:rPr>
              <a:t>.</a:t>
            </a:r>
            <a:endParaRPr lang="ko-KR" altLang="en-US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lvl="0"/>
            <a:r>
              <a:rPr lang="ko-KR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    본 코드에서는 동일 폴더에 있기 때문에 파일명만 작성해도 자동으로 찾아준다</a:t>
            </a:r>
            <a:r>
              <a:rPr lang="en-US" altLang="ko-KR" sz="1400" dirty="0">
                <a:solidFill>
                  <a:srgbClr val="6A9955"/>
                </a:solidFill>
                <a:latin typeface="Consolas" panose="020B0609020204030204" pitchFamily="49" charset="0"/>
              </a:rPr>
              <a:t>. --&gt;</a:t>
            </a:r>
            <a:endParaRPr lang="ko-KR" altLang="en-US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lvl="0"/>
            <a:r>
              <a:rPr lang="ko-KR" altLang="en-US" sz="1400" dirty="0">
                <a:solidFill>
                  <a:srgbClr val="FFFFFF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iframe</a:t>
            </a:r>
            <a:r>
              <a:rPr lang="ko-KR" altLang="en-US" sz="14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src</a:t>
            </a: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"iframe1.html"</a:t>
            </a:r>
            <a:r>
              <a:rPr lang="ko-KR" altLang="en-US" sz="14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width</a:t>
            </a: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"200"</a:t>
            </a:r>
            <a:r>
              <a:rPr lang="ko-KR" altLang="en-US" sz="14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height</a:t>
            </a: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"150"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iframe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ko-KR" altLang="en-US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lvl="0"/>
            <a:r>
              <a:rPr lang="ko-KR" altLang="en-US" sz="1400" dirty="0">
                <a:solidFill>
                  <a:srgbClr val="FFFFFF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iframe</a:t>
            </a:r>
            <a:r>
              <a:rPr lang="ko-KR" altLang="en-US" sz="14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src</a:t>
            </a: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"iframe2.html"</a:t>
            </a:r>
            <a:r>
              <a:rPr lang="ko-KR" altLang="en-US" sz="14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width</a:t>
            </a: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"200"</a:t>
            </a:r>
            <a:r>
              <a:rPr lang="ko-KR" altLang="en-US" sz="14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height</a:t>
            </a: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"150"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iframe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ko-KR" altLang="en-US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lvl="0"/>
            <a:r>
              <a:rPr lang="ko-KR" altLang="en-US" sz="1400" dirty="0">
                <a:solidFill>
                  <a:srgbClr val="FFFFFF"/>
                </a:solidFill>
                <a:latin typeface="Consolas" panose="020B0609020204030204" pitchFamily="49" charset="0"/>
              </a:rPr>
              <a:t>    </a:t>
            </a:r>
          </a:p>
          <a:p>
            <a:pPr lvl="0"/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ko-KR" altLang="en-US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lvl="0"/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html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ko-KR" altLang="en-US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lvl="0"/>
            <a:r>
              <a:rPr lang="en-US" altLang="ko-KR" sz="1400" dirty="0">
                <a:solidFill>
                  <a:srgbClr val="6A9955"/>
                </a:solidFill>
                <a:latin typeface="Consolas" panose="020B0609020204030204" pitchFamily="49" charset="0"/>
              </a:rPr>
              <a:t>&lt;!-- </a:t>
            </a:r>
            <a:r>
              <a:rPr lang="ko-KR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다른 </a:t>
            </a:r>
            <a:r>
              <a:rPr lang="en-US" altLang="ko-KR" sz="1400" dirty="0">
                <a:solidFill>
                  <a:srgbClr val="6A9955"/>
                </a:solidFill>
                <a:latin typeface="Consolas" panose="020B0609020204030204" pitchFamily="49" charset="0"/>
              </a:rPr>
              <a:t>html </a:t>
            </a:r>
            <a:r>
              <a:rPr lang="ko-KR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페이지를 지정한 크기로 내 페이지에 삽입할 수 있다</a:t>
            </a:r>
            <a:r>
              <a:rPr lang="en-US" altLang="ko-KR" sz="1400" dirty="0">
                <a:solidFill>
                  <a:srgbClr val="6A9955"/>
                </a:solidFill>
                <a:latin typeface="Consolas" panose="020B0609020204030204" pitchFamily="49" charset="0"/>
              </a:rPr>
              <a:t>. --&gt;</a:t>
            </a:r>
            <a:endParaRPr lang="ko-KR" altLang="en-US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prstClr val="black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38967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838" y="0"/>
            <a:ext cx="12178282" cy="108065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2023-02-14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 smtClean="0"/>
              <a:t>권민지</a:t>
            </a:r>
            <a:endParaRPr lang="ko-KR" altLang="en-US" sz="900" dirty="0"/>
          </a:p>
        </p:txBody>
      </p:sp>
      <p:sp>
        <p:nvSpPr>
          <p:cNvPr id="7" name="TextBox 6"/>
          <p:cNvSpPr txBox="1"/>
          <p:nvPr/>
        </p:nvSpPr>
        <p:spPr>
          <a:xfrm>
            <a:off x="153639" y="309494"/>
            <a:ext cx="17892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solidFill>
                  <a:schemeClr val="bg1"/>
                </a:solidFill>
                <a:latin typeface="+mj-lt"/>
              </a:rPr>
              <a:t>목       차</a:t>
            </a:r>
            <a:endParaRPr lang="ko-KR" altLang="en-US" sz="28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7653" y="1179092"/>
            <a:ext cx="11417300" cy="53137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altLang="ko-KR" sz="19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&lt;div&gt; vs &lt;span&gt; tag</a:t>
            </a:r>
            <a:r>
              <a:rPr lang="ko-KR" altLang="en-US" sz="19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란 </a:t>
            </a:r>
            <a:r>
              <a:rPr lang="en-US" altLang="ko-KR" sz="19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?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altLang="ko-KR" sz="19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HTML </a:t>
            </a:r>
            <a:r>
              <a:rPr lang="ko-KR" altLang="en-US" sz="19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작성 시에 자주 쓰이는 </a:t>
            </a:r>
            <a:r>
              <a:rPr lang="en-US" altLang="ko-KR" sz="19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tag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altLang="ko-KR" sz="19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table (</a:t>
            </a:r>
            <a:r>
              <a:rPr lang="ko-KR" altLang="en-US" sz="19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표 만들기</a:t>
            </a:r>
            <a:r>
              <a:rPr lang="en-US" altLang="ko-KR" sz="19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altLang="ko-KR" sz="19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CSS </a:t>
            </a:r>
            <a:r>
              <a:rPr lang="ko-KR" altLang="en-US" sz="1900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선택자</a:t>
            </a:r>
            <a:endParaRPr lang="en-US" altLang="ko-KR" sz="1900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altLang="ko-KR" sz="19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float</a:t>
            </a:r>
            <a:r>
              <a:rPr lang="ko-KR" altLang="en-US" sz="19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</a:t>
            </a:r>
            <a:r>
              <a:rPr lang="en-US" altLang="ko-KR" sz="19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clear </a:t>
            </a:r>
            <a:r>
              <a:rPr lang="ko-KR" altLang="en-US" sz="19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하는 방법</a:t>
            </a:r>
            <a:endParaRPr lang="en-US" altLang="ko-KR" sz="1900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19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인라인 프레임 만들기</a:t>
            </a:r>
            <a:endParaRPr lang="en-US" altLang="ko-KR" sz="1900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en-US" altLang="ko-KR" sz="1900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0853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838" y="0"/>
            <a:ext cx="12178282" cy="108065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2023-02-14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 smtClean="0"/>
              <a:t>권민지</a:t>
            </a:r>
            <a:endParaRPr lang="ko-KR" altLang="en-US" sz="900" dirty="0"/>
          </a:p>
        </p:txBody>
      </p:sp>
      <p:sp>
        <p:nvSpPr>
          <p:cNvPr id="7" name="TextBox 6"/>
          <p:cNvSpPr txBox="1"/>
          <p:nvPr/>
        </p:nvSpPr>
        <p:spPr>
          <a:xfrm>
            <a:off x="73429" y="309494"/>
            <a:ext cx="11630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1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. HTML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작성에 자주 쓰이는 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tag &lt;div&gt; , &lt;span&gt;	</a:t>
            </a:r>
            <a:endParaRPr lang="en-US" altLang="ko-KR" sz="24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31375" y="1304458"/>
            <a:ext cx="11614655" cy="51784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200000"/>
              </a:lnSpc>
            </a:pPr>
            <a:r>
              <a:rPr lang="en-US" altLang="ko-KR" sz="2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&lt;div&gt; tag 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Division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의 약자로 웹사이트의 레이아웃을 만들 때 주로 사용한다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박스 형태로 영역이 설정되고 그 안이 정렬됨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/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태그의 마지막에는 줄 바꿈이 발생한다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div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태그를 사용하여 각각의 블록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공간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을 알맞게 배치하고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CSS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활용하여 스타일을 적용할 수 있다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&lt;div&gt;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태그를 사용해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HTML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개체들을 그룹으로 묶으면 그룹 안에 있는 개체들을 한번에 디자인이 가능하다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width(</a:t>
            </a:r>
            <a:r>
              <a:rPr lang="ko-KR" altLang="en-US" b="1" dirty="0" smtClean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넓이</a:t>
            </a:r>
            <a:r>
              <a:rPr lang="en-US" altLang="ko-KR" b="1" dirty="0" smtClean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),height(</a:t>
            </a:r>
            <a:r>
              <a:rPr lang="ko-KR" altLang="en-US" b="1" dirty="0" smtClean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높이</a:t>
            </a:r>
            <a:r>
              <a:rPr lang="en-US" altLang="ko-KR" b="1" dirty="0" smtClean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 </a:t>
            </a:r>
            <a:r>
              <a:rPr lang="ko-KR" altLang="en-US" b="1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같은 크기를 지정해주는 속성값 사용이 </a:t>
            </a:r>
            <a:r>
              <a:rPr lang="ko-KR" altLang="en-US" b="1" dirty="0" smtClean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가능</a:t>
            </a:r>
            <a:endParaRPr lang="en-US" altLang="ko-KR" b="1" dirty="0" smtClean="0">
              <a:solidFill>
                <a:srgbClr val="0070C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rgbClr val="0070C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&lt;span&gt; </a:t>
            </a:r>
            <a:r>
              <a:rPr lang="en-US" altLang="ko-KR" sz="2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tag 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줄 단위로 영역이 설정되며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줄 바꿈 없이 글자가 적힌 단어 라인을 지정해 주는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tag 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b="1" dirty="0" err="1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width,height</a:t>
            </a:r>
            <a:r>
              <a:rPr lang="en-US" altLang="ko-KR" b="1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b="1" dirty="0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같은 크기를 지정해주는 속성값 사용이 불가능</a:t>
            </a:r>
            <a:endParaRPr lang="en-US" altLang="ko-KR" b="1" dirty="0" smtClean="0">
              <a:solidFill>
                <a:srgbClr val="FF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2438400" y="18526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212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2023-02-14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 smtClean="0"/>
              <a:t>권민지</a:t>
            </a:r>
            <a:endParaRPr lang="ko-KR" altLang="en-US" sz="900" dirty="0"/>
          </a:p>
        </p:txBody>
      </p:sp>
      <p:sp>
        <p:nvSpPr>
          <p:cNvPr id="11" name="직사각형 10"/>
          <p:cNvSpPr/>
          <p:nvPr/>
        </p:nvSpPr>
        <p:spPr>
          <a:xfrm>
            <a:off x="1" y="0"/>
            <a:ext cx="12178282" cy="87219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en-US" altLang="ko-KR" sz="2400" b="1" dirty="0">
              <a:solidFill>
                <a:prstClr val="white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872194"/>
            <a:ext cx="12183399" cy="598580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&lt;!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DOCTYPE</a:t>
            </a:r>
            <a:r>
              <a:rPr lang="ko-KR" altLang="en-US" sz="14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html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ko-KR" altLang="en-US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ko-KR" altLang="en-US" sz="1400" dirty="0">
                <a:solidFill>
                  <a:srgbClr val="FFFFFF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title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400" dirty="0" err="1">
                <a:solidFill>
                  <a:srgbClr val="FFFFFF"/>
                </a:solidFill>
                <a:latin typeface="Consolas" panose="020B0609020204030204" pitchFamily="49" charset="0"/>
              </a:rPr>
              <a:t>div_span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title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ko-KR" altLang="en-US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ko-KR" altLang="en-US" sz="1400" dirty="0">
                <a:solidFill>
                  <a:srgbClr val="FFFFFF"/>
                </a:solidFill>
                <a:latin typeface="Consolas" panose="020B0609020204030204" pitchFamily="49" charset="0"/>
              </a:rPr>
              <a:t/>
            </a:r>
            <a:br>
              <a:rPr lang="ko-KR" altLang="en-US" sz="1400" dirty="0">
                <a:solidFill>
                  <a:srgbClr val="FFFFFF"/>
                </a:solidFill>
                <a:latin typeface="Consolas" panose="020B0609020204030204" pitchFamily="49" charset="0"/>
              </a:rPr>
            </a:b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ko-KR" altLang="en-US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ko-KR" altLang="en-US" sz="1400" dirty="0">
                <a:solidFill>
                  <a:srgbClr val="FFFFFF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h3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sz="1400" dirty="0">
                <a:solidFill>
                  <a:srgbClr val="FFFFFF"/>
                </a:solidFill>
                <a:latin typeface="Consolas" panose="020B0609020204030204" pitchFamily="49" charset="0"/>
              </a:rPr>
              <a:t>사랑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h3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ko-KR" altLang="en-US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ko-KR" altLang="en-US" sz="1400" dirty="0">
                <a:solidFill>
                  <a:srgbClr val="FFFFFF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hr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ko-KR" altLang="en-US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ko-KR" altLang="en-US" sz="1400" dirty="0">
                <a:solidFill>
                  <a:srgbClr val="FFFFFF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>
                <a:solidFill>
                  <a:srgbClr val="6A9955"/>
                </a:solidFill>
                <a:latin typeface="Consolas" panose="020B0609020204030204" pitchFamily="49" charset="0"/>
              </a:rPr>
              <a:t>&lt;!-- div</a:t>
            </a:r>
            <a:r>
              <a:rPr lang="ko-KR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태그 </a:t>
            </a:r>
            <a:endParaRPr lang="ko-KR" altLang="en-US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ko-KR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    특별한 기능이 없어 </a:t>
            </a:r>
            <a:r>
              <a:rPr lang="en-US" altLang="ko-KR" sz="1400" dirty="0">
                <a:solidFill>
                  <a:srgbClr val="6A9955"/>
                </a:solidFill>
                <a:latin typeface="Consolas" panose="020B0609020204030204" pitchFamily="49" charset="0"/>
              </a:rPr>
              <a:t>span </a:t>
            </a:r>
            <a:r>
              <a:rPr lang="ko-KR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태그와 유사하지만 공간은 차지함</a:t>
            </a:r>
            <a:endParaRPr lang="ko-KR" altLang="en-US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ko-KR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>
                <a:solidFill>
                  <a:srgbClr val="6A9955"/>
                </a:solidFill>
                <a:latin typeface="Consolas" panose="020B0609020204030204" pitchFamily="49" charset="0"/>
              </a:rPr>
              <a:t>div </a:t>
            </a:r>
            <a:r>
              <a:rPr lang="ko-KR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태그는 종료된 후 다음 글자는 </a:t>
            </a:r>
            <a:r>
              <a:rPr lang="ko-KR" altLang="en-US" sz="1400" dirty="0" err="1">
                <a:solidFill>
                  <a:srgbClr val="6A9955"/>
                </a:solidFill>
                <a:latin typeface="Consolas" panose="020B0609020204030204" pitchFamily="49" charset="0"/>
              </a:rPr>
              <a:t>엔터친</a:t>
            </a:r>
            <a:r>
              <a:rPr lang="ko-KR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 다음에 출력됨 </a:t>
            </a:r>
            <a:r>
              <a:rPr lang="en-US" altLang="ko-KR" sz="1400" dirty="0">
                <a:solidFill>
                  <a:srgbClr val="6A9955"/>
                </a:solidFill>
                <a:latin typeface="Consolas" panose="020B0609020204030204" pitchFamily="49" charset="0"/>
              </a:rPr>
              <a:t>(</a:t>
            </a:r>
            <a:r>
              <a:rPr lang="ko-KR" altLang="en-US" sz="1400" dirty="0" err="1">
                <a:solidFill>
                  <a:srgbClr val="6A9955"/>
                </a:solidFill>
                <a:latin typeface="Consolas" panose="020B0609020204030204" pitchFamily="49" charset="0"/>
              </a:rPr>
              <a:t>줄바꿈</a:t>
            </a:r>
            <a:r>
              <a:rPr lang="ko-KR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 됨</a:t>
            </a:r>
            <a:r>
              <a:rPr lang="en-US" altLang="ko-KR" sz="1400" dirty="0">
                <a:solidFill>
                  <a:srgbClr val="6A9955"/>
                </a:solidFill>
                <a:latin typeface="Consolas" panose="020B0609020204030204" pitchFamily="49" charset="0"/>
              </a:rPr>
              <a:t>) --&gt;</a:t>
            </a:r>
            <a:endParaRPr lang="ko-KR" altLang="en-US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ko-KR" altLang="en-US" sz="1400" dirty="0">
                <a:solidFill>
                  <a:srgbClr val="FFFFFF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>
                <a:solidFill>
                  <a:srgbClr val="6A9955"/>
                </a:solidFill>
                <a:latin typeface="Consolas" panose="020B0609020204030204" pitchFamily="49" charset="0"/>
              </a:rPr>
              <a:t>&lt;!-- </a:t>
            </a:r>
            <a:r>
              <a:rPr lang="ko-KR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태그 내부에도 별도의 스타일을 지정할 수 있음</a:t>
            </a:r>
            <a:endParaRPr lang="ko-KR" altLang="en-US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ko-KR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    이렇게 되면 </a:t>
            </a:r>
            <a:r>
              <a:rPr lang="en-US" altLang="ko-KR" sz="1400" dirty="0">
                <a:solidFill>
                  <a:srgbClr val="6A9955"/>
                </a:solidFill>
                <a:latin typeface="Consolas" panose="020B0609020204030204" pitchFamily="49" charset="0"/>
              </a:rPr>
              <a:t>style </a:t>
            </a:r>
            <a:r>
              <a:rPr lang="ko-KR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태그를 활용할 때 보다 더 세밀하게 스타일 지정이 가능하지만</a:t>
            </a:r>
            <a:endParaRPr lang="ko-KR" altLang="en-US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ko-KR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    모든 태그의 스타일을 이런 식으로 하면 관리가 불가능함 </a:t>
            </a:r>
            <a:r>
              <a:rPr lang="en-US" altLang="ko-KR" sz="1400" dirty="0">
                <a:solidFill>
                  <a:srgbClr val="6A9955"/>
                </a:solidFill>
                <a:latin typeface="Consolas" panose="020B0609020204030204" pitchFamily="49" charset="0"/>
              </a:rPr>
              <a:t>--&gt;</a:t>
            </a:r>
            <a:endParaRPr lang="ko-KR" altLang="en-US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ko-KR" altLang="en-US" sz="1400" dirty="0">
                <a:solidFill>
                  <a:srgbClr val="FFFFFF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ko-KR" altLang="en-US" sz="14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style</a:t>
            </a: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"background-color: </a:t>
            </a:r>
            <a:r>
              <a:rPr lang="en-US" altLang="ko-KR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skyblue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;</a:t>
            </a:r>
            <a:r>
              <a:rPr lang="ko-KR" altLang="en-US" sz="14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padding:20px;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ko-KR" altLang="en-US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ko-KR" altLang="en-US" sz="1400" dirty="0">
                <a:solidFill>
                  <a:srgbClr val="FFFFFF"/>
                </a:solidFill>
                <a:latin typeface="Consolas" panose="020B0609020204030204" pitchFamily="49" charset="0"/>
              </a:rPr>
              <a:t>    내가 사람의 방언과 천사의 말을 할지라도</a:t>
            </a:r>
          </a:p>
          <a:p>
            <a:r>
              <a:rPr lang="ko-KR" altLang="en-US" sz="1400" dirty="0">
                <a:solidFill>
                  <a:srgbClr val="FFFFFF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span</a:t>
            </a:r>
            <a:r>
              <a:rPr lang="ko-KR" altLang="en-US" sz="14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style</a:t>
            </a:r>
            <a:r>
              <a:rPr lang="ko-KR" altLang="en-US" sz="14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>= 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color:red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;"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sz="1400" dirty="0">
                <a:solidFill>
                  <a:srgbClr val="FFFFFF"/>
                </a:solidFill>
                <a:latin typeface="Consolas" panose="020B0609020204030204" pitchFamily="49" charset="0"/>
              </a:rPr>
              <a:t>사랑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span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sz="1400" dirty="0">
                <a:solidFill>
                  <a:srgbClr val="FFFFFF"/>
                </a:solidFill>
                <a:latin typeface="Consolas" panose="020B0609020204030204" pitchFamily="49" charset="0"/>
              </a:rPr>
              <a:t>이 없으면</a:t>
            </a:r>
          </a:p>
          <a:p>
            <a:r>
              <a:rPr lang="ko-KR" altLang="en-US" sz="1400" dirty="0">
                <a:solidFill>
                  <a:srgbClr val="FFFFFF"/>
                </a:solidFill>
                <a:latin typeface="Consolas" panose="020B0609020204030204" pitchFamily="49" charset="0"/>
              </a:rPr>
              <a:t>    소리 나는 구리와 울리는 꽹과리가 되고</a:t>
            </a: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span</a:t>
            </a:r>
            <a:r>
              <a:rPr lang="ko-KR" altLang="en-US" sz="14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style</a:t>
            </a: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color:red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;"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sz="1400" dirty="0">
                <a:solidFill>
                  <a:srgbClr val="FFFFFF"/>
                </a:solidFill>
                <a:latin typeface="Consolas" panose="020B0609020204030204" pitchFamily="49" charset="0"/>
              </a:rPr>
              <a:t>사랑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span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sz="1400" dirty="0">
                <a:solidFill>
                  <a:srgbClr val="FFFFFF"/>
                </a:solidFill>
                <a:latin typeface="Consolas" panose="020B0609020204030204" pitchFamily="49" charset="0"/>
              </a:rPr>
              <a:t>이 없으면 아무</a:t>
            </a:r>
          </a:p>
          <a:p>
            <a:r>
              <a:rPr lang="ko-KR" altLang="en-US" sz="1400" dirty="0">
                <a:solidFill>
                  <a:srgbClr val="FFFFFF"/>
                </a:solidFill>
                <a:latin typeface="Consolas" panose="020B0609020204030204" pitchFamily="49" charset="0"/>
              </a:rPr>
              <a:t>    것도 아니라</a:t>
            </a: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>. </a:t>
            </a:r>
          </a:p>
          <a:p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ko-KR" altLang="en-US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ko-KR" altLang="en-US" sz="1400" dirty="0">
                <a:solidFill>
                  <a:srgbClr val="FFFFFF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ko-KR" altLang="en-US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ko-KR" altLang="en-US" sz="1400" dirty="0">
                <a:solidFill>
                  <a:srgbClr val="FFFFFF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>~</a:t>
            </a:r>
            <a:r>
              <a:rPr lang="ko-KR" altLang="en-US" sz="1400" dirty="0">
                <a:solidFill>
                  <a:srgbClr val="FFFFFF"/>
                </a:solidFill>
                <a:latin typeface="Consolas" panose="020B0609020204030204" pitchFamily="49" charset="0"/>
              </a:rPr>
              <a:t>우리 서로 사랑하며 살아요</a:t>
            </a: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>~</a:t>
            </a:r>
          </a:p>
          <a:p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ko-KR" altLang="en-US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ko-KR" altLang="en-US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html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ko-KR" altLang="en-US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6A9955"/>
                </a:solidFill>
                <a:latin typeface="Consolas" panose="020B0609020204030204" pitchFamily="49" charset="0"/>
              </a:rPr>
              <a:t>&lt;!-- div</a:t>
            </a:r>
            <a:r>
              <a:rPr lang="ko-KR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는 블록</a:t>
            </a:r>
            <a:r>
              <a:rPr lang="en-US" altLang="ko-KR" sz="1400" dirty="0">
                <a:solidFill>
                  <a:srgbClr val="6A9955"/>
                </a:solidFill>
                <a:latin typeface="Consolas" panose="020B0609020204030204" pitchFamily="49" charset="0"/>
              </a:rPr>
              <a:t>, </a:t>
            </a:r>
            <a:r>
              <a:rPr lang="ko-KR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즉 문장을 나타내고 </a:t>
            </a:r>
            <a:r>
              <a:rPr lang="en-US" altLang="ko-KR" sz="1400" dirty="0">
                <a:solidFill>
                  <a:srgbClr val="6A9955"/>
                </a:solidFill>
                <a:latin typeface="Consolas" panose="020B0609020204030204" pitchFamily="49" charset="0"/>
              </a:rPr>
              <a:t>span</a:t>
            </a:r>
            <a:r>
              <a:rPr lang="ko-KR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은 단어 라인을 나타낸다</a:t>
            </a:r>
            <a:r>
              <a:rPr lang="en-US" altLang="ko-KR" sz="1400" dirty="0">
                <a:solidFill>
                  <a:srgbClr val="6A9955"/>
                </a:solidFill>
                <a:latin typeface="Consolas" panose="020B0609020204030204" pitchFamily="49" charset="0"/>
              </a:rPr>
              <a:t>. --&gt;</a:t>
            </a:r>
            <a:endParaRPr lang="ko-KR" altLang="en-US" sz="14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3429" y="309494"/>
            <a:ext cx="43120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2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. &lt;div&gt; , &lt;span&gt;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태그 예제</a:t>
            </a:r>
            <a:endParaRPr lang="en-US" altLang="ko-KR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5989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838" y="0"/>
            <a:ext cx="12178282" cy="108065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2023-02-14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 smtClean="0"/>
              <a:t>권민지</a:t>
            </a:r>
            <a:endParaRPr lang="ko-KR" altLang="en-US" sz="900" dirty="0"/>
          </a:p>
        </p:txBody>
      </p:sp>
      <p:sp>
        <p:nvSpPr>
          <p:cNvPr id="7" name="TextBox 6"/>
          <p:cNvSpPr txBox="1"/>
          <p:nvPr/>
        </p:nvSpPr>
        <p:spPr>
          <a:xfrm>
            <a:off x="73429" y="309494"/>
            <a:ext cx="11630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4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. HTML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작성에 자주 쓰이는 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tag &lt;a&gt;</a:t>
            </a:r>
            <a:endParaRPr lang="en-US" altLang="ko-KR" sz="24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31375" y="1304458"/>
            <a:ext cx="11614655" cy="51784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b="1" dirty="0" smtClean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&lt;a&gt; tag (anchor) </a:t>
            </a:r>
            <a:r>
              <a:rPr lang="en-US" altLang="ko-KR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ko-KR" altLang="en-US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웹 페이지나</a:t>
            </a:r>
            <a:r>
              <a:rPr lang="en-US" altLang="ko-KR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외부 사이트 연결 </a:t>
            </a:r>
            <a:r>
              <a:rPr lang="en-US" altLang="ko-KR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 &gt; </a:t>
            </a:r>
            <a:r>
              <a:rPr lang="ko-KR" altLang="en-US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양식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en-US" altLang="ko-KR" sz="1600" b="1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&lt;a </a:t>
            </a:r>
            <a:r>
              <a:rPr lang="en-US" altLang="ko-KR" sz="1600" b="1" dirty="0" err="1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href</a:t>
            </a:r>
            <a:r>
              <a:rPr lang="en-US" altLang="ko-KR" sz="1600" b="1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= “</a:t>
            </a:r>
            <a:r>
              <a:rPr lang="ko-KR" altLang="en-US" sz="1600" b="1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연결할 링크의 경로</a:t>
            </a:r>
            <a:r>
              <a:rPr lang="en-US" altLang="ko-KR" sz="1600" b="1" dirty="0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“&gt; </a:t>
            </a:r>
            <a:r>
              <a:rPr lang="ko-KR" altLang="en-US" sz="1600" b="1" dirty="0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내용 </a:t>
            </a:r>
            <a:r>
              <a:rPr lang="en-US" altLang="ko-KR" sz="1600" b="1" dirty="0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or </a:t>
            </a:r>
            <a:r>
              <a:rPr lang="ko-KR" altLang="en-US" sz="1600" b="1" dirty="0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미디어 </a:t>
            </a:r>
            <a:r>
              <a:rPr lang="en-US" altLang="ko-KR" sz="1600" b="1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&lt;/a</a:t>
            </a:r>
            <a:r>
              <a:rPr lang="en-US" altLang="ko-KR" sz="1600" b="1" dirty="0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&gt;</a:t>
            </a:r>
          </a:p>
          <a:p>
            <a:pPr>
              <a:lnSpc>
                <a:spcPct val="200000"/>
              </a:lnSpc>
            </a:pP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ex) &lt;h1&gt;&lt;a </a:t>
            </a:r>
            <a:r>
              <a:rPr lang="en-US" altLang="ko-KR" sz="1400" b="1" dirty="0" err="1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href</a:t>
            </a:r>
            <a:r>
              <a:rPr lang="en-US" altLang="ko-KR" sz="1400" b="1" dirty="0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=“index.html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”&gt;WEB&lt;/a&gt;&lt;/h1&gt;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다른 문서나 사이트를 연결해 주는 것을 하이퍼링크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(hyperlink)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또는 링크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(link)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4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라고한다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링크를 만들 때 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&lt;a&gt; 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태그를 사용하며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링크로 사용할 텍스트나 이미지를 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&lt;a&gt;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로 묶고 </a:t>
            </a:r>
            <a:r>
              <a:rPr lang="en-US" altLang="ko-KR" sz="14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href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속성을 이용해 연결할 웹 페이지의 이름이나 웹사이트 주소를 지정하면 된다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sz="8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&lt;a&gt;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태그에서 사용할 수 있는 속성 값</a:t>
            </a:r>
            <a:endParaRPr lang="en-US" altLang="ko-KR" sz="14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1">
              <a:lnSpc>
                <a:spcPct val="200000"/>
              </a:lnSpc>
            </a:pPr>
            <a:r>
              <a:rPr lang="en-US" altLang="ko-KR" sz="1400" dirty="0" smtClean="0">
                <a:solidFill>
                  <a:srgbClr val="00B0F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&lt;p&gt;&lt;a </a:t>
            </a:r>
            <a:r>
              <a:rPr lang="en-US" altLang="ko-KR" sz="1400" dirty="0" err="1" smtClean="0">
                <a:solidFill>
                  <a:srgbClr val="00B0F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href</a:t>
            </a:r>
            <a:r>
              <a:rPr lang="en-US" altLang="ko-KR" sz="1400" dirty="0" smtClean="0">
                <a:solidFill>
                  <a:srgbClr val="00B0F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</a:t>
            </a:r>
            <a:r>
              <a:rPr lang="en-US" altLang="ko-KR" sz="1400" dirty="0" smtClean="0">
                <a:solidFill>
                  <a:srgbClr val="00B0F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hlinkClick r:id="rId2"/>
              </a:rPr>
              <a:t>“https://www.naver.com/</a:t>
            </a:r>
            <a:r>
              <a:rPr lang="en-US" altLang="ko-KR" sz="1400" dirty="0" smtClean="0">
                <a:solidFill>
                  <a:srgbClr val="00B0F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”target=“_</a:t>
            </a:r>
            <a:r>
              <a:rPr lang="en-US" altLang="ko-KR" sz="1400" dirty="0" err="1" smtClean="0">
                <a:solidFill>
                  <a:srgbClr val="00B0F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blank”title</a:t>
            </a:r>
            <a:r>
              <a:rPr lang="en-US" altLang="ko-KR" sz="1400" dirty="0" smtClean="0">
                <a:solidFill>
                  <a:srgbClr val="00B0F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=“html5 specification”&gt;</a:t>
            </a:r>
          </a:p>
          <a:p>
            <a:pPr lvl="1">
              <a:lnSpc>
                <a:spcPct val="200000"/>
              </a:lnSpc>
            </a:pPr>
            <a:r>
              <a:rPr lang="en-US" altLang="ko-KR" sz="1400" dirty="0" smtClean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target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: 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링크한 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삽입한 링크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 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내용이 표시될 위치를 지정 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en-US" sz="14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현재창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vs </a:t>
            </a:r>
            <a:r>
              <a:rPr lang="ko-KR" altLang="en-US" sz="14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새창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</a:p>
          <a:p>
            <a:pPr lvl="1">
              <a:lnSpc>
                <a:spcPct val="200000"/>
              </a:lnSpc>
            </a:pP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</a:t>
            </a:r>
            <a:r>
              <a:rPr lang="en-US" altLang="ko-KR" sz="1400" b="1" dirty="0" smtClean="0">
                <a:solidFill>
                  <a:srgbClr val="7030A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_blank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새로운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탭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창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), </a:t>
            </a:r>
            <a:r>
              <a:rPr lang="en-US" altLang="ko-KR" sz="1400" b="1" dirty="0" smtClean="0">
                <a:solidFill>
                  <a:srgbClr val="7030A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_self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현재 탭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창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),</a:t>
            </a:r>
            <a:r>
              <a:rPr lang="en-US" altLang="ko-KR" sz="1400" b="1" dirty="0" smtClean="0">
                <a:solidFill>
                  <a:srgbClr val="7030A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_parent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현재 화면을 불러낸 부모 탭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), </a:t>
            </a:r>
            <a:r>
              <a:rPr lang="en-US" altLang="ko-KR" sz="1400" b="1" dirty="0" smtClean="0">
                <a:solidFill>
                  <a:srgbClr val="7030A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_top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최상위 탭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창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</a:p>
          <a:p>
            <a:pPr lvl="1">
              <a:lnSpc>
                <a:spcPct val="200000"/>
              </a:lnSpc>
            </a:pPr>
            <a:r>
              <a:rPr lang="en-US" altLang="ko-KR" sz="1400" dirty="0" smtClean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title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: 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링크의 </a:t>
            </a:r>
            <a:r>
              <a:rPr lang="ko-KR" altLang="en-US" sz="14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툴팁을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표시 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커서를 올렸을 때 나오는 설명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</a:p>
          <a:p>
            <a:pPr lvl="1">
              <a:lnSpc>
                <a:spcPct val="200000"/>
              </a:lnSpc>
            </a:pPr>
            <a:r>
              <a:rPr lang="en-US" altLang="ko-KR" sz="1400" dirty="0" smtClean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id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: 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같은 페이지 안에서 이동할 때 사용</a:t>
            </a:r>
            <a:endParaRPr lang="en-US" altLang="ko-KR" sz="14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2438400" y="18526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5693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2023-02-14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 smtClean="0"/>
              <a:t>권민지</a:t>
            </a:r>
            <a:endParaRPr lang="ko-KR" altLang="en-US" sz="900" dirty="0"/>
          </a:p>
        </p:txBody>
      </p:sp>
      <p:sp>
        <p:nvSpPr>
          <p:cNvPr id="11" name="직사각형 10"/>
          <p:cNvSpPr/>
          <p:nvPr/>
        </p:nvSpPr>
        <p:spPr>
          <a:xfrm>
            <a:off x="1" y="0"/>
            <a:ext cx="12178282" cy="87219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en-US" altLang="ko-KR" sz="2400" b="1" dirty="0">
              <a:solidFill>
                <a:prstClr val="white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872194"/>
            <a:ext cx="12183399" cy="598580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ko-KR" altLang="en-US" sz="14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href</a:t>
            </a: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"http://hanb.co.kr"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sz="1400" dirty="0">
                <a:solidFill>
                  <a:srgbClr val="FFFFFF"/>
                </a:solidFill>
                <a:latin typeface="Consolas" panose="020B0609020204030204" pitchFamily="49" charset="0"/>
              </a:rPr>
              <a:t>한빛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en-US" altLang="ko-K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br</a:t>
            </a:r>
            <a:r>
              <a:rPr lang="ko-KR" altLang="en-US" sz="14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ko-KR" altLang="en-US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ko-KR" altLang="en-US" sz="1400" dirty="0">
                <a:solidFill>
                  <a:srgbClr val="FFFFFF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ko-KR" altLang="en-US" sz="14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href</a:t>
            </a: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"http://naver.com"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sz="1400" dirty="0">
                <a:solidFill>
                  <a:srgbClr val="FFFFFF"/>
                </a:solidFill>
                <a:latin typeface="Consolas" panose="020B0609020204030204" pitchFamily="49" charset="0"/>
              </a:rPr>
              <a:t>네이버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en-US" altLang="ko-K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br</a:t>
            </a:r>
            <a:r>
              <a:rPr lang="ko-KR" altLang="en-US" sz="14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ko-KR" altLang="en-US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ko-KR" altLang="en-US" sz="1400" dirty="0">
                <a:solidFill>
                  <a:srgbClr val="FFFFFF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ko-KR" altLang="en-US" sz="14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href</a:t>
            </a: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"http://daum.net"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sz="1400" dirty="0">
                <a:solidFill>
                  <a:srgbClr val="FFFFFF"/>
                </a:solidFill>
                <a:latin typeface="Consolas" panose="020B0609020204030204" pitchFamily="49" charset="0"/>
              </a:rPr>
              <a:t>다음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en-US" altLang="ko-K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br</a:t>
            </a:r>
            <a:r>
              <a:rPr lang="ko-KR" altLang="en-US" sz="14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ko-KR" altLang="en-US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ko-KR" altLang="en-US" sz="1400" dirty="0">
                <a:solidFill>
                  <a:srgbClr val="FFFFFF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>
                <a:solidFill>
                  <a:srgbClr val="6A9955"/>
                </a:solidFill>
                <a:latin typeface="Consolas" panose="020B0609020204030204" pitchFamily="49" charset="0"/>
              </a:rPr>
              <a:t>&lt;!-- </a:t>
            </a:r>
            <a:r>
              <a:rPr lang="ko-KR" altLang="en-US" sz="14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외부 </a:t>
            </a:r>
            <a:r>
              <a:rPr lang="ko-KR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링크 뿐 아니라 내부 태그로도 이동이 </a:t>
            </a:r>
            <a:r>
              <a:rPr lang="ko-KR" altLang="en-US" sz="14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가능함</a:t>
            </a:r>
            <a:r>
              <a:rPr lang="ko-KR" altLang="en-US" sz="14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#</a:t>
            </a:r>
            <a:r>
              <a:rPr lang="en-US" altLang="ko-KR" sz="1400" dirty="0">
                <a:solidFill>
                  <a:srgbClr val="6A9955"/>
                </a:solidFill>
                <a:latin typeface="Consolas" panose="020B0609020204030204" pitchFamily="49" charset="0"/>
              </a:rPr>
              <a:t>alpha : </a:t>
            </a:r>
            <a:r>
              <a:rPr lang="ko-KR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태그 </a:t>
            </a:r>
            <a:r>
              <a:rPr lang="en-US" altLang="ko-KR" sz="1400" dirty="0">
                <a:solidFill>
                  <a:srgbClr val="6A9955"/>
                </a:solidFill>
                <a:latin typeface="Consolas" panose="020B0609020204030204" pitchFamily="49" charset="0"/>
              </a:rPr>
              <a:t>id = "alpha"</a:t>
            </a:r>
            <a:r>
              <a:rPr lang="ko-KR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인 부분으로 이동함</a:t>
            </a:r>
            <a:endParaRPr lang="ko-KR" altLang="en-US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ko-KR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>
                <a:solidFill>
                  <a:srgbClr val="6A9955"/>
                </a:solidFill>
                <a:latin typeface="Consolas" panose="020B0609020204030204" pitchFamily="49" charset="0"/>
              </a:rPr>
              <a:t>"# -&gt; id" </a:t>
            </a:r>
            <a:r>
              <a:rPr lang="ko-KR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나중에 엄청 중요한 </a:t>
            </a:r>
            <a:r>
              <a:rPr lang="ko-KR" altLang="en-US" sz="14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부분 </a:t>
            </a:r>
            <a:r>
              <a:rPr lang="en-US" altLang="ko-KR" sz="14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, </a:t>
            </a:r>
            <a:r>
              <a:rPr lang="ko-KR" altLang="en-US" sz="14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태그에 </a:t>
            </a:r>
            <a:r>
              <a:rPr lang="ko-KR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엄청 많은 기능들이 있다</a:t>
            </a:r>
            <a:endParaRPr lang="ko-KR" altLang="en-US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ko-KR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    </a:t>
            </a:r>
            <a:r>
              <a:rPr lang="ko-KR" altLang="en-US" sz="14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h1 </a:t>
            </a:r>
            <a:r>
              <a:rPr lang="ko-KR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태그에서 </a:t>
            </a:r>
            <a:r>
              <a:rPr lang="en-US" altLang="ko-KR" sz="1400" dirty="0">
                <a:solidFill>
                  <a:srgbClr val="6A9955"/>
                </a:solidFill>
                <a:latin typeface="Consolas" panose="020B0609020204030204" pitchFamily="49" charset="0"/>
              </a:rPr>
              <a:t>id </a:t>
            </a:r>
            <a:r>
              <a:rPr lang="ko-KR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속성 입력 후 </a:t>
            </a:r>
            <a:r>
              <a:rPr lang="en-US" altLang="ko-KR" sz="1400" dirty="0">
                <a:solidFill>
                  <a:srgbClr val="6A9955"/>
                </a:solidFill>
                <a:latin typeface="Consolas" panose="020B0609020204030204" pitchFamily="49" charset="0"/>
              </a:rPr>
              <a:t>a </a:t>
            </a:r>
            <a:r>
              <a:rPr lang="ko-KR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태그의 속성에 </a:t>
            </a:r>
            <a:r>
              <a:rPr lang="en-US" altLang="ko-KR" sz="14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＇#</a:t>
            </a:r>
            <a:r>
              <a:rPr lang="en-US" altLang="ko-KR" sz="1400" dirty="0">
                <a:solidFill>
                  <a:srgbClr val="6A9955"/>
                </a:solidFill>
                <a:latin typeface="Consolas" panose="020B0609020204030204" pitchFamily="49" charset="0"/>
              </a:rPr>
              <a:t>id </a:t>
            </a:r>
            <a:r>
              <a:rPr lang="ko-KR" altLang="en-US" sz="14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속성</a:t>
            </a:r>
            <a:r>
              <a:rPr lang="en-US" altLang="ko-KR" sz="14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＇ </a:t>
            </a:r>
            <a:r>
              <a:rPr lang="ko-KR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입력</a:t>
            </a:r>
            <a:endParaRPr lang="ko-KR" altLang="en-US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ko-KR" altLang="en-US" sz="14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     빈 </a:t>
            </a:r>
            <a:r>
              <a:rPr lang="ko-KR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링크 </a:t>
            </a:r>
            <a:r>
              <a:rPr lang="en-US" altLang="ko-KR" sz="1400" dirty="0">
                <a:solidFill>
                  <a:srgbClr val="6A9955"/>
                </a:solidFill>
                <a:latin typeface="Consolas" panose="020B0609020204030204" pitchFamily="49" charset="0"/>
              </a:rPr>
              <a:t>: </a:t>
            </a:r>
            <a:r>
              <a:rPr lang="ko-KR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웹 표준을 지키면서 이동하지 않는 </a:t>
            </a:r>
            <a:r>
              <a:rPr lang="en-US" altLang="ko-KR" sz="1400" dirty="0">
                <a:solidFill>
                  <a:srgbClr val="6A9955"/>
                </a:solidFill>
                <a:latin typeface="Consolas" panose="020B0609020204030204" pitchFamily="49" charset="0"/>
              </a:rPr>
              <a:t>a </a:t>
            </a:r>
            <a:r>
              <a:rPr lang="ko-KR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태그를 만들 때는 </a:t>
            </a:r>
            <a:r>
              <a:rPr lang="en-US" altLang="ko-KR" sz="1400" dirty="0" err="1" smtClean="0">
                <a:solidFill>
                  <a:srgbClr val="6A9955"/>
                </a:solidFill>
                <a:latin typeface="Consolas" panose="020B0609020204030204" pitchFamily="49" charset="0"/>
              </a:rPr>
              <a:t>href</a:t>
            </a:r>
            <a:r>
              <a:rPr lang="en-US" altLang="ko-KR" sz="14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속성에 </a:t>
            </a:r>
            <a:r>
              <a:rPr lang="en-US" altLang="ko-KR" sz="1400" dirty="0">
                <a:solidFill>
                  <a:srgbClr val="6A9955"/>
                </a:solidFill>
                <a:latin typeface="Consolas" panose="020B0609020204030204" pitchFamily="49" charset="0"/>
              </a:rPr>
              <a:t>"#"</a:t>
            </a:r>
            <a:r>
              <a:rPr lang="ko-KR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을 입력한다</a:t>
            </a:r>
            <a:r>
              <a:rPr lang="en-US" altLang="ko-KR" sz="1400" dirty="0">
                <a:solidFill>
                  <a:srgbClr val="6A9955"/>
                </a:solidFill>
                <a:latin typeface="Consolas" panose="020B0609020204030204" pitchFamily="49" charset="0"/>
              </a:rPr>
              <a:t>. </a:t>
            </a:r>
            <a:r>
              <a:rPr lang="ko-KR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이를 빈 링크라고 </a:t>
            </a:r>
            <a:r>
              <a:rPr lang="ko-KR" altLang="en-US" sz="14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부른다</a:t>
            </a:r>
            <a:r>
              <a:rPr lang="en-US" altLang="ko-KR" sz="1400" dirty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--&gt;</a:t>
            </a:r>
            <a:endParaRPr lang="ko-KR" altLang="en-US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ko-KR" altLang="en-US" sz="1400" dirty="0">
                <a:solidFill>
                  <a:srgbClr val="FFFFFF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ko-KR" altLang="en-US" sz="14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href</a:t>
            </a: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"#alpha"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>Alpha </a:t>
            </a:r>
            <a:r>
              <a:rPr lang="ko-KR" altLang="en-US" sz="1400" dirty="0">
                <a:solidFill>
                  <a:srgbClr val="FFFFFF"/>
                </a:solidFill>
                <a:latin typeface="Consolas" panose="020B0609020204030204" pitchFamily="49" charset="0"/>
              </a:rPr>
              <a:t>부분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ko-KR" altLang="en-US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ko-KR" altLang="en-US" sz="1400" dirty="0">
                <a:solidFill>
                  <a:srgbClr val="FFFFFF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ko-KR" altLang="en-US" sz="14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href</a:t>
            </a: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"#beta"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>Beta </a:t>
            </a:r>
            <a:r>
              <a:rPr lang="ko-KR" altLang="en-US" sz="1400" dirty="0">
                <a:solidFill>
                  <a:srgbClr val="FFFFFF"/>
                </a:solidFill>
                <a:latin typeface="Consolas" panose="020B0609020204030204" pitchFamily="49" charset="0"/>
              </a:rPr>
              <a:t>부분 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ko-KR" altLang="en-US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ko-KR" altLang="en-US" sz="1400" dirty="0">
                <a:solidFill>
                  <a:srgbClr val="FFFFFF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ko-KR" altLang="en-US" sz="14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href</a:t>
            </a: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"#gamma"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>Gamma </a:t>
            </a:r>
            <a:r>
              <a:rPr lang="ko-KR" altLang="en-US" sz="1400" dirty="0">
                <a:solidFill>
                  <a:srgbClr val="FFFFFF"/>
                </a:solidFill>
                <a:latin typeface="Consolas" panose="020B0609020204030204" pitchFamily="49" charset="0"/>
              </a:rPr>
              <a:t>부분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ko-KR" altLang="en-US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ko-KR" altLang="en-US" sz="1400" dirty="0">
                <a:solidFill>
                  <a:srgbClr val="FFFFFF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hr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ko-KR" altLang="en-US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ko-KR" altLang="en-US" sz="1400" dirty="0">
                <a:solidFill>
                  <a:srgbClr val="FFFFFF"/>
                </a:solidFill>
                <a:latin typeface="Consolas" panose="020B0609020204030204" pitchFamily="49" charset="0"/>
              </a:rPr>
              <a:t/>
            </a:r>
            <a:br>
              <a:rPr lang="ko-KR" altLang="en-US" sz="1400" dirty="0">
                <a:solidFill>
                  <a:srgbClr val="FFFFFF"/>
                </a:solidFill>
                <a:latin typeface="Consolas" panose="020B0609020204030204" pitchFamily="49" charset="0"/>
              </a:rPr>
            </a:br>
            <a:r>
              <a:rPr lang="ko-KR" altLang="en-US" sz="1400" dirty="0">
                <a:solidFill>
                  <a:srgbClr val="FFFFFF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>
                <a:solidFill>
                  <a:srgbClr val="6A9955"/>
                </a:solidFill>
                <a:latin typeface="Consolas" panose="020B0609020204030204" pitchFamily="49" charset="0"/>
              </a:rPr>
              <a:t>&lt;!-- alpha</a:t>
            </a:r>
            <a:r>
              <a:rPr lang="ko-KR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를 클릭하면 이 부분으로 이동함 </a:t>
            </a:r>
            <a:r>
              <a:rPr lang="en-US" altLang="ko-KR" sz="1400" dirty="0">
                <a:solidFill>
                  <a:srgbClr val="6A9955"/>
                </a:solidFill>
                <a:latin typeface="Consolas" panose="020B0609020204030204" pitchFamily="49" charset="0"/>
              </a:rPr>
              <a:t>--&gt;</a:t>
            </a:r>
            <a:endParaRPr lang="ko-KR" altLang="en-US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ko-KR" altLang="en-US" sz="1400" dirty="0">
                <a:solidFill>
                  <a:srgbClr val="FFFFFF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ko-KR" altLang="en-US" sz="14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"alpha"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>Alpha </a:t>
            </a:r>
            <a:r>
              <a:rPr lang="ko-KR" altLang="en-US" sz="1400" dirty="0">
                <a:solidFill>
                  <a:srgbClr val="FFFFFF"/>
                </a:solidFill>
                <a:latin typeface="Consolas" panose="020B0609020204030204" pitchFamily="49" charset="0"/>
              </a:rPr>
              <a:t>부분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ko-KR" altLang="en-US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ko-KR" altLang="en-US" sz="1400" dirty="0">
                <a:solidFill>
                  <a:srgbClr val="FFFFFF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>Lorem ipsum dolor sit </a:t>
            </a:r>
            <a:r>
              <a:rPr lang="en-US" altLang="ko-KR" sz="1400" dirty="0" err="1">
                <a:solidFill>
                  <a:srgbClr val="FFFFFF"/>
                </a:solidFill>
                <a:latin typeface="Consolas" panose="020B0609020204030204" pitchFamily="49" charset="0"/>
              </a:rPr>
              <a:t>amet</a:t>
            </a: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FFFFFF"/>
                </a:solidFill>
                <a:latin typeface="Consolas" panose="020B0609020204030204" pitchFamily="49" charset="0"/>
              </a:rPr>
              <a:t>consectetur</a:t>
            </a: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FFFFFF"/>
                </a:solidFill>
                <a:latin typeface="Consolas" panose="020B0609020204030204" pitchFamily="49" charset="0"/>
              </a:rPr>
              <a:t>adipisicing</a:t>
            </a: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FFFFFF"/>
                </a:solidFill>
                <a:latin typeface="Consolas" panose="020B0609020204030204" pitchFamily="49" charset="0"/>
              </a:rPr>
              <a:t>elit</a:t>
            </a: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>. </a:t>
            </a:r>
            <a:r>
              <a:rPr lang="en-US" altLang="ko-KR" sz="1400" dirty="0" err="1">
                <a:solidFill>
                  <a:srgbClr val="FFFFFF"/>
                </a:solidFill>
                <a:latin typeface="Consolas" panose="020B0609020204030204" pitchFamily="49" charset="0"/>
              </a:rPr>
              <a:t>Suscipit</a:t>
            </a: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FFFFFF"/>
                </a:solidFill>
                <a:latin typeface="Consolas" panose="020B0609020204030204" pitchFamily="49" charset="0"/>
              </a:rPr>
              <a:t>officia</a:t>
            </a: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FFFFFF"/>
                </a:solidFill>
                <a:latin typeface="Consolas" panose="020B0609020204030204" pitchFamily="49" charset="0"/>
              </a:rPr>
              <a:t>cumque</a:t>
            </a: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FFFFFF"/>
                </a:solidFill>
                <a:latin typeface="Consolas" panose="020B0609020204030204" pitchFamily="49" charset="0"/>
              </a:rPr>
              <a:t>maxime</a:t>
            </a: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FFFFFF"/>
                </a:solidFill>
                <a:latin typeface="Consolas" panose="020B0609020204030204" pitchFamily="49" charset="0"/>
              </a:rPr>
              <a:t>voluptatem</a:t>
            </a: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ko-KR" altLang="en-US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ko-KR" altLang="en-US" sz="1400" dirty="0">
                <a:solidFill>
                  <a:srgbClr val="FFFFFF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ko-KR" altLang="en-US" sz="14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"beta"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>Beta </a:t>
            </a:r>
            <a:r>
              <a:rPr lang="ko-KR" altLang="en-US" sz="1400" dirty="0">
                <a:solidFill>
                  <a:srgbClr val="FFFFFF"/>
                </a:solidFill>
                <a:latin typeface="Consolas" panose="020B0609020204030204" pitchFamily="49" charset="0"/>
              </a:rPr>
              <a:t>부분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ko-KR" altLang="en-US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ko-KR" altLang="en-US" sz="1400" dirty="0">
                <a:solidFill>
                  <a:srgbClr val="FFFFFF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ko-KR" altLang="en-US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ko-KR" altLang="en-US" sz="1400" dirty="0">
                <a:solidFill>
                  <a:srgbClr val="FFFFFF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>html </a:t>
            </a:r>
            <a:r>
              <a:rPr lang="ko-KR" altLang="en-US" sz="1400" dirty="0">
                <a:solidFill>
                  <a:srgbClr val="FFFFFF"/>
                </a:solidFill>
                <a:latin typeface="Consolas" panose="020B0609020204030204" pitchFamily="49" charset="0"/>
              </a:rPr>
              <a:t>문서에 </a:t>
            </a:r>
            <a:r>
              <a:rPr lang="ko-KR" altLang="en-US" sz="1400" dirty="0" err="1">
                <a:solidFill>
                  <a:srgbClr val="FFFFFF"/>
                </a:solidFill>
                <a:latin typeface="Consolas" panose="020B0609020204030204" pitchFamily="49" charset="0"/>
              </a:rPr>
              <a:t>작성도니</a:t>
            </a:r>
            <a:r>
              <a:rPr lang="ko-KR" altLang="en-US" sz="1400" dirty="0">
                <a:solidFill>
                  <a:srgbClr val="FFFFFF"/>
                </a:solidFill>
                <a:latin typeface="Consolas" panose="020B0609020204030204" pitchFamily="49" charset="0"/>
              </a:rPr>
              <a:t> 내용은 그대로 쓰이는 것이 아니라</a:t>
            </a:r>
          </a:p>
          <a:p>
            <a:r>
              <a:rPr lang="ko-KR" altLang="en-US" sz="1400" dirty="0">
                <a:solidFill>
                  <a:srgbClr val="FFFFFF"/>
                </a:solidFill>
                <a:latin typeface="Consolas" panose="020B0609020204030204" pitchFamily="49" charset="0"/>
              </a:rPr>
              <a:t>        띄어쓰기를 제외한 줄 바꿈이나 탭을 허용하지 않는다</a:t>
            </a: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>.</a:t>
            </a:r>
          </a:p>
          <a:p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>        </a:t>
            </a:r>
            <a:r>
              <a:rPr lang="ko-KR" altLang="en-US" sz="1400" dirty="0">
                <a:solidFill>
                  <a:srgbClr val="FFFFFF"/>
                </a:solidFill>
                <a:latin typeface="Consolas" panose="020B0609020204030204" pitchFamily="49" charset="0"/>
              </a:rPr>
              <a:t>대신 </a:t>
            </a: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>pre </a:t>
            </a:r>
            <a:r>
              <a:rPr lang="ko-KR" altLang="en-US" sz="1400" dirty="0">
                <a:solidFill>
                  <a:srgbClr val="FFFFFF"/>
                </a:solidFill>
                <a:latin typeface="Consolas" panose="020B0609020204030204" pitchFamily="49" charset="0"/>
              </a:rPr>
              <a:t>태그를 활용하면 작성한 그대로 출력하게 된다</a:t>
            </a: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>.</a:t>
            </a:r>
          </a:p>
          <a:p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ko-KR" altLang="en-US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ko-KR" altLang="en-US" sz="1400" dirty="0">
                <a:solidFill>
                  <a:srgbClr val="FFFFFF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ko-KR" altLang="en-US" sz="14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"gamma"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>Gamma </a:t>
            </a:r>
            <a:r>
              <a:rPr lang="ko-KR" altLang="en-US" sz="1400" dirty="0">
                <a:solidFill>
                  <a:srgbClr val="FFFFFF"/>
                </a:solidFill>
                <a:latin typeface="Consolas" panose="020B0609020204030204" pitchFamily="49" charset="0"/>
              </a:rPr>
              <a:t>부분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ko-KR" altLang="en-US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ko-KR" altLang="en-US" sz="1400" dirty="0">
                <a:solidFill>
                  <a:srgbClr val="FFFFFF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ko-KR" altLang="en-US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ko-KR" altLang="en-US" sz="1400" dirty="0">
                <a:solidFill>
                  <a:srgbClr val="FFFFFF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>div </a:t>
            </a:r>
            <a:r>
              <a:rPr lang="ko-KR" altLang="en-US" sz="1400" dirty="0" smtClean="0">
                <a:solidFill>
                  <a:srgbClr val="FFFFFF"/>
                </a:solidFill>
                <a:latin typeface="Consolas" panose="020B0609020204030204" pitchFamily="49" charset="0"/>
              </a:rPr>
              <a:t>태그 특별한 </a:t>
            </a:r>
            <a:r>
              <a:rPr lang="ko-KR" altLang="en-US" sz="1400" dirty="0">
                <a:solidFill>
                  <a:srgbClr val="FFFFFF"/>
                </a:solidFill>
                <a:latin typeface="Consolas" panose="020B0609020204030204" pitchFamily="49" charset="0"/>
              </a:rPr>
              <a:t>기능이 없다</a:t>
            </a: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>.</a:t>
            </a:r>
          </a:p>
          <a:p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ko-KR" altLang="en-US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ko-KR" altLang="en-US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ko-KR" altLang="en-US" sz="1400" dirty="0">
                <a:solidFill>
                  <a:srgbClr val="FFFFFF"/>
                </a:solidFill>
                <a:latin typeface="Consolas" panose="020B0609020204030204" pitchFamily="49" charset="0"/>
              </a:rPr>
              <a:t/>
            </a:r>
            <a:br>
              <a:rPr lang="ko-KR" altLang="en-US" sz="1400" dirty="0">
                <a:solidFill>
                  <a:srgbClr val="FFFFFF"/>
                </a:solidFill>
                <a:latin typeface="Consolas" panose="020B0609020204030204" pitchFamily="49" charset="0"/>
              </a:rPr>
            </a:b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html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ko-KR" altLang="en-US" sz="14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3429" y="309494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</a:rPr>
              <a:t>5.&lt;a&gt;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태그 예제</a:t>
            </a:r>
            <a:r>
              <a:rPr lang="en-US" altLang="ko-KR" sz="2400" b="1" dirty="0">
                <a:solidFill>
                  <a:schemeClr val="bg1"/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657724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838" y="0"/>
            <a:ext cx="12178282" cy="108065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2023-02-14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 smtClean="0"/>
              <a:t>권민지</a:t>
            </a:r>
            <a:endParaRPr lang="ko-KR" altLang="en-US" sz="900" dirty="0"/>
          </a:p>
        </p:txBody>
      </p:sp>
      <p:sp>
        <p:nvSpPr>
          <p:cNvPr id="7" name="TextBox 6"/>
          <p:cNvSpPr txBox="1"/>
          <p:nvPr/>
        </p:nvSpPr>
        <p:spPr>
          <a:xfrm>
            <a:off x="73429" y="309494"/>
            <a:ext cx="11630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</a:rPr>
              <a:t>8. HTML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작성에 자주 쓰이는 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tag &lt;script&gt; , &lt;link&gt;</a:t>
            </a:r>
            <a:endParaRPr lang="en-US" altLang="ko-KR" sz="24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31375" y="1304458"/>
            <a:ext cx="11614655" cy="51784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b="1" dirty="0" smtClean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&lt;script&gt; </a:t>
            </a:r>
            <a:r>
              <a:rPr lang="en-US" altLang="ko-KR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ko-KR" altLang="en-US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코드 삽입 </a:t>
            </a:r>
            <a:r>
              <a:rPr lang="en-US" altLang="ko-KR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– </a:t>
            </a:r>
            <a:r>
              <a:rPr lang="ko-KR" altLang="en-US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실행 가능한 코드를 웹 페이지에 포함 시키거나 참조하기 위해서 사용한다</a:t>
            </a:r>
            <a:r>
              <a:rPr lang="en-US" altLang="ko-KR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</a:t>
            </a:r>
            <a:r>
              <a:rPr lang="en-US" altLang="ko-KR" sz="16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javascript</a:t>
            </a:r>
            <a:r>
              <a:rPr lang="ko-KR" altLang="en-US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코드 넣을 때 사용</a:t>
            </a:r>
            <a:endParaRPr lang="en-US" altLang="ko-KR" sz="16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400" b="1" dirty="0" smtClean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&lt;link&gt; 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외부 파일을 연결할 때 사용한다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&lt;link </a:t>
            </a:r>
            <a:r>
              <a:rPr lang="en-US" altLang="ko-KR" sz="14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href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= “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외부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CSS 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파일 경로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” </a:t>
            </a:r>
            <a:r>
              <a:rPr lang="en-US" altLang="ko-KR" sz="14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rel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= “</a:t>
            </a:r>
            <a:r>
              <a:rPr lang="en-US" altLang="ko-KR" sz="14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stylesheed”type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=“text/</a:t>
            </a:r>
            <a:r>
              <a:rPr lang="en-US" altLang="ko-KR" sz="14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css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”&gt;</a:t>
            </a:r>
          </a:p>
          <a:p>
            <a:pPr>
              <a:lnSpc>
                <a:spcPct val="200000"/>
              </a:lnSpc>
            </a:pPr>
            <a:r>
              <a:rPr lang="en-US" altLang="ko-KR" sz="14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rel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= “</a:t>
            </a:r>
            <a:r>
              <a:rPr lang="en-US" altLang="ko-KR" sz="14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stylesheed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”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는 연결할 파일이 </a:t>
            </a:r>
            <a:r>
              <a:rPr lang="en-US" altLang="ko-KR" sz="14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stylesheed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라는 의미</a:t>
            </a:r>
            <a:endParaRPr lang="en-US" altLang="ko-KR" sz="14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type – “text/</a:t>
            </a:r>
            <a:r>
              <a:rPr lang="en-US" altLang="ko-KR" sz="14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css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”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는 스타일시트 코드가 텍스트 파일로 된 유형이라는 의미</a:t>
            </a:r>
            <a:endParaRPr lang="en-US" altLang="ko-KR" sz="14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200000"/>
              </a:lnSpc>
            </a:pPr>
            <a:endParaRPr lang="en-US" altLang="ko-KR" sz="8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&lt;CSS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사용할 때 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&lt;link&gt;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와 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&lt;style&gt;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의 차이</a:t>
            </a:r>
            <a:endParaRPr lang="en-US" altLang="ko-KR" sz="1400" dirty="0" smtClean="0">
              <a:solidFill>
                <a:srgbClr val="00B0F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1">
              <a:lnSpc>
                <a:spcPct val="200000"/>
              </a:lnSpc>
            </a:pP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&lt;link&gt;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는 외부 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CSS 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파일을 연결할 때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&lt;style&gt;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은 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CSS 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설정을 같은 웹 페이지 안에서 정의할 때 사용한다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.(&lt;head&gt;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사이에 정의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	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2438400" y="18526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5452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838" y="0"/>
            <a:ext cx="12178282" cy="108065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2023-02-14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 smtClean="0"/>
              <a:t>권민지</a:t>
            </a:r>
            <a:endParaRPr lang="ko-KR" altLang="en-US" sz="900" dirty="0"/>
          </a:p>
        </p:txBody>
      </p:sp>
      <p:sp>
        <p:nvSpPr>
          <p:cNvPr id="7" name="TextBox 6"/>
          <p:cNvSpPr txBox="1"/>
          <p:nvPr/>
        </p:nvSpPr>
        <p:spPr>
          <a:xfrm>
            <a:off x="73429" y="309494"/>
            <a:ext cx="11630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9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. HTML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작성에 자주 쓰이는 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tag &lt;</a:t>
            </a:r>
            <a:r>
              <a:rPr lang="en-US" altLang="ko-KR" sz="2400" b="1" dirty="0" err="1" smtClean="0">
                <a:solidFill>
                  <a:schemeClr val="bg1"/>
                </a:solidFill>
              </a:rPr>
              <a:t>imag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&gt;,&lt;style&gt;, &lt;input&gt;</a:t>
            </a:r>
            <a:endParaRPr lang="en-US" altLang="ko-KR" sz="24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31375" y="1304458"/>
            <a:ext cx="11614655" cy="51784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b="1" dirty="0" smtClean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&lt;</a:t>
            </a:r>
            <a:r>
              <a:rPr lang="en-US" altLang="ko-KR" sz="1600" b="1" dirty="0" err="1" smtClean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imag</a:t>
            </a:r>
            <a:r>
              <a:rPr lang="en-US" altLang="ko-KR" sz="1600" b="1" dirty="0" smtClean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&gt; </a:t>
            </a:r>
            <a:r>
              <a:rPr lang="en-US" altLang="ko-KR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ko-KR" altLang="en-US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이미지 삽입</a:t>
            </a:r>
            <a:endParaRPr lang="en-US" altLang="ko-KR" sz="16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웹 페이지에 이미지를 넣을 때 사용한다</a:t>
            </a:r>
            <a:r>
              <a:rPr lang="en-US" altLang="ko-KR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&lt;</a:t>
            </a:r>
            <a:r>
              <a:rPr lang="en-US" altLang="ko-KR" sz="16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img</a:t>
            </a:r>
            <a:r>
              <a:rPr lang="en-US" altLang="ko-KR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&gt;</a:t>
            </a:r>
            <a:r>
              <a:rPr lang="ko-KR" altLang="en-US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태그 하나 당 </a:t>
            </a:r>
            <a:r>
              <a:rPr lang="en-US" altLang="ko-KR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</a:t>
            </a:r>
            <a:r>
              <a:rPr lang="ko-KR" altLang="en-US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개의 이미지를 삽입할 수 있다</a:t>
            </a:r>
            <a:r>
              <a:rPr lang="en-US" altLang="ko-KR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이미지를 직접 다운로드 한 뒤 파일 경로를 삽입하는 법</a:t>
            </a:r>
            <a:r>
              <a:rPr lang="en-US" altLang="ko-KR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다른 </a:t>
            </a:r>
            <a:r>
              <a:rPr lang="ko-KR" altLang="en-US" sz="16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웹페이지의</a:t>
            </a:r>
            <a:r>
              <a:rPr lang="ko-KR" altLang="en-US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이미지 주소를 복사해서 삽입하는 방법 </a:t>
            </a:r>
            <a:r>
              <a:rPr lang="en-US" altLang="ko-KR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</a:t>
            </a:r>
            <a:r>
              <a:rPr lang="ko-KR" altLang="en-US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가지가 있다</a:t>
            </a:r>
            <a:r>
              <a:rPr lang="en-US" altLang="ko-KR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ex) &lt;</a:t>
            </a:r>
            <a:r>
              <a:rPr lang="en-US" altLang="ko-KR" sz="16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img</a:t>
            </a:r>
            <a:r>
              <a:rPr lang="en-US" altLang="ko-KR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6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src</a:t>
            </a:r>
            <a:r>
              <a:rPr lang="en-US" altLang="ko-KR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=“dddd.jpg” width=400&gt; </a:t>
            </a:r>
            <a:r>
              <a:rPr lang="en-US" altLang="ko-KR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sym typeface="Wingdings" panose="05000000000000000000" pitchFamily="2" charset="2"/>
              </a:rPr>
              <a:t> width = 100%</a:t>
            </a:r>
            <a:r>
              <a:rPr lang="ko-KR" altLang="en-US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sym typeface="Wingdings" panose="05000000000000000000" pitchFamily="2" charset="2"/>
              </a:rPr>
              <a:t>로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sym typeface="Wingdings" panose="05000000000000000000" pitchFamily="2" charset="2"/>
              </a:rPr>
              <a:t>하면 화면에 </a:t>
            </a:r>
            <a:r>
              <a:rPr lang="ko-KR" altLang="en-US" sz="16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sym typeface="Wingdings" panose="05000000000000000000" pitchFamily="2" charset="2"/>
              </a:rPr>
              <a:t>꽉차게</a:t>
            </a:r>
            <a:r>
              <a:rPr lang="ko-KR" altLang="en-US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sym typeface="Wingdings" panose="05000000000000000000" pitchFamily="2" charset="2"/>
              </a:rPr>
              <a:t> 이미지 생성</a:t>
            </a:r>
            <a:endParaRPr lang="en-US" altLang="ko-KR" sz="16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  <a:sym typeface="Wingdings" panose="05000000000000000000" pitchFamily="2" charset="2"/>
            </a:endParaRPr>
          </a:p>
          <a:p>
            <a:pPr>
              <a:lnSpc>
                <a:spcPct val="200000"/>
              </a:lnSpc>
            </a:pPr>
            <a:endParaRPr lang="en-US" altLang="ko-KR" sz="16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  <a:sym typeface="Wingdings" panose="05000000000000000000" pitchFamily="2" charset="2"/>
            </a:endParaRPr>
          </a:p>
          <a:p>
            <a:pPr>
              <a:lnSpc>
                <a:spcPct val="200000"/>
              </a:lnSpc>
            </a:pPr>
            <a:r>
              <a:rPr lang="en-US" altLang="ko-KR" sz="1600" b="1" dirty="0" smtClean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&lt;style&gt;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ko-KR" altLang="en-US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스타일 정보를 정의할 때 사용하는 태그 </a:t>
            </a:r>
            <a:r>
              <a:rPr lang="en-US" altLang="ko-KR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/ &lt;head&gt;</a:t>
            </a:r>
            <a:r>
              <a:rPr lang="ko-KR" altLang="en-US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와 </a:t>
            </a:r>
            <a:r>
              <a:rPr lang="en-US" altLang="ko-KR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&lt;/head&gt;</a:t>
            </a:r>
            <a:r>
              <a:rPr lang="ko-KR" altLang="en-US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사이에 정의한다</a:t>
            </a:r>
            <a:r>
              <a:rPr lang="en-US" altLang="ko-KR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style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태그를 이용해서 이 사이에 들어간 문장들은 모두 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CSS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문법인 걸 알려주기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endParaRPr lang="en-US" altLang="ko-KR" sz="1400" dirty="0" smtClean="0">
              <a:solidFill>
                <a:srgbClr val="00B0F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600" b="1" dirty="0" smtClean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&lt;input&gt; </a:t>
            </a:r>
            <a:r>
              <a:rPr lang="en-US" altLang="ko-KR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form</a:t>
            </a:r>
            <a:r>
              <a:rPr lang="ko-KR" altLang="en-US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의 요소 중 하나</a:t>
            </a:r>
            <a:r>
              <a:rPr lang="en-US" altLang="ko-KR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사용자가 정보를 입력하는 부분을 만들어야 할 때 사용한다</a:t>
            </a:r>
            <a:r>
              <a:rPr lang="en-US" altLang="ko-KR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type</a:t>
            </a:r>
            <a:r>
              <a:rPr lang="ko-KR" altLang="en-US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 따라 어던 형식으로 정보를 받을지 결정된다</a:t>
            </a:r>
            <a:r>
              <a:rPr lang="en-US" altLang="ko-KR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&lt;input type = “</a:t>
            </a:r>
            <a:r>
              <a:rPr lang="ko-KR" altLang="en-US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유형</a:t>
            </a:r>
            <a:r>
              <a:rPr lang="en-US" altLang="ko-KR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”, </a:t>
            </a:r>
            <a:r>
              <a:rPr lang="ko-KR" altLang="en-US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속성</a:t>
            </a:r>
            <a:r>
              <a:rPr lang="en-US" altLang="ko-KR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=“</a:t>
            </a:r>
            <a:r>
              <a:rPr lang="ko-KR" altLang="en-US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속성값</a:t>
            </a:r>
            <a:r>
              <a:rPr lang="en-US" altLang="ko-KR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”&gt;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200000"/>
              </a:lnSpc>
            </a:pPr>
            <a:endParaRPr lang="en-US" altLang="ko-KR" sz="1600" b="1" dirty="0">
              <a:solidFill>
                <a:srgbClr val="C0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2438400" y="18526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2822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838" y="0"/>
            <a:ext cx="12178282" cy="108065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2023-02-14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 smtClean="0"/>
              <a:t>권민지</a:t>
            </a:r>
            <a:endParaRPr lang="ko-KR" altLang="en-US" sz="900" dirty="0"/>
          </a:p>
        </p:txBody>
      </p:sp>
      <p:sp>
        <p:nvSpPr>
          <p:cNvPr id="7" name="TextBox 6"/>
          <p:cNvSpPr txBox="1"/>
          <p:nvPr/>
        </p:nvSpPr>
        <p:spPr>
          <a:xfrm>
            <a:off x="73429" y="309494"/>
            <a:ext cx="11630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</a:rPr>
              <a:t>10. HTML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작성에 자주 쓰이는 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tag &lt;form&gt;</a:t>
            </a:r>
            <a:endParaRPr lang="en-US" altLang="ko-KR" sz="24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31375" y="1304458"/>
            <a:ext cx="11614655" cy="51784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b="1" dirty="0" smtClean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&lt;form&gt; </a:t>
            </a:r>
            <a:r>
              <a:rPr lang="en-US" altLang="ko-KR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form </a:t>
            </a:r>
            <a:r>
              <a:rPr lang="ko-KR" altLang="en-US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생성 </a:t>
            </a:r>
            <a:r>
              <a:rPr lang="en-US" altLang="ko-KR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/ form</a:t>
            </a:r>
            <a:r>
              <a:rPr lang="ko-KR" altLang="en-US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의 요소</a:t>
            </a:r>
            <a:r>
              <a:rPr lang="en-US" altLang="ko-KR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(&lt;input&gt;</a:t>
            </a:r>
            <a:r>
              <a:rPr lang="ko-KR" altLang="en-US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등</a:t>
            </a:r>
            <a:r>
              <a:rPr lang="en-US" altLang="ko-KR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..)</a:t>
            </a:r>
            <a:r>
              <a:rPr lang="ko-KR" altLang="en-US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가 여러 개일 경우 </a:t>
            </a:r>
            <a:r>
              <a:rPr lang="en-US" altLang="ko-KR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&lt;</a:t>
            </a:r>
            <a:r>
              <a:rPr lang="en-US" altLang="ko-KR" sz="16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ul</a:t>
            </a:r>
            <a:r>
              <a:rPr lang="en-US" altLang="ko-KR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&gt;</a:t>
            </a:r>
            <a:r>
              <a:rPr lang="ko-KR" altLang="en-US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을 이용해서 </a:t>
            </a:r>
            <a:r>
              <a:rPr lang="ko-KR" altLang="en-US" sz="16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묶어주기로한다</a:t>
            </a:r>
            <a:endParaRPr lang="en-US" altLang="ko-KR" sz="1600" b="1" dirty="0">
              <a:solidFill>
                <a:srgbClr val="C0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&lt;</a:t>
            </a:r>
            <a:r>
              <a:rPr lang="en-US" altLang="ko-KR" sz="14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filedset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&gt;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을 사용해서 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form 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요소들을 보기 쉽게 그룹으로 묶어줄 수 있다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&lt;legend&gt;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는 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&lt;</a:t>
            </a:r>
            <a:r>
              <a:rPr lang="en-US" altLang="ko-KR" sz="14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fieldset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&gt;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으로 나누어진 구역에서 제목을 붙일 때 사용한다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pPr>
              <a:lnSpc>
                <a:spcPct val="200000"/>
              </a:lnSpc>
            </a:pPr>
            <a:endParaRPr lang="en-US" altLang="ko-KR" sz="14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&lt;form&gt;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태그의 속성</a:t>
            </a:r>
            <a:endParaRPr lang="en-US" altLang="ko-KR" sz="1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1">
              <a:lnSpc>
                <a:spcPct val="200000"/>
              </a:lnSpc>
            </a:pPr>
            <a:r>
              <a:rPr lang="en-US" altLang="ko-KR" sz="1400" dirty="0" smtClean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method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 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전송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방식 선택</a:t>
            </a:r>
            <a:endParaRPr lang="en-US" altLang="ko-KR" sz="1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1">
              <a:lnSpc>
                <a:spcPct val="200000"/>
              </a:lnSpc>
            </a:pP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</a:t>
            </a:r>
            <a:r>
              <a:rPr lang="en-US" altLang="ko-KR" sz="1400" dirty="0" smtClean="0">
                <a:solidFill>
                  <a:srgbClr val="7030A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1) </a:t>
            </a:r>
            <a:r>
              <a:rPr lang="en-US" altLang="ko-KR" sz="1400" b="1" dirty="0" smtClean="0">
                <a:solidFill>
                  <a:srgbClr val="7030A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get</a:t>
            </a:r>
            <a:r>
              <a:rPr lang="en-US" altLang="ko-KR" sz="1400" dirty="0" smtClean="0">
                <a:solidFill>
                  <a:srgbClr val="7030A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256~4096 byte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까지만 전송 가능 </a:t>
            </a:r>
            <a:r>
              <a:rPr lang="en-US" altLang="ko-KR" sz="1400" dirty="0" smtClean="0">
                <a:solidFill>
                  <a:srgbClr val="7030A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2)</a:t>
            </a:r>
            <a:r>
              <a:rPr lang="ko-KR" altLang="en-US" sz="1400" dirty="0" smtClean="0">
                <a:solidFill>
                  <a:srgbClr val="7030A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400" b="1" dirty="0" smtClean="0">
                <a:solidFill>
                  <a:srgbClr val="7030A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post</a:t>
            </a:r>
            <a:r>
              <a:rPr lang="en-US" altLang="ko-KR" sz="1400" dirty="0">
                <a:solidFill>
                  <a:srgbClr val="7030A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입력 내용의 길이에 제한 없음</a:t>
            </a:r>
            <a:endParaRPr lang="en-US" altLang="ko-KR" sz="14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1">
              <a:lnSpc>
                <a:spcPct val="200000"/>
              </a:lnSpc>
            </a:pPr>
            <a:r>
              <a:rPr lang="en-US" altLang="ko-KR" sz="1400" dirty="0" smtClean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name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form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을 식별하기 위한 이름</a:t>
            </a:r>
            <a:endParaRPr lang="en-US" altLang="ko-KR" sz="14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1">
              <a:lnSpc>
                <a:spcPct val="200000"/>
              </a:lnSpc>
            </a:pPr>
            <a:r>
              <a:rPr lang="en-US" altLang="ko-KR" sz="1400" dirty="0" smtClean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action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form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을 전송할 서버 쪽의 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script 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파일을 지정 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(action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속성을 이용하지 않고 </a:t>
            </a:r>
            <a:r>
              <a:rPr lang="en-US" altLang="ko-KR" sz="14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onsubmit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이벤트를 이용해서 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script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로 처리할 수도 있음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.)</a:t>
            </a:r>
          </a:p>
          <a:p>
            <a:pPr lvl="1">
              <a:lnSpc>
                <a:spcPct val="200000"/>
              </a:lnSpc>
            </a:pPr>
            <a:r>
              <a:rPr lang="en-US" altLang="ko-KR" sz="1400" dirty="0" smtClean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target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action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에서 지정한 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script 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파일을 현재 창이 아닌 다른 위치에 열도록 지정</a:t>
            </a:r>
            <a:endParaRPr lang="en-US" altLang="ko-KR" sz="1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1">
              <a:lnSpc>
                <a:spcPct val="200000"/>
              </a:lnSpc>
            </a:pPr>
            <a:endParaRPr lang="en-US" altLang="ko-KR" sz="14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200000"/>
              </a:lnSpc>
            </a:pP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2438400" y="18526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7813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1617</TotalTime>
  <Words>1519</Words>
  <Application>Microsoft Office PowerPoint</Application>
  <PresentationFormat>와이드스크린</PresentationFormat>
  <Paragraphs>307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5" baseType="lpstr">
      <vt:lpstr>맑은 고딕</vt:lpstr>
      <vt:lpstr>함초롬돋움</vt:lpstr>
      <vt:lpstr>Arial</vt:lpstr>
      <vt:lpstr>Consolas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</dc:creator>
  <cp:lastModifiedBy>a</cp:lastModifiedBy>
  <cp:revision>201</cp:revision>
  <dcterms:created xsi:type="dcterms:W3CDTF">2023-02-01T05:36:18Z</dcterms:created>
  <dcterms:modified xsi:type="dcterms:W3CDTF">2023-02-14T02:38:39Z</dcterms:modified>
</cp:coreProperties>
</file>