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301" r:id="rId4"/>
    <p:sldId id="308" r:id="rId5"/>
    <p:sldId id="302" r:id="rId6"/>
    <p:sldId id="300" r:id="rId7"/>
    <p:sldId id="292" r:id="rId8"/>
    <p:sldId id="307" r:id="rId9"/>
    <p:sldId id="315" r:id="rId10"/>
    <p:sldId id="309" r:id="rId11"/>
    <p:sldId id="310" r:id="rId12"/>
    <p:sldId id="314" r:id="rId13"/>
    <p:sldId id="312" r:id="rId14"/>
    <p:sldId id="311" r:id="rId15"/>
    <p:sldId id="31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7" autoAdjust="0"/>
    <p:restoredTop sz="94637" autoAdjust="0"/>
  </p:normalViewPr>
  <p:slideViewPr>
    <p:cSldViewPr snapToGrid="0">
      <p:cViewPr varScale="1">
        <p:scale>
          <a:sx n="71" d="100"/>
          <a:sy n="71" d="100"/>
        </p:scale>
        <p:origin x="66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64BDD-8AA0-468C-AD8F-8E571A7AF205}" type="datetimeFigureOut">
              <a:rPr lang="ko-KR" altLang="en-US" smtClean="0"/>
              <a:t>2023-02-13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67051-FFF7-4B65-BD5F-3A6C035E1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26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9B18-ED00-46B3-9529-00E23066FEC6}" type="datetime1">
              <a:rPr lang="ko-KR" altLang="en-US" smtClean="0"/>
              <a:t>2023-02-13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97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6F64-B1CE-42E5-911C-D99F8403ACA9}" type="datetime1">
              <a:rPr lang="ko-KR" altLang="en-US" smtClean="0"/>
              <a:t>2023-02-13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47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4C40-DA1E-4C0D-BAD7-6410C538C6C6}" type="datetime1">
              <a:rPr lang="ko-KR" altLang="en-US" smtClean="0"/>
              <a:t>2023-02-13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14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71AC-B2A1-481B-9DA8-14A49D44A088}" type="datetime1">
              <a:rPr lang="ko-KR" altLang="en-US" smtClean="0"/>
              <a:t>2023-02-13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86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9027-E84B-41FE-A3BE-065A9236FDFE}" type="datetime1">
              <a:rPr lang="ko-KR" altLang="en-US" smtClean="0"/>
              <a:t>2023-02-13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76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AAD1-14F5-49C7-A042-028173323B31}" type="datetime1">
              <a:rPr lang="ko-KR" altLang="en-US" smtClean="0"/>
              <a:t>2023-02-13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5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5728-B7D5-4C23-A8F5-871358347C70}" type="datetime1">
              <a:rPr lang="ko-KR" altLang="en-US" smtClean="0"/>
              <a:t>2023-02-13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41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EFE9-251B-470C-8178-EF799F7CE668}" type="datetime1">
              <a:rPr lang="ko-KR" altLang="en-US" smtClean="0"/>
              <a:t>2023-02-13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06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68E9-A0A3-4B61-A408-94D79AF7B83F}" type="datetime1">
              <a:rPr lang="ko-KR" altLang="en-US" smtClean="0"/>
              <a:t>2023-02-13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42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D61-9432-47AE-9C7B-30A78A01EBB6}" type="datetime1">
              <a:rPr lang="ko-KR" altLang="en-US" smtClean="0"/>
              <a:t>2023-02-13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52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EBD2-07D1-46C7-9AAF-4DF662C2BC2D}" type="datetime1">
              <a:rPr lang="ko-KR" altLang="en-US" smtClean="0"/>
              <a:t>2023-02-13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44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087E-3BBB-4021-B385-C52BD383A10F}" type="datetime1">
              <a:rPr lang="ko-KR" altLang="en-US" smtClean="0"/>
              <a:t>2023-02-13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25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729" y="0"/>
            <a:ext cx="12300065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265934" y="247939"/>
            <a:ext cx="52132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</a:rPr>
              <a:t>8</a:t>
            </a:r>
            <a:r>
              <a:rPr lang="ko-KR" altLang="en-US" sz="4000" b="1" dirty="0" smtClean="0">
                <a:solidFill>
                  <a:schemeClr val="bg1"/>
                </a:solidFill>
                <a:latin typeface="+mj-lt"/>
              </a:rPr>
              <a:t>일 차 수업 정리 </a:t>
            </a:r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PPT</a:t>
            </a:r>
            <a:endParaRPr lang="ko-KR" altLang="en-US" sz="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8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1" name="직사각형 10"/>
          <p:cNvSpPr/>
          <p:nvPr/>
        </p:nvSpPr>
        <p:spPr>
          <a:xfrm>
            <a:off x="1" y="0"/>
            <a:ext cx="12178282" cy="87219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429" y="309494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8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. HTML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입력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- form</a:t>
            </a:r>
            <a:r>
              <a:rPr lang="en-US" altLang="ko-KR" sz="2400" b="1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6225" y="1022488"/>
            <a:ext cx="11614655" cy="53200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웹 페이지에서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&lt;form&gt;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태그를 이용하여 입력 태그들을 감싸 주어야 하며 입력 받은 데이터를 서버로 보낼 수 있다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정보를 서버에 전송하는 입력 서식을 작성할 때 사용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lang="en-US" altLang="ko-KR" sz="16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&lt;form action = “</a:t>
            </a:r>
            <a:r>
              <a:rPr lang="ko-KR" altLang="en-US" sz="16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 데이터를 처리할 페이지 주소</a:t>
            </a:r>
            <a:r>
              <a:rPr lang="en-US" altLang="ko-KR" sz="16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 method=“</a:t>
            </a:r>
            <a:r>
              <a:rPr lang="ko-KR" altLang="en-US" sz="16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 데이터를 서버에 전달할 방식</a:t>
            </a:r>
            <a:r>
              <a:rPr lang="en-US" altLang="ko-KR" sz="16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＂&gt;&lt;/form&gt;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action </a:t>
            </a:r>
            <a:r>
              <a:rPr lang="ko-KR" altLang="en-US" sz="15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속성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 데이터를 처리할 페이지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URL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method </a:t>
            </a:r>
            <a:r>
              <a:rPr lang="ko-KR" altLang="en-US" sz="15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속성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 데이터를 서버에 전달할 방식을 명시한다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get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방식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주소에 데이터를 추가하여 서버에 전달하는 방식이며 중요도가 낮은 데이터를 전달할 때 주로 사용한다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post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방식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데이터를 별도로 첨부하여 전달하는 방식이며 </a:t>
            </a:r>
            <a:r>
              <a:rPr lang="ko-KR" altLang="en-US" sz="16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보안성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및 </a:t>
            </a:r>
            <a:r>
              <a:rPr lang="ko-KR" altLang="en-US" sz="16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활용성이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get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방식보다 뛰어나다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3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52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849849"/>
              </p:ext>
            </p:extLst>
          </p:nvPr>
        </p:nvGraphicFramePr>
        <p:xfrm>
          <a:off x="591670" y="983113"/>
          <a:ext cx="11040036" cy="5362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792071">
                  <a:extLst>
                    <a:ext uri="{9D8B030D-6E8A-4147-A177-3AD203B41FA5}">
                      <a16:colId xmlns:a16="http://schemas.microsoft.com/office/drawing/2014/main" val="1566516267"/>
                    </a:ext>
                  </a:extLst>
                </a:gridCol>
                <a:gridCol w="7247965">
                  <a:extLst>
                    <a:ext uri="{9D8B030D-6E8A-4147-A177-3AD203B41FA5}">
                      <a16:colId xmlns:a16="http://schemas.microsoft.com/office/drawing/2014/main" val="1805224577"/>
                    </a:ext>
                  </a:extLst>
                </a:gridCol>
              </a:tblGrid>
              <a:tr h="29180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r>
                        <a:rPr lang="en-US" altLang="ko-KR" sz="1400" b="1" dirty="0" smtClean="0">
                          <a:solidFill>
                            <a:srgbClr val="002060"/>
                          </a:solidFill>
                          <a:effectLst/>
                        </a:rPr>
                        <a:t>form</a:t>
                      </a:r>
                      <a:r>
                        <a:rPr lang="en-US" altLang="ko-KR" sz="1400" b="1" baseline="0" dirty="0" smtClean="0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rgbClr val="002060"/>
                          </a:solidFill>
                          <a:effectLst/>
                        </a:rPr>
                        <a:t>요소</a:t>
                      </a:r>
                      <a:endParaRPr lang="ko-KR" altLang="en-US" sz="1400" b="1" dirty="0">
                        <a:solidFill>
                          <a:srgbClr val="00206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rgbClr val="002060"/>
                          </a:solidFill>
                          <a:effectLst/>
                        </a:rPr>
                        <a:t> 쓰임새</a:t>
                      </a:r>
                      <a:endParaRPr lang="ko-KR" altLang="en-US" sz="1400" b="1" dirty="0">
                        <a:solidFill>
                          <a:srgbClr val="00206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306569"/>
                  </a:ext>
                </a:extLst>
              </a:tr>
              <a:tr h="291802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&lt;input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type = “text”&gt;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한 줄 텍스트 </a:t>
                      </a:r>
                      <a:r>
                        <a:rPr lang="ko-KR" altLang="en-US" sz="1400" dirty="0" err="1" smtClean="0"/>
                        <a:t>입력창</a:t>
                      </a:r>
                      <a:endParaRPr lang="en-US" altLang="ko-KR" sz="1400" dirty="0" smtClean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1656503517"/>
                  </a:ext>
                </a:extLst>
              </a:tr>
              <a:tr h="29180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&lt;input</a:t>
                      </a:r>
                      <a:r>
                        <a:rPr lang="en-US" altLang="ko-KR" sz="1400" b="1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type = “password”&gt;</a:t>
                      </a:r>
                      <a:endParaRPr lang="en-US" altLang="ko-KR" sz="1400" b="1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암호 입력을 위한 한 줄 텍스트 </a:t>
                      </a:r>
                      <a:r>
                        <a:rPr lang="ko-KR" altLang="en-US" sz="1400" dirty="0" err="1" smtClean="0"/>
                        <a:t>입력창</a:t>
                      </a:r>
                      <a:endParaRPr lang="ko-KR" altLang="en-US" sz="1400" dirty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1369862433"/>
                  </a:ext>
                </a:extLst>
              </a:tr>
              <a:tr h="29180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&lt;input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type = “button”&gt;</a:t>
                      </a:r>
                      <a:endParaRPr lang="en-US" altLang="ko-KR" sz="1400" b="1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err="1" smtClean="0"/>
                        <a:t>단순버튼</a:t>
                      </a:r>
                      <a:endParaRPr lang="ko-KR" altLang="en-US" sz="1400" dirty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3677128742"/>
                  </a:ext>
                </a:extLst>
              </a:tr>
              <a:tr h="29180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&lt;input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type = “submit”&gt;</a:t>
                      </a:r>
                      <a:endParaRPr lang="en-US" altLang="ko-KR" sz="1400" b="1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웹 서버로 폼 데이터를 전송 시키는 버튼</a:t>
                      </a:r>
                      <a:endParaRPr lang="ko-KR" altLang="en-US" sz="1400" dirty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1919144018"/>
                  </a:ext>
                </a:extLst>
              </a:tr>
              <a:tr h="754063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effectLst/>
                        </a:rPr>
                        <a:t> </a:t>
                      </a:r>
                    </a:p>
                    <a:p>
                      <a:pPr algn="l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&lt;input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type = “reset”&gt;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/>
                      <a:r>
                        <a:rPr lang="en-US" sz="1400" b="1" dirty="0" smtClean="0"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입력된 폼 데이터를 초기화 시키는 버튼</a:t>
                      </a:r>
                      <a:endParaRPr lang="ko-KR" altLang="en-US" sz="1400" dirty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2115852260"/>
                  </a:ext>
                </a:extLst>
              </a:tr>
              <a:tr h="29180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&lt;input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type = “image”&gt;</a:t>
                      </a:r>
                      <a:endParaRPr lang="en-US" altLang="ko-KR" sz="1400" b="1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이미지 버튼</a:t>
                      </a:r>
                      <a:endParaRPr lang="ko-KR" altLang="en-US" sz="1400" dirty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3968324923"/>
                  </a:ext>
                </a:extLst>
              </a:tr>
              <a:tr h="2918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effectLst/>
                        </a:rPr>
                        <a:t> 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input type = “checkbox | radio”&gt;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체크박스와 동그라미 체크 버튼</a:t>
                      </a:r>
                      <a:endParaRPr lang="ko-KR" altLang="en-US" sz="1400" dirty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23663468"/>
                  </a:ext>
                </a:extLst>
              </a:tr>
              <a:tr h="2918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effectLst/>
                        </a:rPr>
                        <a:t> 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select&gt;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err="1" smtClean="0"/>
                        <a:t>드롭다운</a:t>
                      </a:r>
                      <a:r>
                        <a:rPr lang="ko-KR" altLang="en-US" sz="1400" dirty="0" smtClean="0"/>
                        <a:t> 리스트를 가진 </a:t>
                      </a:r>
                      <a:r>
                        <a:rPr lang="ko-KR" altLang="en-US" sz="1400" dirty="0" err="1" smtClean="0"/>
                        <a:t>콤보박스</a:t>
                      </a:r>
                      <a:endParaRPr lang="ko-KR" altLang="en-US" sz="1400" dirty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876246540"/>
                  </a:ext>
                </a:extLst>
              </a:tr>
              <a:tr h="5229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&lt;input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type = “month | week | date | time | 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datetime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-local”&gt;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월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일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시간</a:t>
                      </a:r>
                      <a:r>
                        <a:rPr lang="ko-KR" altLang="en-US" sz="1400" baseline="0" dirty="0" smtClean="0"/>
                        <a:t> 등의 시간 정보 </a:t>
                      </a:r>
                      <a:r>
                        <a:rPr lang="ko-KR" altLang="en-US" sz="1400" baseline="0" dirty="0" err="1" smtClean="0"/>
                        <a:t>입력창</a:t>
                      </a:r>
                      <a:endParaRPr lang="ko-KR" altLang="en-US" sz="1400" dirty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3953447694"/>
                  </a:ext>
                </a:extLst>
              </a:tr>
              <a:tr h="2918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&lt;input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type = “number | range”&gt;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스핀 버튼과 슬라이드 바로 편리한 숫자 </a:t>
                      </a:r>
                      <a:r>
                        <a:rPr lang="ko-KR" altLang="en-US" sz="1400" dirty="0" err="1" smtClean="0"/>
                        <a:t>입력창</a:t>
                      </a:r>
                      <a:endParaRPr lang="ko-KR" altLang="en-US" sz="1400" dirty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2981458001"/>
                  </a:ext>
                </a:extLst>
              </a:tr>
              <a:tr h="2918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&lt;input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type = “color”&gt;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색 입력을 쉽게 하는 컬러 다이얼로그</a:t>
                      </a:r>
                      <a:endParaRPr lang="ko-KR" altLang="en-US" sz="1400" dirty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3299145241"/>
                  </a:ext>
                </a:extLst>
              </a:tr>
              <a:tr h="2918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&lt;input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type = “email | 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url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| 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tel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| search”&gt;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이메일</a:t>
                      </a:r>
                      <a:r>
                        <a:rPr lang="en-US" altLang="ko-KR" sz="1400" dirty="0" smtClean="0"/>
                        <a:t>, URL,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전화번호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검색 키워드 등 형식 검사 기능을 가진 텍스트 입력 창</a:t>
                      </a:r>
                      <a:endParaRPr lang="ko-KR" altLang="en-US" sz="1400" dirty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1333065434"/>
                  </a:ext>
                </a:extLst>
              </a:tr>
              <a:tr h="2918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&lt;input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type = “fire”&gt;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로컬 컴퓨터의 파일을 선택하는 폼 요소</a:t>
                      </a:r>
                      <a:endParaRPr lang="ko-KR" altLang="en-US" sz="1400" dirty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2103440322"/>
                  </a:ext>
                </a:extLst>
              </a:tr>
              <a:tr h="2918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&lt;input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type = “button | reset | submit”&gt;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단순 버튼 </a:t>
                      </a:r>
                      <a:r>
                        <a:rPr lang="en-US" altLang="ko-KR" sz="1400" dirty="0" smtClean="0"/>
                        <a:t>, reset , submit </a:t>
                      </a:r>
                      <a:r>
                        <a:rPr lang="ko-KR" altLang="en-US" sz="1400" dirty="0" smtClean="0"/>
                        <a:t>버튼</a:t>
                      </a:r>
                      <a:endParaRPr lang="ko-KR" altLang="en-US" sz="1400" dirty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3006683019"/>
                  </a:ext>
                </a:extLst>
              </a:tr>
              <a:tr h="2918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text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area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&gt;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여러 줄의 텍스트 </a:t>
                      </a:r>
                      <a:r>
                        <a:rPr lang="ko-KR" altLang="en-US" sz="1400" dirty="0" err="1" smtClean="0"/>
                        <a:t>입력창</a:t>
                      </a:r>
                      <a:endParaRPr lang="ko-KR" altLang="en-US" sz="1400" dirty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22550728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71AC-B2A1-481B-9DA8-14A49D44A088}" type="datetime1">
              <a:rPr lang="ko-KR" altLang="en-US" smtClean="0"/>
              <a:t>2023-02-13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9525000" y="6426395"/>
            <a:ext cx="4114800" cy="365125"/>
          </a:xfrm>
        </p:spPr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" y="0"/>
            <a:ext cx="12178282" cy="87219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429" y="309494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9. form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요소의 종류</a:t>
            </a:r>
            <a:r>
              <a:rPr lang="en-US" altLang="ko-KR" sz="2400" b="1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96643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10. form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의 사용 예제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	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872194"/>
            <a:ext cx="12183399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b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로그인 폼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hr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&lt;!-- form </a:t>
            </a:r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태그 </a:t>
            </a:r>
            <a:r>
              <a:rPr lang="en-US" altLang="ko-KR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정보를 </a:t>
            </a:r>
            <a:r>
              <a:rPr lang="ko-KR" altLang="en-US" sz="1400" b="1" dirty="0" err="1">
                <a:solidFill>
                  <a:srgbClr val="6A9955"/>
                </a:solidFill>
                <a:latin typeface="Consolas" panose="020B0609020204030204" pitchFamily="49" charset="0"/>
              </a:rPr>
              <a:t>입력받고</a:t>
            </a:r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 전송하는 태그</a:t>
            </a:r>
            <a:endParaRPr lang="ko-KR" altLang="en-US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         </a:t>
            </a:r>
            <a:r>
              <a:rPr lang="en-US" altLang="ko-KR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form </a:t>
            </a:r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태그 안에서 입력 받은 </a:t>
            </a:r>
            <a:r>
              <a:rPr lang="ko-KR" altLang="en-US" sz="1400" b="1" dirty="0" err="1">
                <a:solidFill>
                  <a:srgbClr val="6A9955"/>
                </a:solidFill>
                <a:latin typeface="Consolas" panose="020B0609020204030204" pitchFamily="49" charset="0"/>
              </a:rPr>
              <a:t>테이터는</a:t>
            </a:r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action</a:t>
            </a:r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과 </a:t>
            </a:r>
            <a:r>
              <a:rPr lang="en-US" altLang="ko-KR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method</a:t>
            </a:r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를 통해 </a:t>
            </a:r>
            <a:endParaRPr lang="ko-KR" altLang="en-US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        정해진 영역으로 이동해 처리된다</a:t>
            </a:r>
            <a:r>
              <a:rPr lang="en-US" altLang="ko-KR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. --&gt;</a:t>
            </a:r>
            <a:endParaRPr lang="ko-KR" altLang="en-US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b="1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fo</a:t>
            </a:r>
            <a:r>
              <a:rPr lang="en-US" altLang="ko-KR" sz="1400" b="1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b="1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latin typeface="Consolas" panose="020B0609020204030204" pitchFamily="49" charset="0"/>
              </a:rPr>
              <a:t>method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"get"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&lt;!-- input</a:t>
            </a:r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태그를 활용해 데이터 작성 칸을 만들 수 있다</a:t>
            </a:r>
            <a:r>
              <a:rPr lang="en-US" altLang="ko-KR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type="text"</a:t>
            </a:r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일 경우 </a:t>
            </a:r>
            <a:r>
              <a:rPr lang="ko-KR" altLang="en-US" sz="1400" b="1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일반 </a:t>
            </a:r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문자를 작성할 수 있고</a:t>
            </a:r>
            <a:r>
              <a:rPr lang="en-US" altLang="ko-KR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endParaRPr lang="ko-KR" altLang="en-US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type="password"</a:t>
            </a:r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일 경우 작성하더라도 그 문자는 *표시로 가려진다</a:t>
            </a:r>
            <a:r>
              <a:rPr lang="en-US" altLang="ko-KR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value=" " </a:t>
            </a:r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이 안에 값을 쓰면 페이지가 열렸을 때 미리 값이 입력된 상태가 된다</a:t>
            </a:r>
            <a:r>
              <a:rPr lang="en-US" altLang="ko-KR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. --&gt;</a:t>
            </a:r>
            <a:endParaRPr lang="ko-KR" altLang="en-US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        사용자 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ID : 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"15"</a:t>
            </a: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4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        비밀 번호 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"password"</a:t>
            </a: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"15"</a:t>
            </a: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subit</a:t>
            </a:r>
            <a:r>
              <a:rPr lang="en-US" altLang="ko-K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완료</a:t>
            </a:r>
            <a:r>
              <a:rPr lang="en-US" altLang="ko-KR" sz="1400" b="1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b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400" b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564" y="2797751"/>
            <a:ext cx="4114800" cy="117157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6481482" y="3383539"/>
            <a:ext cx="1156447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8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1" name="직사각형 10"/>
          <p:cNvSpPr/>
          <p:nvPr/>
        </p:nvSpPr>
        <p:spPr>
          <a:xfrm>
            <a:off x="1" y="0"/>
            <a:ext cx="12178282" cy="87219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429" y="309494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11. HTML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입력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– input</a:t>
            </a:r>
            <a:r>
              <a:rPr lang="en-US" altLang="ko-KR" sz="2400" b="1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6225" y="1009041"/>
            <a:ext cx="11614655" cy="53200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체크 박스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아래 예제는 여러 개의 옵션 중 여러 개 선택할 수 있는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checkbox type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disabled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속성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옵션을 선택할 수 없게 설정할 수도 있다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(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만약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value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 뒤에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disabled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부착 후 문장을 종료한다면 해당 옵션을 선택할 수 없게 설정이 된다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선택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파일을 업로드 할 수 있다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accept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속성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사용자가 파일을 업로드 할 때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확장자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및 종류를 명시할 수 있다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type="file"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 때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서버에서 받을 파일의 타입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지정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ex) &lt;input type = “file” name=“upload” accept = “video/*”&gt;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텍스트 박스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여러줄의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텍스트를 입력할 수 있는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textarea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type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rows, cols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속성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textarea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너비 및 높이 조절이 가능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전송 버튼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사용자가 누를 수 있는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submit type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fieldset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속성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HTML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양식 속에서 그룹을 만들 수 있다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legend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속성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범례라는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뜻을 그룹에 대한 설명을 제공한다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6">
              <a:lnSpc>
                <a:spcPct val="200000"/>
              </a:lnSpc>
            </a:pP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90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1" name="직사각형 10"/>
          <p:cNvSpPr/>
          <p:nvPr/>
        </p:nvSpPr>
        <p:spPr>
          <a:xfrm>
            <a:off x="1" y="0"/>
            <a:ext cx="12178282" cy="87219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429" y="309494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12. HTML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입력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– input</a:t>
            </a:r>
            <a:r>
              <a:rPr lang="en-US" altLang="ko-KR" sz="2400" b="1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6225" y="1009041"/>
            <a:ext cx="11614655" cy="53200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텍스트 입력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사용자의 데이터를 입력하는 서식 폼이나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입력된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테이터를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전송하는 확인 버튼을 만들 때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type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속성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타입을 지정해주는 속성이며 해당 예시로는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text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지정해주었다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name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속성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이름을 지정해주는 속성이며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데이터를 처리해야하는 페이지에서 사용한다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placeholder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속성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무엇을 입력해야 하는지 안내하는 문구를 넣고 싶을 때 사용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버튼 후 해당 내용은 보이지 않는다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ex) 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아이디를 입력하세요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      // </a:t>
            </a: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&lt;input type=“text” name=“id” placeholder=“</a:t>
            </a:r>
            <a:r>
              <a:rPr lang="ko-KR" altLang="en-US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아이디를 입력하세요</a:t>
            </a: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”&gt;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패스워드 입력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&lt;form action=*#* method=*#*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비밀번호를 입력해주세요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:&lt;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br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  <a:p>
            <a:pPr lvl="3">
              <a:lnSpc>
                <a:spcPct val="20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&lt;input type = “password” name=“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pwd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”&gt;&lt;/form&gt;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라디오 버튼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아래 예제는 여러 개의 옵션 중 하나만 선택할 수 있는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radio type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name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속성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이름을 지정해주는 속성이며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데이터를 처리해야하는 페이지에 사용된다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같은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radio type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옵션들은 반드시 같은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name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속성을 가지고 있어야한다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value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속성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값을 명시한다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 lvl="6">
              <a:lnSpc>
                <a:spcPct val="200000"/>
              </a:lnSpc>
            </a:pP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40234" y="2985248"/>
            <a:ext cx="1936377" cy="28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566812" y="4957533"/>
            <a:ext cx="6611471" cy="12909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ex)</a:t>
            </a:r>
            <a:r>
              <a:rPr lang="en-US" altLang="ko-KR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&lt;form action = *#* method=*#*&gt; </a:t>
            </a:r>
            <a:r>
              <a:rPr lang="ko-KR" altLang="en-US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성별을 입력해주세요 </a:t>
            </a:r>
            <a:r>
              <a:rPr lang="en-US" altLang="ko-KR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&lt;</a:t>
            </a:r>
            <a:r>
              <a:rPr lang="en-US" altLang="ko-KR" sz="13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br</a:t>
            </a:r>
            <a:r>
              <a:rPr lang="en-US" altLang="ko-KR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  <a:p>
            <a:pPr algn="ctr">
              <a:lnSpc>
                <a:spcPct val="200000"/>
              </a:lnSpc>
            </a:pPr>
            <a:r>
              <a:rPr lang="en-US" altLang="ko-KR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&lt;input type =“radio” name=“gender” value=“m” checked&gt;</a:t>
            </a:r>
            <a:r>
              <a:rPr lang="ko-KR" altLang="en-US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남자</a:t>
            </a:r>
            <a:r>
              <a:rPr lang="en-US" altLang="ko-KR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en-US" altLang="ko-KR" sz="13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br</a:t>
            </a:r>
            <a:r>
              <a:rPr lang="en-US" altLang="ko-KR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  <a:p>
            <a:pPr algn="ctr">
              <a:lnSpc>
                <a:spcPct val="200000"/>
              </a:lnSpc>
            </a:pPr>
            <a:r>
              <a:rPr lang="en-US" altLang="ko-KR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&lt;input type =“radio” name=“gender” value=“W” checked&gt;</a:t>
            </a:r>
            <a:r>
              <a:rPr lang="ko-KR" altLang="en-US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여자</a:t>
            </a:r>
            <a:r>
              <a:rPr lang="en-US" altLang="ko-KR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en-US" altLang="ko-KR" sz="13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br</a:t>
            </a:r>
            <a:r>
              <a:rPr lang="en-US" altLang="ko-KR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 &lt;/form&gt;</a:t>
            </a:r>
          </a:p>
        </p:txBody>
      </p:sp>
    </p:spTree>
    <p:extLst>
      <p:ext uri="{BB962C8B-B14F-4D97-AF65-F5344CB8AC3E}">
        <p14:creationId xmlns:p14="http://schemas.microsoft.com/office/powerpoint/2010/main" val="389959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13. image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태그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	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845300"/>
            <a:ext cx="12183399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&lt;!-- </a:t>
            </a:r>
            <a:r>
              <a:rPr lang="en-US" altLang="ko-KR" sz="1400" b="1" dirty="0" err="1">
                <a:solidFill>
                  <a:srgbClr val="6A9955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태그의 속성</a:t>
            </a:r>
            <a:endParaRPr lang="ko-KR" altLang="en-US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400" b="1" dirty="0" err="1">
                <a:solidFill>
                  <a:srgbClr val="6A9955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 : </a:t>
            </a:r>
            <a:r>
              <a:rPr lang="ko-KR" altLang="en-US" sz="1400" b="1" dirty="0" err="1">
                <a:solidFill>
                  <a:srgbClr val="6A9955"/>
                </a:solidFill>
                <a:latin typeface="Consolas" panose="020B0609020204030204" pitchFamily="49" charset="0"/>
              </a:rPr>
              <a:t>그림위치</a:t>
            </a:r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- alt : </a:t>
            </a:r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그림이 없을 때 나타내는 글자 </a:t>
            </a:r>
            <a:endParaRPr lang="ko-KR" altLang="en-US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-width : </a:t>
            </a:r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이미지의 </a:t>
            </a:r>
            <a:r>
              <a:rPr lang="ko-KR" altLang="en-US" sz="1400" b="1" dirty="0" err="1">
                <a:solidFill>
                  <a:srgbClr val="6A9955"/>
                </a:solidFill>
                <a:latin typeface="Consolas" panose="020B0609020204030204" pitchFamily="49" charset="0"/>
              </a:rPr>
              <a:t>가로길이</a:t>
            </a:r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- height : </a:t>
            </a:r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이미지의 </a:t>
            </a:r>
            <a:r>
              <a:rPr lang="ko-KR" altLang="en-US" sz="1400" b="1" dirty="0" err="1">
                <a:solidFill>
                  <a:srgbClr val="6A9955"/>
                </a:solidFill>
                <a:latin typeface="Consolas" panose="020B0609020204030204" pitchFamily="49" charset="0"/>
              </a:rPr>
              <a:t>세로길이</a:t>
            </a:r>
            <a:endParaRPr lang="ko-KR" altLang="en-US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-auto : </a:t>
            </a:r>
            <a:r>
              <a:rPr lang="ko-KR" altLang="en-US" sz="1400" b="1" dirty="0" err="1">
                <a:solidFill>
                  <a:srgbClr val="6A9955"/>
                </a:solidFill>
                <a:latin typeface="Consolas" panose="020B0609020204030204" pitchFamily="49" charset="0"/>
              </a:rPr>
              <a:t>자동크기</a:t>
            </a:r>
            <a:r>
              <a:rPr lang="en-US" altLang="ko-KR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비율에 맞게</a:t>
            </a:r>
            <a:r>
              <a:rPr lang="en-US" altLang="ko-KR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) --&gt;</a:t>
            </a:r>
            <a:endParaRPr lang="ko-KR" altLang="en-US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"300px"</a:t>
            </a: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"auto"</a:t>
            </a: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https://newsimg.hankookilbo.com/cms/articlerelease/2023/01/17/deff8ff8-da2e-417a-9dc5-cb7d2a718099.png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"300"</a:t>
            </a: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"auto"</a:t>
            </a: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"image"</a:t>
            </a: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"https://img.hankyung.com/photo/202008/03.18810396.1.jpg"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"http://naver.com"</a:t>
            </a: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"_blank"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        네이버로 이동 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"300px"</a:t>
            </a: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"auto"</a:t>
            </a: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"https://image.news1.kr/system/photos/2018/8/3/3239143/article.jpg/dims/optimize"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"c:\media\</a:t>
            </a:r>
            <a:r>
              <a:rPr lang="ko-KR" altLang="en-US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강아지</a:t>
            </a:r>
            <a:r>
              <a:rPr lang="en-US" altLang="ko-K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1.jpg"</a:t>
            </a: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latin typeface="Consolas" panose="020B0609020204030204" pitchFamily="49" charset="0"/>
              </a:rPr>
              <a:t>alt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강아지 그림 없음</a:t>
            </a:r>
            <a:r>
              <a:rPr lang="en-US" altLang="ko-K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"c:\media\</a:t>
            </a:r>
            <a:r>
              <a:rPr lang="ko-KR" altLang="en-US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고양이</a:t>
            </a:r>
            <a:r>
              <a:rPr lang="en-US" altLang="ko-K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1.jpg"</a:t>
            </a: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"300px"</a:t>
            </a: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"auto"</a:t>
            </a: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latin typeface="Consolas" panose="020B0609020204030204" pitchFamily="49" charset="0"/>
              </a:rPr>
              <a:t>alt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&lt;!-- </a:t>
            </a:r>
            <a:endParaRPr lang="ko-KR" altLang="en-US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html</a:t>
            </a:r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에서 </a:t>
            </a:r>
            <a:r>
              <a:rPr lang="ko-KR" altLang="en-US" sz="1400" b="1" dirty="0" err="1">
                <a:solidFill>
                  <a:srgbClr val="6A9955"/>
                </a:solidFill>
                <a:latin typeface="Consolas" panose="020B0609020204030204" pitchFamily="49" charset="0"/>
              </a:rPr>
              <a:t>사용된느</a:t>
            </a:r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 이미지 포맷 </a:t>
            </a:r>
            <a:r>
              <a:rPr lang="en-US" altLang="ko-KR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jpg(jpeg), </a:t>
            </a:r>
            <a:r>
              <a:rPr lang="en-US" altLang="ko-KR" sz="1400" b="1" dirty="0" err="1">
                <a:solidFill>
                  <a:srgbClr val="6A9955"/>
                </a:solidFill>
                <a:latin typeface="Consolas" panose="020B0609020204030204" pitchFamily="49" charset="0"/>
              </a:rPr>
              <a:t>png</a:t>
            </a:r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가 대표적</a:t>
            </a:r>
            <a:endParaRPr lang="ko-KR" altLang="en-US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jpg : </a:t>
            </a:r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손실압축포맷</a:t>
            </a:r>
            <a:r>
              <a:rPr lang="en-US" altLang="ko-KR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이미지의 해상도가 손상되어도 용량을 많이 줄일 수 있어서 가장 많이 사용</a:t>
            </a:r>
            <a:endParaRPr lang="ko-KR" altLang="en-US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b="1" dirty="0" err="1">
                <a:solidFill>
                  <a:srgbClr val="6A9955"/>
                </a:solidFill>
                <a:latin typeface="Consolas" panose="020B0609020204030204" pitchFamily="49" charset="0"/>
              </a:rPr>
              <a:t>png</a:t>
            </a:r>
            <a:r>
              <a:rPr lang="en-US" altLang="ko-KR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 : </a:t>
            </a:r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무손실압축포맷</a:t>
            </a:r>
            <a:r>
              <a:rPr lang="en-US" altLang="ko-KR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b="1" dirty="0" err="1">
                <a:solidFill>
                  <a:srgbClr val="6A9955"/>
                </a:solidFill>
                <a:latin typeface="Consolas" panose="020B0609020204030204" pitchFamily="49" charset="0"/>
              </a:rPr>
              <a:t>투명배경</a:t>
            </a:r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 이미지를 사용할 필요가 있을 때</a:t>
            </a:r>
            <a:r>
              <a:rPr lang="en-US" altLang="ko-KR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이미지의 용량은 크지만 화질이 뛰어남</a:t>
            </a:r>
            <a:endParaRPr lang="ko-KR" altLang="en-US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--&gt;</a:t>
            </a:r>
            <a:endParaRPr lang="ko-KR" altLang="en-US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b="1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53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153639" y="309494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+mj-lt"/>
              </a:rPr>
              <a:t>목       차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653" y="1179092"/>
            <a:ext cx="1141730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srcdoc</a:t>
            </a: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명령어 사용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85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1. 	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872194"/>
            <a:ext cx="12183399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endParaRPr lang="ko-KR" altLang="en-US" sz="1400" b="1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1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2. 	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4748" y="1172784"/>
            <a:ext cx="11614655" cy="53200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endParaRPr lang="en-US" altLang="ko-KR" sz="13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18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6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. 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474092"/>
              </p:ext>
            </p:extLst>
          </p:nvPr>
        </p:nvGraphicFramePr>
        <p:xfrm>
          <a:off x="2051911" y="1204716"/>
          <a:ext cx="9356987" cy="191821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75903">
                  <a:extLst>
                    <a:ext uri="{9D8B030D-6E8A-4147-A177-3AD203B41FA5}">
                      <a16:colId xmlns:a16="http://schemas.microsoft.com/office/drawing/2014/main" val="162304054"/>
                    </a:ext>
                  </a:extLst>
                </a:gridCol>
                <a:gridCol w="1244251">
                  <a:extLst>
                    <a:ext uri="{9D8B030D-6E8A-4147-A177-3AD203B41FA5}">
                      <a16:colId xmlns:a16="http://schemas.microsoft.com/office/drawing/2014/main" val="3270490691"/>
                    </a:ext>
                  </a:extLst>
                </a:gridCol>
                <a:gridCol w="6836833">
                  <a:extLst>
                    <a:ext uri="{9D8B030D-6E8A-4147-A177-3AD203B41FA5}">
                      <a16:colId xmlns:a16="http://schemas.microsoft.com/office/drawing/2014/main" val="3130347412"/>
                    </a:ext>
                  </a:extLst>
                </a:gridCol>
              </a:tblGrid>
              <a:tr h="42469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effectLst/>
                          <a:latin typeface="inherit"/>
                        </a:rPr>
                        <a:t> 속성 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95250" marB="9525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effectLst/>
                          <a:latin typeface="inherit"/>
                        </a:rPr>
                        <a:t> </a:t>
                      </a:r>
                      <a:r>
                        <a:rPr lang="ko-KR" altLang="en-US" sz="1200" b="1" dirty="0" smtClean="0">
                          <a:effectLst/>
                          <a:latin typeface="inherit"/>
                        </a:rPr>
                        <a:t>속성 값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95250" marB="9525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effectLst/>
                          <a:latin typeface="inherit"/>
                        </a:rPr>
                        <a:t> 쓰임새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95250" marB="9525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600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disabled </a:t>
                      </a: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j-lt"/>
                        </a:rPr>
                        <a:t> disabled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  <a:latin typeface="+mj-lt"/>
                        </a:rPr>
                        <a:t> </a:t>
                      </a:r>
                      <a:r>
                        <a:rPr lang="en-US" altLang="ko-KR" sz="1200" dirty="0">
                          <a:effectLst/>
                          <a:latin typeface="+mj-lt"/>
                        </a:rPr>
                        <a:t>&lt;option&gt;</a:t>
                      </a:r>
                      <a:r>
                        <a:rPr lang="ko-KR" altLang="en-US" sz="1200" dirty="0">
                          <a:effectLst/>
                          <a:latin typeface="+mj-lt"/>
                        </a:rPr>
                        <a:t>태그를 사용하지 않을 때 사용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625" marR="47625" marT="95250" marB="95250" anchor="ctr"/>
                </a:tc>
                <a:extLst>
                  <a:ext uri="{0D108BD9-81ED-4DB2-BD59-A6C34878D82A}">
                    <a16:rowId xmlns:a16="http://schemas.microsoft.com/office/drawing/2014/main" val="2617413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label </a:t>
                      </a: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  <a:latin typeface="+mj-lt"/>
                        </a:rPr>
                        <a:t>글자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j-lt"/>
                        </a:rPr>
                        <a:t> &lt;option&gt; </a:t>
                      </a:r>
                      <a:r>
                        <a:rPr lang="ko-KR" altLang="en-US" sz="1200" dirty="0">
                          <a:effectLst/>
                          <a:latin typeface="+mj-lt"/>
                        </a:rPr>
                        <a:t>태그 꼬리표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625" marR="47625" marT="95250" marB="95250" anchor="ctr"/>
                </a:tc>
                <a:extLst>
                  <a:ext uri="{0D108BD9-81ED-4DB2-BD59-A6C34878D82A}">
                    <a16:rowId xmlns:a16="http://schemas.microsoft.com/office/drawing/2014/main" val="2033080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selected </a:t>
                      </a: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j-lt"/>
                        </a:rPr>
                        <a:t>selected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  <a:latin typeface="+mj-lt"/>
                        </a:rPr>
                        <a:t> 해당 옵션을 기본 </a:t>
                      </a:r>
                      <a:r>
                        <a:rPr lang="ko-KR" altLang="en-US" sz="1200" dirty="0" err="1">
                          <a:effectLst/>
                          <a:latin typeface="+mj-lt"/>
                        </a:rPr>
                        <a:t>선택값으로</a:t>
                      </a:r>
                      <a:r>
                        <a:rPr lang="ko-KR" altLang="en-US" sz="1200" dirty="0">
                          <a:effectLst/>
                          <a:latin typeface="+mj-lt"/>
                        </a:rPr>
                        <a:t> 지정 </a:t>
                      </a:r>
                      <a:r>
                        <a:rPr lang="en-US" altLang="ko-KR" sz="1200" dirty="0">
                          <a:effectLst/>
                          <a:latin typeface="+mj-lt"/>
                        </a:rPr>
                        <a:t>(= </a:t>
                      </a:r>
                      <a:r>
                        <a:rPr lang="ko-KR" altLang="en-US" sz="1200" dirty="0">
                          <a:effectLst/>
                          <a:latin typeface="+mj-lt"/>
                        </a:rPr>
                        <a:t>페이지 </a:t>
                      </a:r>
                      <a:r>
                        <a:rPr lang="ko-KR" altLang="en-US" sz="1200" dirty="0" err="1">
                          <a:effectLst/>
                          <a:latin typeface="+mj-lt"/>
                        </a:rPr>
                        <a:t>로딩시</a:t>
                      </a:r>
                      <a:r>
                        <a:rPr lang="ko-KR" altLang="en-US" sz="1200" dirty="0">
                          <a:effectLst/>
                          <a:latin typeface="+mj-lt"/>
                        </a:rPr>
                        <a:t> 바로 보이게 지정</a:t>
                      </a:r>
                      <a:r>
                        <a:rPr lang="en-US" altLang="ko-KR" sz="1200" dirty="0">
                          <a:effectLst/>
                          <a:latin typeface="+mj-lt"/>
                        </a:rPr>
                        <a:t>)</a:t>
                      </a:r>
                      <a:endParaRPr lang="en-US" altLang="ko-KR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625" marR="47625" marT="95250" marB="95250" anchor="ctr"/>
                </a:tc>
                <a:extLst>
                  <a:ext uri="{0D108BD9-81ED-4DB2-BD59-A6C34878D82A}">
                    <a16:rowId xmlns:a16="http://schemas.microsoft.com/office/drawing/2014/main" val="234369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value </a:t>
                      </a: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  <a:latin typeface="+mj-lt"/>
                        </a:rPr>
                        <a:t> 글자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  <a:latin typeface="+mj-lt"/>
                        </a:rPr>
                        <a:t> 해당 선택사항을 선택 시</a:t>
                      </a:r>
                      <a:r>
                        <a:rPr lang="en-US" altLang="ko-KR" sz="1200" dirty="0">
                          <a:effectLst/>
                          <a:latin typeface="+mj-lt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+mj-lt"/>
                        </a:rPr>
                        <a:t>서버로 전송되는 </a:t>
                      </a:r>
                      <a:r>
                        <a:rPr lang="ko-KR" altLang="en-US" sz="1200" dirty="0" err="1">
                          <a:effectLst/>
                          <a:latin typeface="+mj-lt"/>
                        </a:rPr>
                        <a:t>선택값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625" marR="47625" marT="95250" marB="95250" anchor="ctr"/>
                </a:tc>
                <a:extLst>
                  <a:ext uri="{0D108BD9-81ED-4DB2-BD59-A6C34878D82A}">
                    <a16:rowId xmlns:a16="http://schemas.microsoft.com/office/drawing/2014/main" val="2880523746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870539"/>
              </p:ext>
            </p:extLst>
          </p:nvPr>
        </p:nvGraphicFramePr>
        <p:xfrm>
          <a:off x="2051910" y="3240873"/>
          <a:ext cx="9356987" cy="335103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25862">
                  <a:extLst>
                    <a:ext uri="{9D8B030D-6E8A-4147-A177-3AD203B41FA5}">
                      <a16:colId xmlns:a16="http://schemas.microsoft.com/office/drawing/2014/main" val="1496066989"/>
                    </a:ext>
                  </a:extLst>
                </a:gridCol>
                <a:gridCol w="1252025">
                  <a:extLst>
                    <a:ext uri="{9D8B030D-6E8A-4147-A177-3AD203B41FA5}">
                      <a16:colId xmlns:a16="http://schemas.microsoft.com/office/drawing/2014/main" val="3440167414"/>
                    </a:ext>
                  </a:extLst>
                </a:gridCol>
                <a:gridCol w="6879100">
                  <a:extLst>
                    <a:ext uri="{9D8B030D-6E8A-4147-A177-3AD203B41FA5}">
                      <a16:colId xmlns:a16="http://schemas.microsoft.com/office/drawing/2014/main" val="2162893500"/>
                    </a:ext>
                  </a:extLst>
                </a:gridCol>
              </a:tblGrid>
              <a:tr h="2299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effectLst/>
                        </a:rPr>
                        <a:t>  속성 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30765" marR="30765" marT="61529" marB="61529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effectLst/>
                        </a:rPr>
                        <a:t> 속성값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30765" marR="30765" marT="61529" marB="61529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effectLst/>
                        </a:rPr>
                        <a:t> 쓰임새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30765" marR="30765" marT="61529" marB="61529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777831"/>
                  </a:ext>
                </a:extLst>
              </a:tr>
              <a:tr h="3589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  size 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30765" marR="30765" marT="61529" marB="615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숫자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30765" marR="30765" marT="61529" marB="615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  <a:r>
                        <a:rPr lang="ko-KR" altLang="en-US" sz="1200" dirty="0" err="1">
                          <a:effectLst/>
                        </a:rPr>
                        <a:t>드롭다운</a:t>
                      </a:r>
                      <a:r>
                        <a:rPr lang="ko-KR" altLang="en-US" sz="1200" dirty="0">
                          <a:effectLst/>
                        </a:rPr>
                        <a:t> 않고 바로 볼 수 있는 선택 메뉴 </a:t>
                      </a:r>
                      <a:r>
                        <a:rPr lang="ko-KR" altLang="en-US" sz="1200" dirty="0" err="1">
                          <a:effectLst/>
                        </a:rPr>
                        <a:t>갯수</a:t>
                      </a:r>
                      <a:r>
                        <a:rPr lang="ko-KR" altLang="en-US" sz="1200" dirty="0">
                          <a:effectLst/>
                        </a:rPr>
                        <a:t> 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30765" marR="30765" marT="61529" marB="61529" anchor="ctr"/>
                </a:tc>
                <a:extLst>
                  <a:ext uri="{0D108BD9-81ED-4DB2-BD59-A6C34878D82A}">
                    <a16:rowId xmlns:a16="http://schemas.microsoft.com/office/drawing/2014/main" val="314931020"/>
                  </a:ext>
                </a:extLst>
              </a:tr>
              <a:tr h="3589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  name 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30765" marR="30765" marT="61529" marB="615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글자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30765" marR="30765" marT="61529" marB="615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다른 </a:t>
                      </a:r>
                      <a:r>
                        <a:rPr lang="en-US" altLang="ko-KR" sz="1200" dirty="0">
                          <a:effectLst/>
                        </a:rPr>
                        <a:t>&lt;select&gt; </a:t>
                      </a:r>
                      <a:r>
                        <a:rPr lang="ko-KR" altLang="en-US" sz="1200" dirty="0">
                          <a:effectLst/>
                        </a:rPr>
                        <a:t>태그와 구별 위한 고유 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30765" marR="30765" marT="61529" marB="61529" anchor="ctr"/>
                </a:tc>
                <a:extLst>
                  <a:ext uri="{0D108BD9-81ED-4DB2-BD59-A6C34878D82A}">
                    <a16:rowId xmlns:a16="http://schemas.microsoft.com/office/drawing/2014/main" val="3622227382"/>
                  </a:ext>
                </a:extLst>
              </a:tr>
              <a:tr h="4921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  multiple 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30765" marR="30765" marT="61529" marB="615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 multiple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30765" marR="30765" marT="61529" marB="615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다중 선택 가능 지정 </a:t>
                      </a:r>
                      <a:r>
                        <a:rPr lang="en-US" altLang="ko-KR" sz="1200" dirty="0">
                          <a:effectLst/>
                        </a:rPr>
                        <a:t>(=</a:t>
                      </a:r>
                      <a:r>
                        <a:rPr lang="ko-KR" altLang="en-US" sz="1200" dirty="0">
                          <a:effectLst/>
                        </a:rPr>
                        <a:t>한번에 여러 개 선택 가능</a:t>
                      </a:r>
                      <a:r>
                        <a:rPr lang="en-US" altLang="ko-KR" sz="1200" dirty="0">
                          <a:effectLst/>
                        </a:rPr>
                        <a:t>)</a:t>
                      </a:r>
                      <a:endParaRPr lang="en-US" altLang="ko-KR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30765" marR="30765" marT="61529" marB="61529" anchor="ctr"/>
                </a:tc>
                <a:extLst>
                  <a:ext uri="{0D108BD9-81ED-4DB2-BD59-A6C34878D82A}">
                    <a16:rowId xmlns:a16="http://schemas.microsoft.com/office/drawing/2014/main" val="451140608"/>
                  </a:ext>
                </a:extLst>
              </a:tr>
              <a:tr h="3589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  disabled 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30765" marR="30765" marT="61529" marB="615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 disabled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30765" marR="30765" marT="61529" marB="615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  <a:r>
                        <a:rPr lang="en-US" altLang="ko-KR" sz="1200" dirty="0">
                          <a:effectLst/>
                        </a:rPr>
                        <a:t>&lt;select&gt; </a:t>
                      </a:r>
                      <a:r>
                        <a:rPr lang="ko-KR" altLang="en-US" sz="1200" dirty="0" err="1">
                          <a:effectLst/>
                        </a:rPr>
                        <a:t>드롭다운</a:t>
                      </a:r>
                      <a:r>
                        <a:rPr lang="ko-KR" altLang="en-US" sz="1200" dirty="0">
                          <a:effectLst/>
                        </a:rPr>
                        <a:t> 선택 메뉴를 사용 못하게 함</a:t>
                      </a:r>
                      <a:r>
                        <a:rPr lang="en-US" altLang="ko-KR" sz="1200" dirty="0">
                          <a:effectLst/>
                        </a:rPr>
                        <a:t>.</a:t>
                      </a:r>
                      <a:endParaRPr lang="en-US" altLang="ko-KR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30765" marR="30765" marT="61529" marB="61529" anchor="ctr"/>
                </a:tc>
                <a:extLst>
                  <a:ext uri="{0D108BD9-81ED-4DB2-BD59-A6C34878D82A}">
                    <a16:rowId xmlns:a16="http://schemas.microsoft.com/office/drawing/2014/main" val="1311483320"/>
                  </a:ext>
                </a:extLst>
              </a:tr>
              <a:tr h="4921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  autofocus 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30765" marR="30765" marT="61529" marB="615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 autofocus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30765" marR="30765" marT="61529" marB="615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웹 페이지 로딩 시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커서가 선택메뉴위치에 </a:t>
                      </a:r>
                      <a:r>
                        <a:rPr lang="ko-KR" altLang="en-US" sz="1200" dirty="0" err="1">
                          <a:effectLst/>
                        </a:rPr>
                        <a:t>위치케</a:t>
                      </a:r>
                      <a:r>
                        <a:rPr lang="ko-KR" altLang="en-US" sz="1200" dirty="0">
                          <a:effectLst/>
                        </a:rPr>
                        <a:t> 함</a:t>
                      </a:r>
                      <a:r>
                        <a:rPr lang="en-US" altLang="ko-KR" sz="1200" dirty="0">
                          <a:effectLst/>
                        </a:rPr>
                        <a:t>.</a:t>
                      </a:r>
                      <a:endParaRPr lang="en-US" altLang="ko-KR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30765" marR="30765" marT="61529" marB="61529" anchor="ctr"/>
                </a:tc>
                <a:extLst>
                  <a:ext uri="{0D108BD9-81ED-4DB2-BD59-A6C34878D82A}">
                    <a16:rowId xmlns:a16="http://schemas.microsoft.com/office/drawing/2014/main" val="157482219"/>
                  </a:ext>
                </a:extLst>
              </a:tr>
              <a:tr h="4921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 form 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30765" marR="30765" marT="61529" marB="615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err="1">
                          <a:effectLst/>
                        </a:rPr>
                        <a:t>form_id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30765" marR="30765" marT="61529" marB="615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  <a:r>
                        <a:rPr lang="en-US" altLang="ko-KR" sz="1200" dirty="0">
                          <a:effectLst/>
                        </a:rPr>
                        <a:t>&lt;select&gt; </a:t>
                      </a:r>
                      <a:r>
                        <a:rPr lang="ko-KR" altLang="en-US" sz="1200" dirty="0">
                          <a:effectLst/>
                        </a:rPr>
                        <a:t>선택 메뉴가 어느 </a:t>
                      </a:r>
                      <a:r>
                        <a:rPr lang="en-US" altLang="ko-KR" sz="1200" dirty="0">
                          <a:effectLst/>
                        </a:rPr>
                        <a:t>&lt;form&gt; </a:t>
                      </a:r>
                      <a:r>
                        <a:rPr lang="ko-KR" altLang="en-US" sz="1200" dirty="0">
                          <a:effectLst/>
                        </a:rPr>
                        <a:t>태그에 속하는지 지정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30765" marR="30765" marT="61529" marB="61529" anchor="ctr"/>
                </a:tc>
                <a:extLst>
                  <a:ext uri="{0D108BD9-81ED-4DB2-BD59-A6C34878D82A}">
                    <a16:rowId xmlns:a16="http://schemas.microsoft.com/office/drawing/2014/main" val="3170482023"/>
                  </a:ext>
                </a:extLst>
              </a:tr>
              <a:tr h="4921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 required 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30765" marR="30765" marT="61529" marB="615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 required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30765" marR="30765" marT="61529" marB="615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  <a:r>
                        <a:rPr lang="ko-KR" altLang="en-US" sz="1200" dirty="0" err="1">
                          <a:effectLst/>
                        </a:rPr>
                        <a:t>입력값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ko-KR" altLang="en-US" sz="1200" dirty="0" err="1">
                          <a:effectLst/>
                        </a:rPr>
                        <a:t>전송전</a:t>
                      </a:r>
                      <a:r>
                        <a:rPr lang="ko-KR" altLang="en-US" sz="1200" dirty="0">
                          <a:effectLst/>
                        </a:rPr>
                        <a:t> 반드시 선택메뉴에서 선택사항을 고르도록 지정</a:t>
                      </a:r>
                      <a:r>
                        <a:rPr lang="en-US" altLang="ko-KR" sz="1200" dirty="0">
                          <a:effectLst/>
                        </a:rPr>
                        <a:t>.</a:t>
                      </a:r>
                      <a:endParaRPr lang="en-US" altLang="ko-KR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30765" marR="30765" marT="61529" marB="61529" anchor="ctr"/>
                </a:tc>
                <a:extLst>
                  <a:ext uri="{0D108BD9-81ED-4DB2-BD59-A6C34878D82A}">
                    <a16:rowId xmlns:a16="http://schemas.microsoft.com/office/drawing/2014/main" val="2445941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45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1" name="직사각형 10"/>
          <p:cNvSpPr/>
          <p:nvPr/>
        </p:nvSpPr>
        <p:spPr>
          <a:xfrm>
            <a:off x="1" y="0"/>
            <a:ext cx="12178282" cy="87219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872194"/>
            <a:ext cx="12183399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endParaRPr lang="ko-KR" alt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429" y="309494"/>
            <a:ext cx="3951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3. sematic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태그 적용 예시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454"/>
          <a:stretch/>
        </p:blipFill>
        <p:spPr>
          <a:xfrm>
            <a:off x="322906" y="1004129"/>
            <a:ext cx="10927506" cy="567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8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630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4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. </a:t>
            </a:r>
            <a:r>
              <a:rPr lang="en-US" altLang="ko-KR" sz="2400" b="1" dirty="0">
                <a:solidFill>
                  <a:schemeClr val="bg1"/>
                </a:solidFill>
              </a:rPr>
              <a:t>video</a:t>
            </a:r>
            <a:r>
              <a:rPr lang="ko-KR" altLang="en-US" sz="2400" b="1" dirty="0">
                <a:solidFill>
                  <a:schemeClr val="bg1"/>
                </a:solidFill>
              </a:rPr>
              <a:t>와 </a:t>
            </a:r>
            <a:r>
              <a:rPr lang="en-US" altLang="ko-KR" sz="2400" b="1" dirty="0">
                <a:solidFill>
                  <a:schemeClr val="bg1"/>
                </a:solidFill>
              </a:rPr>
              <a:t>audio </a:t>
            </a:r>
            <a:r>
              <a:rPr lang="ko-KR" altLang="en-US" sz="2400" b="1" dirty="0">
                <a:solidFill>
                  <a:schemeClr val="bg1"/>
                </a:solidFill>
              </a:rPr>
              <a:t>속성</a:t>
            </a:r>
          </a:p>
          <a:p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430170"/>
              </p:ext>
            </p:extLst>
          </p:nvPr>
        </p:nvGraphicFramePr>
        <p:xfrm>
          <a:off x="279502" y="1221385"/>
          <a:ext cx="11613601" cy="504494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421837">
                  <a:extLst>
                    <a:ext uri="{9D8B030D-6E8A-4147-A177-3AD203B41FA5}">
                      <a16:colId xmlns:a16="http://schemas.microsoft.com/office/drawing/2014/main" val="1026085293"/>
                    </a:ext>
                  </a:extLst>
                </a:gridCol>
                <a:gridCol w="1815353">
                  <a:extLst>
                    <a:ext uri="{9D8B030D-6E8A-4147-A177-3AD203B41FA5}">
                      <a16:colId xmlns:a16="http://schemas.microsoft.com/office/drawing/2014/main" val="3407613574"/>
                    </a:ext>
                  </a:extLst>
                </a:gridCol>
                <a:gridCol w="8376411">
                  <a:extLst>
                    <a:ext uri="{9D8B030D-6E8A-4147-A177-3AD203B41FA5}">
                      <a16:colId xmlns:a16="http://schemas.microsoft.com/office/drawing/2014/main" val="1734918644"/>
                    </a:ext>
                  </a:extLst>
                </a:gridCol>
              </a:tblGrid>
              <a:tr h="38850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 속성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8011" marR="18011" marT="36021" marB="36021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 속성값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8011" marR="18011" marT="36021" marB="36021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 설명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8011" marR="18011" marT="36021" marB="36021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076428"/>
                  </a:ext>
                </a:extLst>
              </a:tr>
              <a:tr h="55127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err="1">
                          <a:effectLst/>
                        </a:rPr>
                        <a:t>autoplay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err="1">
                          <a:effectLst/>
                        </a:rPr>
                        <a:t>autoplay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자동 재생</a:t>
                      </a:r>
                      <a:br>
                        <a:rPr lang="ko-KR" altLang="en-US" sz="1200" dirty="0">
                          <a:effectLst/>
                        </a:rPr>
                      </a:br>
                      <a:r>
                        <a:rPr lang="ko-KR" altLang="en-US" sz="1200" dirty="0">
                          <a:effectLst/>
                        </a:rPr>
                        <a:t>★ </a:t>
                      </a:r>
                      <a:r>
                        <a:rPr lang="en-US" altLang="ko-KR" sz="1200" dirty="0">
                          <a:effectLst/>
                        </a:rPr>
                        <a:t>muted="muted"</a:t>
                      </a:r>
                      <a:r>
                        <a:rPr lang="ko-KR" altLang="en-US" sz="1200" dirty="0">
                          <a:effectLst/>
                        </a:rPr>
                        <a:t> 속성도 필요</a:t>
                      </a:r>
                      <a:r>
                        <a:rPr lang="en-US" altLang="ko-KR" sz="1200" dirty="0">
                          <a:effectLst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0880955"/>
                  </a:ext>
                </a:extLst>
              </a:tr>
              <a:tr h="81586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 controls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 controls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재생 멈춤 등 영상 재생 제어 </a:t>
                      </a:r>
                      <a:r>
                        <a:rPr lang="ko-KR" altLang="en-US" sz="1200" dirty="0" smtClean="0">
                          <a:effectLst/>
                        </a:rPr>
                        <a:t>도구</a:t>
                      </a:r>
                      <a:r>
                        <a:rPr lang="ko-KR" altLang="en-US" sz="1200" dirty="0">
                          <a:effectLst/>
                        </a:rPr>
                        <a:t/>
                      </a:r>
                      <a:br>
                        <a:rPr lang="ko-KR" altLang="en-US" sz="1200" dirty="0">
                          <a:effectLst/>
                        </a:rPr>
                      </a:br>
                      <a:r>
                        <a:rPr lang="en-US" altLang="ko-KR" sz="1200" dirty="0">
                          <a:effectLst/>
                        </a:rPr>
                        <a:t>(</a:t>
                      </a:r>
                      <a:r>
                        <a:rPr lang="ko-KR" altLang="en-US" sz="1200" dirty="0">
                          <a:effectLst/>
                        </a:rPr>
                        <a:t>예</a:t>
                      </a:r>
                      <a:r>
                        <a:rPr lang="en-US" altLang="ko-KR" sz="1200" dirty="0">
                          <a:effectLst/>
                        </a:rPr>
                        <a:t>) </a:t>
                      </a:r>
                      <a:r>
                        <a:rPr lang="ko-KR" altLang="en-US" sz="1200" dirty="0">
                          <a:effectLst/>
                        </a:rPr>
                        <a:t>다운로드 버튼 제거</a:t>
                      </a:r>
                      <a:br>
                        <a:rPr lang="ko-KR" altLang="en-US" sz="1200" dirty="0">
                          <a:effectLst/>
                        </a:rPr>
                      </a:br>
                      <a:r>
                        <a:rPr lang="en-US" altLang="ko-KR" sz="1200" dirty="0">
                          <a:effectLst/>
                        </a:rPr>
                        <a:t>&lt;video controls </a:t>
                      </a:r>
                      <a:r>
                        <a:rPr lang="en-US" altLang="ko-KR" sz="1200" dirty="0" err="1">
                          <a:effectLst/>
                        </a:rPr>
                        <a:t>controlsList</a:t>
                      </a:r>
                      <a:r>
                        <a:rPr lang="en-US" altLang="ko-KR" sz="1200" dirty="0">
                          <a:effectLst/>
                        </a:rPr>
                        <a:t>="</a:t>
                      </a:r>
                      <a:r>
                        <a:rPr lang="en-US" altLang="ko-KR" sz="1200" dirty="0" err="1">
                          <a:effectLst/>
                        </a:rPr>
                        <a:t>nodownload</a:t>
                      </a:r>
                      <a:r>
                        <a:rPr lang="en-US" altLang="ko-KR" sz="1200" dirty="0">
                          <a:effectLst/>
                        </a:rPr>
                        <a:t>"&gt;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728285"/>
                  </a:ext>
                </a:extLst>
              </a:tr>
              <a:tr h="3885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 height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err="1">
                          <a:effectLst/>
                        </a:rPr>
                        <a:t>px</a:t>
                      </a:r>
                      <a:r>
                        <a:rPr lang="ko-KR" altLang="en-US" sz="1200" dirty="0">
                          <a:effectLst/>
                        </a:rPr>
                        <a:t>값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영상 플레이어 세로 길이</a:t>
                      </a:r>
                      <a:r>
                        <a:rPr lang="en-US" altLang="ko-KR" sz="1200" dirty="0">
                          <a:effectLst/>
                        </a:rPr>
                        <a:t>. </a:t>
                      </a:r>
                      <a:r>
                        <a:rPr lang="ko-KR" altLang="en-US" sz="1200" dirty="0">
                          <a:effectLst/>
                        </a:rPr>
                        <a:t>단위는 안 적음</a:t>
                      </a:r>
                      <a:r>
                        <a:rPr lang="en-US" altLang="ko-KR" sz="1200" dirty="0">
                          <a:effectLst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7705128"/>
                  </a:ext>
                </a:extLst>
              </a:tr>
              <a:tr h="3885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 loop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 loop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반복 재생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947995"/>
                  </a:ext>
                </a:extLst>
              </a:tr>
              <a:tr h="3885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 muted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 muted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소리 </a:t>
                      </a:r>
                      <a:r>
                        <a:rPr lang="ko-KR" altLang="en-US" sz="1200" dirty="0" smtClean="0">
                          <a:effectLst/>
                        </a:rPr>
                        <a:t>죽임</a:t>
                      </a:r>
                      <a:r>
                        <a:rPr lang="ko-KR" altLang="en-US" sz="1200" baseline="0" dirty="0" smtClean="0">
                          <a:effectLst/>
                        </a:rPr>
                        <a:t> </a:t>
                      </a:r>
                      <a:r>
                        <a:rPr lang="en-US" altLang="ko-KR" sz="1200" baseline="0" dirty="0" smtClean="0">
                          <a:effectLst/>
                        </a:rPr>
                        <a:t>/ </a:t>
                      </a:r>
                      <a:r>
                        <a:rPr lang="ko-KR" altLang="en-US" sz="1200" dirty="0" smtClean="0">
                          <a:effectLst/>
                        </a:rPr>
                        <a:t>★</a:t>
                      </a:r>
                      <a:r>
                        <a:rPr lang="ko-KR" altLang="en-US" sz="1200" dirty="0">
                          <a:effectLst/>
                        </a:rPr>
                        <a:t> </a:t>
                      </a:r>
                      <a:r>
                        <a:rPr lang="en-US" altLang="ko-KR" sz="1200" dirty="0" err="1">
                          <a:effectLst/>
                        </a:rPr>
                        <a:t>autoplay</a:t>
                      </a:r>
                      <a:r>
                        <a:rPr lang="ko-KR" altLang="en-US" sz="1200" dirty="0">
                          <a:effectLst/>
                        </a:rPr>
                        <a:t> 속성 사용 시 필요</a:t>
                      </a:r>
                      <a:r>
                        <a:rPr lang="en-US" altLang="ko-KR" sz="1200" dirty="0">
                          <a:effectLst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5683267"/>
                  </a:ext>
                </a:extLst>
              </a:tr>
              <a:tr h="38850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poster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 URL </a:t>
                      </a:r>
                      <a:r>
                        <a:rPr lang="ko-KR" altLang="en-US" sz="1200" dirty="0">
                          <a:effectLst/>
                        </a:rPr>
                        <a:t>주소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영상 다운 중이거나 유저가 재생 버튼 누르기 전 띄울 이미지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0421640"/>
                  </a:ext>
                </a:extLst>
              </a:tr>
              <a:tr h="81586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 preload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 auto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 metadata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 none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  <a:r>
                        <a:rPr lang="en-US" altLang="ko-KR" sz="1200" dirty="0">
                          <a:effectLst/>
                        </a:rPr>
                        <a:t>auto : </a:t>
                      </a:r>
                      <a:r>
                        <a:rPr lang="ko-KR" altLang="en-US" sz="1200" dirty="0">
                          <a:effectLst/>
                        </a:rPr>
                        <a:t>페이지 로딩 시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영상 파일 전체 로딩</a:t>
                      </a:r>
                      <a:br>
                        <a:rPr lang="ko-KR" altLang="en-US" sz="1200" dirty="0">
                          <a:effectLst/>
                        </a:rPr>
                      </a:br>
                      <a:r>
                        <a:rPr lang="ko-KR" altLang="en-US" sz="1200" dirty="0">
                          <a:effectLst/>
                        </a:rPr>
                        <a:t> </a:t>
                      </a:r>
                      <a:r>
                        <a:rPr lang="en-US" altLang="ko-KR" sz="1200" dirty="0">
                          <a:effectLst/>
                        </a:rPr>
                        <a:t>metadata : </a:t>
                      </a:r>
                      <a:r>
                        <a:rPr lang="ko-KR" altLang="en-US" sz="1200" dirty="0">
                          <a:effectLst/>
                        </a:rPr>
                        <a:t>페이지 로딩 시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메타데이터만 로딩</a:t>
                      </a:r>
                      <a:br>
                        <a:rPr lang="ko-KR" altLang="en-US" sz="1200" dirty="0">
                          <a:effectLst/>
                        </a:rPr>
                      </a:br>
                      <a:r>
                        <a:rPr lang="ko-KR" altLang="en-US" sz="1200" dirty="0">
                          <a:effectLst/>
                        </a:rPr>
                        <a:t> </a:t>
                      </a:r>
                      <a:r>
                        <a:rPr lang="en-US" altLang="ko-KR" sz="1200" dirty="0">
                          <a:effectLst/>
                        </a:rPr>
                        <a:t>none : </a:t>
                      </a:r>
                      <a:r>
                        <a:rPr lang="ko-KR" altLang="en-US" sz="1200" dirty="0">
                          <a:effectLst/>
                        </a:rPr>
                        <a:t>페이지 로딩 시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영상 파일 로딩 안 함</a:t>
                      </a:r>
                      <a:r>
                        <a:rPr lang="en-US" altLang="ko-KR" sz="1200" dirty="0">
                          <a:effectLst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024320"/>
                  </a:ext>
                </a:extLst>
              </a:tr>
              <a:tr h="55127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err="1">
                          <a:effectLst/>
                        </a:rPr>
                        <a:t>src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 URL </a:t>
                      </a:r>
                      <a:r>
                        <a:rPr lang="ko-KR" altLang="en-US" sz="1200" dirty="0">
                          <a:effectLst/>
                        </a:rPr>
                        <a:t>주소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재생할 영상 파일 </a:t>
                      </a:r>
                      <a:r>
                        <a:rPr lang="en-US" altLang="ko-KR" sz="1200" dirty="0">
                          <a:effectLst/>
                        </a:rPr>
                        <a:t>URL </a:t>
                      </a:r>
                      <a:r>
                        <a:rPr lang="ko-KR" altLang="en-US" sz="1200" dirty="0">
                          <a:effectLst/>
                        </a:rPr>
                        <a:t>주소</a:t>
                      </a:r>
                      <a:br>
                        <a:rPr lang="ko-KR" altLang="en-US" sz="1200" dirty="0">
                          <a:effectLst/>
                        </a:rPr>
                      </a:br>
                      <a:r>
                        <a:rPr lang="ko-KR" altLang="en-US" sz="1200" dirty="0">
                          <a:effectLst/>
                        </a:rPr>
                        <a:t> </a:t>
                      </a:r>
                      <a:r>
                        <a:rPr lang="en-US" altLang="ko-KR" sz="1200" dirty="0">
                          <a:effectLst/>
                        </a:rPr>
                        <a:t>cf</a:t>
                      </a:r>
                      <a:r>
                        <a:rPr lang="en-US" altLang="ko-KR" sz="1200" dirty="0" smtClean="0">
                          <a:effectLst/>
                        </a:rPr>
                        <a:t>.&lt;</a:t>
                      </a:r>
                      <a:r>
                        <a:rPr lang="en-US" altLang="ko-KR" sz="1200" dirty="0">
                          <a:effectLst/>
                        </a:rPr>
                        <a:t>source&gt; </a:t>
                      </a:r>
                      <a:r>
                        <a:rPr lang="ko-KR" altLang="en-US" sz="1200" dirty="0">
                          <a:effectLst/>
                        </a:rPr>
                        <a:t>태그 사용 시</a:t>
                      </a:r>
                      <a:r>
                        <a:rPr lang="en-US" altLang="ko-KR" sz="1200" dirty="0">
                          <a:effectLst/>
                        </a:rPr>
                        <a:t>, &lt;source&gt; </a:t>
                      </a:r>
                      <a:r>
                        <a:rPr lang="ko-KR" altLang="en-US" sz="1200" dirty="0">
                          <a:effectLst/>
                        </a:rPr>
                        <a:t>태그의 </a:t>
                      </a:r>
                      <a:r>
                        <a:rPr lang="en-US" altLang="ko-KR" sz="1200" dirty="0" err="1">
                          <a:effectLst/>
                        </a:rPr>
                        <a:t>src</a:t>
                      </a:r>
                      <a:r>
                        <a:rPr lang="en-US" altLang="ko-KR" sz="1200" dirty="0">
                          <a:effectLst/>
                        </a:rPr>
                        <a:t> </a:t>
                      </a:r>
                      <a:r>
                        <a:rPr lang="ko-KR" altLang="en-US" sz="1200" dirty="0">
                          <a:effectLst/>
                        </a:rPr>
                        <a:t>속성 이용</a:t>
                      </a:r>
                      <a:r>
                        <a:rPr lang="en-US" altLang="ko-KR" sz="1200" dirty="0">
                          <a:effectLst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57761"/>
                  </a:ext>
                </a:extLst>
              </a:tr>
              <a:tr h="36811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 width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err="1">
                          <a:effectLst/>
                        </a:rPr>
                        <a:t>px</a:t>
                      </a:r>
                      <a:r>
                        <a:rPr lang="ko-KR" altLang="en-US" sz="1200" dirty="0">
                          <a:effectLst/>
                        </a:rPr>
                        <a:t>값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영상 플레이어 가로 길이</a:t>
                      </a:r>
                      <a:r>
                        <a:rPr lang="en-US" altLang="ko-KR" sz="1200" dirty="0">
                          <a:effectLst/>
                        </a:rPr>
                        <a:t>. </a:t>
                      </a:r>
                      <a:r>
                        <a:rPr lang="ko-KR" altLang="en-US" sz="1200" dirty="0">
                          <a:effectLst/>
                        </a:rPr>
                        <a:t>단위는 안 적음</a:t>
                      </a:r>
                      <a:r>
                        <a:rPr lang="en-US" altLang="ko-KR" sz="1200" dirty="0">
                          <a:effectLst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6032823"/>
                  </a:ext>
                </a:extLst>
              </a:tr>
            </a:tbl>
          </a:graphicData>
        </a:graphic>
      </p:graphicFrame>
      <p:pic>
        <p:nvPicPr>
          <p:cNvPr id="1025" name="DefaultOcx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921250" cy="2286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HTMLSubmit1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skyk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95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69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1" name="직사각형 10"/>
          <p:cNvSpPr/>
          <p:nvPr/>
        </p:nvSpPr>
        <p:spPr>
          <a:xfrm>
            <a:off x="1" y="0"/>
            <a:ext cx="12178282" cy="87219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429" y="309494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5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. &lt;select&gt; , &lt;option&gt;</a:t>
            </a:r>
            <a:r>
              <a:rPr lang="en-US" altLang="ko-KR" sz="2400" b="1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6225" y="1022488"/>
            <a:ext cx="11614655" cy="53200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select tag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클릭하면 밑으로 펼쳐지는 선택 메뉴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(=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드롭다운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선택메뉴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사용자에게 보이는 선택 사항은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&lt;option&gt;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태그 안 텍스트이고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&lt;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input&gt;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・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&lt;button&gt;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이용해 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선택 값을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서버에 전달할 때는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&lt;option&gt;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태그 속성 중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"value"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임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따라서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&lt;option value="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선택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1"&gt;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선택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1&lt;/option&gt;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처럼 적어줘야 정상 작동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option tag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&lt;select&gt;/&lt;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datalist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태그 안에서 개별 선택사항 나열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속성 없이 사용 가능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(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대개 서버에 값 전달 위해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value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속성 사용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/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이미지는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 불가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(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즉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JS/jQuery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이용해 비슷한 효과 구현 가능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.)</a:t>
            </a:r>
          </a:p>
          <a:p>
            <a:pPr>
              <a:lnSpc>
                <a:spcPct val="150000"/>
              </a:lnSpc>
            </a:pPr>
            <a:endParaRPr lang="en-US" altLang="ko-KR" sz="13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select tag , option tag </a:t>
            </a:r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작성 양식</a:t>
            </a:r>
            <a:endParaRPr lang="en-US" altLang="ko-KR" sz="1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&lt;select&gt;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&lt;option value="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선택사항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1"&gt;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선택사항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1&lt;/option&gt;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&lt;option value="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선택사항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2"&gt;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선택사항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2&lt;/option&gt; 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&lt;/select&gt;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83552" y="4143820"/>
            <a:ext cx="5084669" cy="1813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selected </a:t>
            </a: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속성 </a:t>
            </a: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버튼 선택 초기 화면에 열 때 선택되어 표시된다</a:t>
            </a: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size </a:t>
            </a: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속성 </a:t>
            </a: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size </a:t>
            </a: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속성 숫자만큼 화면에 디스플레이 된다</a:t>
            </a: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3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&lt;option value=“</a:t>
            </a:r>
            <a:r>
              <a:rPr lang="en-US" altLang="ko-KR" sz="13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Java”selected</a:t>
            </a: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&gt;java&lt;/option&gt;</a:t>
            </a:r>
            <a:endParaRPr lang="en-US" altLang="ko-KR" sz="13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77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7. &lt;select</a:t>
            </a:r>
            <a:r>
              <a:rPr lang="en-US" altLang="ko-KR" sz="2400" b="1" dirty="0">
                <a:solidFill>
                  <a:schemeClr val="bg1"/>
                </a:solidFill>
              </a:rPr>
              <a:t>&gt; , &lt;option&gt;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의 사용 예제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	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872194"/>
            <a:ext cx="12183399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&lt;!-- select </a:t>
            </a:r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태그 </a:t>
            </a:r>
            <a:r>
              <a:rPr lang="en-US" altLang="ko-KR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제시된 항목 중 하나를 선택하게 하는 태그</a:t>
            </a:r>
            <a:endParaRPr lang="ko-KR" altLang="en-US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select &amp; option tag </a:t>
            </a:r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양식 </a:t>
            </a:r>
            <a:r>
              <a:rPr lang="en-US" altLang="ko-KR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: &lt;select&gt;</a:t>
            </a:r>
            <a:endParaRPr lang="en-US" altLang="ko-KR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                    &lt;option value="</a:t>
            </a:r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선택사항</a:t>
            </a:r>
            <a:r>
              <a:rPr lang="en-US" altLang="ko-KR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1"&gt;</a:t>
            </a:r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선택사항</a:t>
            </a:r>
            <a:r>
              <a:rPr lang="en-US" altLang="ko-KR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1&lt;/option&gt;</a:t>
            </a:r>
            <a:endParaRPr lang="en-US" altLang="ko-KR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                    &lt;option value="</a:t>
            </a:r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선택사항</a:t>
            </a:r>
            <a:r>
              <a:rPr lang="en-US" altLang="ko-KR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2"&gt;</a:t>
            </a:r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선택사항</a:t>
            </a:r>
            <a:r>
              <a:rPr lang="en-US" altLang="ko-KR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2&lt;/option&gt; </a:t>
            </a:r>
            <a:endParaRPr lang="en-US" altLang="ko-KR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                    &lt;/select&gt;</a:t>
            </a:r>
            <a:endParaRPr lang="en-US" altLang="ko-KR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         </a:t>
            </a:r>
            <a:r>
              <a:rPr lang="ko-KR" altLang="en-US" sz="1400" b="1" dirty="0" err="1">
                <a:solidFill>
                  <a:srgbClr val="6A9955"/>
                </a:solidFill>
                <a:latin typeface="Consolas" panose="020B0609020204030204" pitchFamily="49" charset="0"/>
              </a:rPr>
              <a:t>콤보박스</a:t>
            </a:r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/ </a:t>
            </a:r>
            <a:r>
              <a:rPr lang="ko-KR" altLang="en-US" sz="1400" b="1" dirty="0" err="1">
                <a:solidFill>
                  <a:srgbClr val="6A9955"/>
                </a:solidFill>
                <a:latin typeface="Consolas" panose="020B0609020204030204" pitchFamily="49" charset="0"/>
              </a:rPr>
              <a:t>드롭다운</a:t>
            </a:r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 박스와 비슷한 형태</a:t>
            </a:r>
            <a:endParaRPr lang="ko-KR" altLang="en-US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         </a:t>
            </a:r>
            <a:r>
              <a:rPr lang="en-US" altLang="ko-KR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option</a:t>
            </a:r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태그를 넣어서 목록을 구성  </a:t>
            </a:r>
            <a:endParaRPr lang="ko-KR" altLang="en-US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         </a:t>
            </a:r>
            <a:r>
              <a:rPr lang="en-US" altLang="ko-KR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option</a:t>
            </a:r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태그의 </a:t>
            </a:r>
            <a:r>
              <a:rPr lang="en-US" altLang="ko-KR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value : </a:t>
            </a:r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해당 </a:t>
            </a:r>
            <a:r>
              <a:rPr lang="en-US" altLang="ko-KR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option </a:t>
            </a:r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태그가 선택되었을 때 전송되는 값</a:t>
            </a:r>
            <a:endParaRPr lang="ko-KR" altLang="en-US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         없다면 태그 안의 문자열이 값으로 전송</a:t>
            </a:r>
            <a:endParaRPr lang="ko-KR" altLang="en-US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         </a:t>
            </a:r>
            <a:r>
              <a:rPr lang="en-US" altLang="ko-KR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--&gt;</a:t>
            </a:r>
            <a:endParaRPr lang="ko-KR" altLang="en-US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"year"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출생년도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2022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2021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"2020"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2020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&lt;!-- "" value </a:t>
            </a:r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값 안이 아닌 </a:t>
            </a:r>
            <a:r>
              <a:rPr lang="en-US" altLang="ko-KR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&gt;&lt; </a:t>
            </a:r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사이에 값을 입력해야 버튼에 값이 입력되고</a:t>
            </a:r>
            <a:endParaRPr lang="ko-KR" altLang="en-US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                 </a:t>
            </a:r>
            <a:r>
              <a:rPr lang="en-US" altLang="ko-KR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""</a:t>
            </a:r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에만 값을 입력한 후 출력하면 </a:t>
            </a:r>
            <a:r>
              <a:rPr lang="ko-KR" altLang="en-US" sz="1400" b="1" dirty="0" err="1">
                <a:solidFill>
                  <a:srgbClr val="6A9955"/>
                </a:solidFill>
                <a:latin typeface="Consolas" panose="020B0609020204030204" pitchFamily="49" charset="0"/>
              </a:rPr>
              <a:t>공백값이</a:t>
            </a:r>
            <a:r>
              <a:rPr lang="ko-KR" alt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 err="1">
                <a:solidFill>
                  <a:srgbClr val="6A9955"/>
                </a:solidFill>
                <a:latin typeface="Consolas" panose="020B0609020204030204" pitchFamily="49" charset="0"/>
              </a:rPr>
              <a:t>나오게된다</a:t>
            </a:r>
            <a:r>
              <a:rPr lang="en-US" altLang="ko-KR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. --&gt;</a:t>
            </a:r>
            <a:endParaRPr lang="ko-KR" altLang="en-US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전송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6481482" y="3383539"/>
            <a:ext cx="1156447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919" y="3058272"/>
            <a:ext cx="2605369" cy="80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47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2192</TotalTime>
  <Words>976</Words>
  <Application>Microsoft Office PowerPoint</Application>
  <PresentationFormat>와이드스크린</PresentationFormat>
  <Paragraphs>267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inherit</vt:lpstr>
      <vt:lpstr>맑은 고딕</vt:lpstr>
      <vt:lpstr>함초롬돋움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233</cp:revision>
  <dcterms:created xsi:type="dcterms:W3CDTF">2023-02-01T05:36:18Z</dcterms:created>
  <dcterms:modified xsi:type="dcterms:W3CDTF">2023-02-13T05:57:25Z</dcterms:modified>
</cp:coreProperties>
</file>