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1" r:id="rId4"/>
    <p:sldId id="309" r:id="rId5"/>
    <p:sldId id="308" r:id="rId6"/>
    <p:sldId id="310" r:id="rId7"/>
    <p:sldId id="312" r:id="rId8"/>
    <p:sldId id="313" r:id="rId9"/>
    <p:sldId id="314" r:id="rId10"/>
    <p:sldId id="315" r:id="rId11"/>
    <p:sldId id="307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71" d="100"/>
          <a:sy n="71" d="100"/>
        </p:scale>
        <p:origin x="6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213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8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8.  &lt;figure&gt; :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본문에 사진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그래프 등을 삽입하기 위한 태그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figure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태그 활용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태그는 삽화나 다이어그램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사진 등과 같이 문서의 주요 흐름과는 독립적인 콘텐츠 정의 시 사용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fiqure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"1-1"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figcaption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alert()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함수 활용</a:t>
            </a: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figcaption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function f() { alert("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경고합니다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"); }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실행 결과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"c:\media\alert.png"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실행결과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fiqure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alert()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함수에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실행결과를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하나의 그림으로 블록화 하기 위해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&lt;figure&gt;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사용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 &lt;pre&gt;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    요소 내의 텍스트는 시스템에서 미리 지정된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고정폭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글꼴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(fixed-width font)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을 사용하여 표현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    텍스트에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사요왼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여백과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줄바꿈이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모두 그대로 브라우저 화면에 나타남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070" y="2249121"/>
            <a:ext cx="3505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9. CSS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태그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225" y="1022488"/>
            <a:ext cx="11614655" cy="532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스타일을 적용하는 방법은 넓게는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좁게는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가지가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 스타일 시트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1.&lt;head&gt;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사이에서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&lt;style&gt;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&lt;style&gt;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사이에 작성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2.HTML body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내에 글자 태그 속성에 직접 작성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외부 스타일 시트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&lt;link&gt;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 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안에 사용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400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&lt;link 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href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=“mystyle.css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type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“text/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=“stylesheet”&gt;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@import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 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(style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붙여서 작성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400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@import 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(mystyle.css);()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안에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 “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3472" y="1360278"/>
            <a:ext cx="3749816" cy="2109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50" b="1" dirty="0" smtClean="0"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altLang="ko-KR" sz="1250" b="1" dirty="0" smtClean="0">
                <a:latin typeface="Consolas" panose="020B0609020204030204" pitchFamily="49" charset="0"/>
              </a:rPr>
              <a:t>&lt;style&gt; </a:t>
            </a:r>
          </a:p>
          <a:p>
            <a:pPr lvl="2"/>
            <a:r>
              <a:rPr lang="en-US" altLang="ko-KR" sz="1250" b="1" dirty="0" smtClean="0">
                <a:latin typeface="Consolas" panose="020B0609020204030204" pitchFamily="49" charset="0"/>
              </a:rPr>
              <a:t>body{</a:t>
            </a:r>
          </a:p>
          <a:p>
            <a:pPr lvl="2"/>
            <a:r>
              <a:rPr lang="en-US" altLang="ko-KR" sz="1250" b="1" dirty="0" smtClean="0">
                <a:latin typeface="Consolas" panose="020B0609020204030204" pitchFamily="49" charset="0"/>
              </a:rPr>
              <a:t>background-color : </a:t>
            </a:r>
            <a:r>
              <a:rPr lang="en-US" altLang="ko-KR" sz="1250" b="1" dirty="0" err="1" smtClean="0">
                <a:latin typeface="Consolas" panose="020B0609020204030204" pitchFamily="49" charset="0"/>
              </a:rPr>
              <a:t>mistyrose</a:t>
            </a:r>
            <a:r>
              <a:rPr lang="en-US" altLang="ko-KR" sz="1250" b="1" dirty="0" smtClean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50" b="1" dirty="0" smtClean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50" b="1" dirty="0" smtClean="0">
                <a:latin typeface="Consolas" panose="020B0609020204030204" pitchFamily="49" charset="0"/>
              </a:rPr>
              <a:t>&lt;/style&gt;</a:t>
            </a:r>
          </a:p>
          <a:p>
            <a:r>
              <a:rPr lang="en-US" altLang="ko-KR" sz="1250" b="1" dirty="0" smtClean="0">
                <a:latin typeface="Consolas" panose="020B0609020204030204" pitchFamily="49" charset="0"/>
              </a:rPr>
              <a:t>&lt;/head&gt;</a:t>
            </a:r>
          </a:p>
          <a:p>
            <a:r>
              <a:rPr lang="ko-KR" altLang="en-US" sz="1250" dirty="0" err="1" smtClean="0">
                <a:latin typeface="Consolas" panose="020B0609020204030204" pitchFamily="49" charset="0"/>
              </a:rPr>
              <a:t>ㅡㅡㅡㅡㅡㅡㅡㅡㅡㅡㅡㅡㅡㅡㅡㅡㅡㅡㅡㅡㅡㅡ</a:t>
            </a:r>
            <a:endParaRPr lang="en-US" altLang="ko-KR" sz="1250" dirty="0" smtClean="0">
              <a:latin typeface="Consolas" panose="020B0609020204030204" pitchFamily="49" charset="0"/>
            </a:endParaRPr>
          </a:p>
          <a:p>
            <a:endParaRPr lang="en-US" altLang="ko-KR" sz="1250" dirty="0">
              <a:latin typeface="Consolas" panose="020B0609020204030204" pitchFamily="49" charset="0"/>
            </a:endParaRPr>
          </a:p>
          <a:p>
            <a:r>
              <a:rPr lang="en-US" altLang="ko-KR" sz="1250" b="1" dirty="0" smtClean="0">
                <a:latin typeface="Consolas" panose="020B0609020204030204" pitchFamily="49" charset="0"/>
              </a:rPr>
              <a:t>2. &lt;</a:t>
            </a:r>
            <a:r>
              <a:rPr lang="en-US" altLang="ko-KR" sz="1250" b="1" dirty="0" err="1" smtClean="0">
                <a:latin typeface="Consolas" panose="020B0609020204030204" pitchFamily="49" charset="0"/>
              </a:rPr>
              <a:t>em</a:t>
            </a:r>
            <a:r>
              <a:rPr lang="en-US" altLang="ko-KR" sz="1250" b="1" dirty="0" smtClean="0">
                <a:latin typeface="Consolas" panose="020B0609020204030204" pitchFamily="49" charset="0"/>
              </a:rPr>
              <a:t> style = “font-size:25px”&gt;</a:t>
            </a:r>
            <a:r>
              <a:rPr lang="ko-KR" altLang="en-US" sz="1250" b="1" dirty="0" smtClean="0">
                <a:latin typeface="Consolas" panose="020B0609020204030204" pitchFamily="49" charset="0"/>
              </a:rPr>
              <a:t>상속</a:t>
            </a:r>
            <a:r>
              <a:rPr lang="en-US" altLang="ko-KR" sz="1250" b="1" dirty="0" smtClean="0">
                <a:latin typeface="Consolas" panose="020B0609020204030204" pitchFamily="49" charset="0"/>
              </a:rPr>
              <a:t>&lt;/</a:t>
            </a:r>
            <a:r>
              <a:rPr lang="en-US" altLang="ko-KR" sz="1250" b="1" dirty="0" err="1" smtClean="0">
                <a:latin typeface="Consolas" panose="020B0609020204030204" pitchFamily="49" charset="0"/>
              </a:rPr>
              <a:t>em</a:t>
            </a:r>
            <a:r>
              <a:rPr lang="en-US" altLang="ko-KR" sz="1250" b="1" dirty="0" smtClean="0">
                <a:latin typeface="Consolas" panose="020B0609020204030204" pitchFamily="49" charset="0"/>
              </a:rPr>
              <a:t>&gt;</a:t>
            </a:r>
            <a:endParaRPr lang="ko-KR" altLang="en-US" sz="12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 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외부 스타일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적용해보기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"mystyle.css"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외부 스타일 링크 가져오기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@import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(mystyle.css)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같은 폴더 안에 존재하는 파일이기 때문에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별도의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경로지정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없이 활용 가능하다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스타일 태그 파일의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확장자명은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/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본 예제에서 활용한 파일명은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외부에 작성된 코드 활용 가능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손연재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저는 체조선수 손연재입니다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음악을 들으면서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책읽기를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좋아합니다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김치찌개와 막국수 무척 좋아합니다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    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스타일도 부모 자식간의 상속 가능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" y="706524"/>
            <a:ext cx="12183399" cy="61649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부모 스타일 상속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p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 안에 있는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em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p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태그의 자식 태그가 되고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p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태그의 모든 스타일 요소를 상속받게 된다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color:greenyellow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자식 태그는 부모의 스타일을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em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em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 내 문자는 기울어짐 스타일 적용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em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"font-size:25px"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상속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em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받는다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CSS3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스타일은 부모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태그로부터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상속 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부모태그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부모 요소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자신을 둘러싸는 태그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의 부모 태그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태그의 출력 글자 크기는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25px,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글자 색은 부모의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태그를 상속받아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green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p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 블록 안에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태그가 포함되어 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1. p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부모태그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자식태그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자식 태그는 부모 태그의 스타일도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적용받지만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부모 태그는 자식 태그의 스타일을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적용받을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수 없다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태그가 걸린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상속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에 정의된 스타일과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에 정의된 스타일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가지 모두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.--&gt;</a:t>
            </a:r>
            <a:endParaRPr lang="ko-KR" alt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12.CSS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스타일의 적용 우선순위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225" y="1022488"/>
            <a:ext cx="11614655" cy="532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 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적용의 우선순위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태그에 적용 가능한 스타일 우선순위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가장 낮음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endParaRPr lang="ko-KR" altLang="en-US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브라우저의 디폴트 스타일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{ color : black; font-size : 16px}</a:t>
            </a:r>
            <a:endParaRPr lang="ko-KR" altLang="en-US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 시트 파일에 선언된 스타일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{background :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mistrose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;}</a:t>
            </a:r>
            <a:endParaRPr lang="ko-KR" altLang="en-US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&lt;style&gt;</a:t>
            </a:r>
            <a:endParaRPr lang="ko-KR" altLang="en-US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   태그에 선언된 스타일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 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&lt;/style</a:t>
            </a:r>
            <a:endParaRPr lang="ko-KR" altLang="en-US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4.style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속성에 선언된 스타일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 style="font-size : 25px;"&gt;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&lt;/p&gt; #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우선적용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선택자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(selector)</a:t>
            </a:r>
            <a:endParaRPr lang="ko-KR" altLang="en-US" sz="1600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태그의 모양을 꾸밀 스타일 시트를 선택하는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유형의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셀렉터가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태그에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선언되었다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&lt;body&gt;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내에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&lt;p&gt;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태그에 직접적인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 정의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&lt;head&gt;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부분에 선언한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 sheet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 선언된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내부부터 외부로의 우선순위이기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때문에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안녕하세요 교수님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경우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가지가 다 적용되고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"Hello students"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번만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적용된다</a:t>
            </a:r>
            <a:endParaRPr lang="en-US" altLang="ko-KR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3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13. CSS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스타일의 적용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우선순위 예제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" y="706524"/>
            <a:ext cx="12183399" cy="61649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스타일 합치기 및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오버라이딩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파일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external.css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파일 코드를 받음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="external.css"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로 받음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FFFF00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우선순위 </a:t>
            </a:r>
            <a:r>
              <a:rPr lang="en-US" altLang="ko-KR" sz="1600" dirty="0">
                <a:solidFill>
                  <a:srgbClr val="FFFF00"/>
                </a:solidFill>
                <a:latin typeface="Consolas" panose="020B0609020204030204" pitchFamily="49" charset="0"/>
              </a:rPr>
              <a:t>3 --&gt;</a:t>
            </a:r>
            <a:endParaRPr lang="ko-KR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"external.css"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내부에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코딩된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스타일 태그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두 가지가 중첩되면 내장 코드가 우선으로 적용된다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 --&gt;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우선순위 </a:t>
            </a:r>
            <a:r>
              <a:rPr lang="en-US" altLang="ko-KR" sz="1600" dirty="0">
                <a:solidFill>
                  <a:srgbClr val="FFFF00"/>
                </a:solidFill>
                <a:latin typeface="Consolas" panose="020B0609020204030204" pitchFamily="49" charset="0"/>
              </a:rPr>
              <a:t>2 --&gt;</a:t>
            </a:r>
            <a:endParaRPr lang="ko-KR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p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태그에 중첩된 스타일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&gt;&lt;!--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이하는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태그가 아니라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 적용되지 않음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Hello, students!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해당 문장은 위의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p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 스타일이 적용됨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"font-size:  25px;"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안녕하세요 교수님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우선순위 </a:t>
            </a:r>
            <a:r>
              <a:rPr lang="en-US" altLang="ko-KR" sz="1600" dirty="0">
                <a:solidFill>
                  <a:srgbClr val="FFFF00"/>
                </a:solidFill>
                <a:latin typeface="Consolas" panose="020B0609020204030204" pitchFamily="49" charset="0"/>
              </a:rPr>
              <a:t>1 --&gt;</a:t>
            </a:r>
            <a:endParaRPr lang="ko-KR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해당 문장은 위의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태그와 지금 추가된 스타일이 둘 다 적용됨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773" y="5305891"/>
            <a:ext cx="3596450" cy="13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653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datalist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&lt;label&gt;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reset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만들기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datatime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fieldset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endParaRPr lang="en-US" altLang="ko-KR" sz="1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&lt;range&gt;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&lt;placeholder&gt;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&lt;figure&gt;</a:t>
            </a:r>
            <a:r>
              <a:rPr lang="ko-KR" altLang="en-US" sz="1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style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&lt;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list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: textbox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에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option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문자들을 출력될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수 있도록 하는 기능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가보고 싶은 곳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나라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"country"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"countries"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&lt;!-- &lt;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detalist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id = "countries"&gt;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id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는 이 태그에 다른 옵션을 부여할 때 쓰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 --&gt;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"countries"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그리스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스위스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이탈리아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보고싶은것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"what"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"what"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산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바다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하늘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드롭다운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리스트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type="button | reset | submit | image" value = "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버튼의 문자열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이미지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&lt;button type="button | reset | submit"&gt;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버튼의 문자열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&lt;/button&gt;--&gt;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048" y="2946320"/>
            <a:ext cx="3813082" cy="20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&lt;label&gt;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label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태그로 묶인 것은 한 몸처럼 움직임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먹고 싶은 것 하나만 선택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&lt;!-- label 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본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예제에서는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에 묶은 문자나 그림을 클릭해도 라디오 버튼이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클릭됨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radio checkbox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와 다르게 같은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form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태그 안에서는 한 번에 하나의 버튼만 생성됨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"menu"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짜장면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"c:\media\jajang.png"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"menu"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짬뽕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"c:\media\jjambbong.png"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"menu"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탕수육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"c:\media\tangsuyuk.png"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2181" y="4628476"/>
            <a:ext cx="5804647" cy="2179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value </a:t>
            </a:r>
            <a:r>
              <a:rPr lang="ko-KR" alt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폼 요소가 선택된 상태일 때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웹 서버에 전송되는 값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type="radio"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라디오 버튼 만들기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속성 값이 같은 라디오 버튼들이 하나의 그룹 형성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name = "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요소 이름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" value = "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요소 값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이름이 같은 </a:t>
            </a:r>
            <a:endParaRPr lang="en-US" altLang="ko-KR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을 가진 하나만 선택이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가능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&lt;select&gt;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드롭 다운 리스트 목록 출력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목록을 선택하는 입력 방식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&lt;option&gt;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태그로 항목 하나 표현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393" y="1390149"/>
            <a:ext cx="1885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reset button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만들기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버튼을 만들자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  &lt;!-- button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타입 종류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1)button :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일반버튼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2)submit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제출 버튼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3) reset :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입력창의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정보를 없애는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리셋버튼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4) image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문자형 버튼 대신 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이미지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검색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"10"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"Q1"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Q2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submit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버튼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전송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1"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전송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reset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버튼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"reset"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리셋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1"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"reset"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리셋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이미지 버튼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"image"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"c:\media\button.png"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이미지 버튼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c:\media\button.png</a:t>
            </a:r>
            <a:r>
              <a:rPr lang="en-US" altLang="ko-KR" sz="1400" dirty="0">
                <a:solidFill>
                  <a:srgbClr val="F4474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이미지 버튼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730" y="129848"/>
            <a:ext cx="6202231" cy="2179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텍스트 </a:t>
            </a:r>
            <a:r>
              <a:rPr lang="en-US" altLang="ko-KR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이미지 버튼 만들기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type="button | reset | submit | image" value = "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버튼의 문자열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"&gt; 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&lt;button type="button | reset | submit"&gt;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버튼의 문자열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: type="image"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인 경우에만 필요한 것으로 이미지의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type="checkbox" -&gt;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체크박스 만들기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type="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radio"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라디오 버튼 만들기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속성 값이 같은 라디오 버튼들이 하나의 그룹 형성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622" y="2938447"/>
            <a:ext cx="2578698" cy="21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datetime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: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시간 정보 입력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78066"/>
            <a:ext cx="12183399" cy="60799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시간 정보 입력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HTML5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폼 요소들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초기 세팅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2016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년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일 밤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시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30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분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(10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초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32)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시간을 변경해 보세요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&lt;!-- pre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문자를 그대로 표현하는 태그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&lt;!-- week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주 표시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년 중 몇 번째 주인지 표시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 --&gt;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&lt;!-- date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날짜 표시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가장 흔하게 사용하는 표시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time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시간 태그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-local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사용자 지역의 시차를 따짐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month 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"month"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"2016-09"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week 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"week"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"2016-w36"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date 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"date"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"2016-09-01"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time 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"time"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"21 : 30"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local :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-local"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"2016-09-01T21:30:10:32"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5029" y="6062763"/>
            <a:ext cx="6202231" cy="661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type="number&gt;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스핀 버튼으로 정교한 값 입력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type="range"&gt;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슬라이드 바로 대략적인 값 입력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179" y="2316720"/>
            <a:ext cx="3084164" cy="26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5. 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fieldset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: HTML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양식 속에서 그룹을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생성	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회원 정보를 입력해주세요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filedset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출력 요소를 하나로 묶음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legend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속성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범례라는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뜻으로 그룹에 대한 설명을 제공한다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. --&gt;</a:t>
            </a:r>
            <a:endParaRPr lang="ko-KR" altLang="en-US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fieldset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legend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회원 정보를 입력하세요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legend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이메일 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nbsp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;&amp;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nbsp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전화번호 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홈페이지 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fieldset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질문 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: Tel.010-111-1111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0322" y="4954221"/>
            <a:ext cx="7547901" cy="17922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b="1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fieldset</a:t>
            </a:r>
            <a:r>
              <a:rPr lang="en-US" altLang="ko-KR" sz="1200" b="1" dirty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b="1" dirty="0">
                <a:solidFill>
                  <a:srgbClr val="FFFF00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sz="1200" b="1" dirty="0">
                <a:solidFill>
                  <a:srgbClr val="FFFF00"/>
                </a:solidFill>
                <a:latin typeface="Consolas" panose="020B0609020204030204" pitchFamily="49" charset="0"/>
              </a:rPr>
              <a:t>&lt;form&gt; </a:t>
            </a:r>
            <a:r>
              <a:rPr lang="ko-KR" altLang="en-US" sz="1200" b="1" dirty="0">
                <a:solidFill>
                  <a:srgbClr val="FFFF00"/>
                </a:solidFill>
                <a:latin typeface="Consolas" panose="020B0609020204030204" pitchFamily="49" charset="0"/>
              </a:rPr>
              <a:t>요소에서 연관된 요소들을 하나의 그룹으로 묶을 때 사용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한다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fieldset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요소는 하나의 그룹으로 묶은 요소들 주변으로 박스 모양의 선을 그려주고 또한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endParaRPr lang="ko-KR" altLang="en-US" sz="12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&lt;legend&gt;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요소를 사용하면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fieldset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요소의 캡션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&lt;caption&gt;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을 정의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할 수 있다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&lt;form&gt; -&gt;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 -&gt; &lt;legend&gt;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뒤로 갈수록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하위태그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catpion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을 지정해준다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즉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설정한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text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주변으로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박스모양을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만들어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주는것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. --&gt;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93" y="2565498"/>
            <a:ext cx="3905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 &lt;range&gt;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막대바를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활용해 상태를 입력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min, max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로 범위 지정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홈 제어 시스템 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온도 조절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&lt;!-- number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타입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숫자 입력 범위를 지정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칸 오른쪽 끝에 숫자 크기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조절가능한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버튼이 생성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endParaRPr lang="ko-KR" altLang="en-US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min,max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로 범위 지정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/ step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으로  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지속시간 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(0.0 ~ 10.0) :</a:t>
            </a:r>
          </a:p>
          <a:p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"-0.0"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"10.0"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"0.5"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온도 설정 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: 10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&amp;deg;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altLang="ko-KR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&lt;!-- &amp;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deg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온도 기호를 나타냄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숫자 오른쪽 상단에 작은 동그라미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) --&gt;</a:t>
            </a:r>
            <a:endParaRPr lang="ko-KR" altLang="en-US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태그를 활용해 눈금을 지정할 수 있음 </a:t>
            </a:r>
            <a:r>
              <a:rPr lang="en-US" altLang="ko-KR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endParaRPr lang="ko-KR" altLang="en-US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"10"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"30"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temperatured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&amp;deg;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     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datalist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은 크게 의미가 없음 아무것도 나오지 </a:t>
            </a:r>
            <a:r>
              <a:rPr lang="ko-KR" altLang="en-US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않음 </a:t>
            </a:r>
            <a:r>
              <a:rPr lang="en-US" altLang="ko-KR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다른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브라우저들을 사용해도 나오지 않음</a:t>
            </a:r>
          </a:p>
          <a:p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다름 사람이 작성한 코드를 검색해서 가져와도 나오지 않음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datalist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temperatured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"12"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"Low"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"20"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"Medium"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"28"</a:t>
            </a:r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"High"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여기서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datalist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를 쓰는 이유는 슬라이드 버튼에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"temperatures"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눈금선을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지정해주기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위해서</a:t>
            </a:r>
          </a:p>
          <a:p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placeholder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속성에 사용자가 입력할 데이터 힌트 주기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445" y="4292233"/>
            <a:ext cx="28098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 &lt;placeholder&gt; :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입력창에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간략한 설명을 달아주는 목적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회원 정보를 입력해주세요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fieldset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legend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회원 정보를 입력하세요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legend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이메일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"id@email.com"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전화번호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"010-1234-5678"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홈페이지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"http://"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   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제출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검색어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"search"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검색어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찾기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fieldset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&lt;placeholder&gt; 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코드를 실행하면 초기에 글자가 쓰이게 되는데 텍스트 박스를 클릭하면 사라진다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type 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종류 추가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 email 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이메일 타입 입력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@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을 쓰지 않으면 오류 출력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주소를 입력 받는 창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http://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 없으면 오류 발생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전화번호 양식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6" y="1985306"/>
            <a:ext cx="2552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583</Words>
  <Application>Microsoft Office PowerPoint</Application>
  <PresentationFormat>와이드스크린</PresentationFormat>
  <Paragraphs>332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268</cp:revision>
  <dcterms:created xsi:type="dcterms:W3CDTF">2023-02-01T05:36:18Z</dcterms:created>
  <dcterms:modified xsi:type="dcterms:W3CDTF">2023-02-13T08:57:19Z</dcterms:modified>
</cp:coreProperties>
</file>