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1" r:id="rId4"/>
    <p:sldId id="321" r:id="rId5"/>
    <p:sldId id="309" r:id="rId6"/>
    <p:sldId id="322" r:id="rId7"/>
    <p:sldId id="323" r:id="rId8"/>
    <p:sldId id="324" r:id="rId9"/>
    <p:sldId id="325" r:id="rId10"/>
    <p:sldId id="328" r:id="rId11"/>
    <p:sldId id="332" r:id="rId12"/>
    <p:sldId id="307" r:id="rId13"/>
    <p:sldId id="326" r:id="rId14"/>
    <p:sldId id="327" r:id="rId15"/>
    <p:sldId id="329" r:id="rId16"/>
    <p:sldId id="330" r:id="rId17"/>
    <p:sldId id="33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6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9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text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꾸며줄 수 있는 태그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273" y="907556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div.a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3em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 -&gt;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들여쓰기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div.b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500px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 -&gt;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들여쓰기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overline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 -&gt;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글자 위에 줄 그어주기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text-decoration-line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-&gt; </a:t>
            </a:r>
            <a:r>
              <a:rPr lang="ko-KR" alt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링크하단에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밑줄 없애기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텍스트 꾸미기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의 태그만으로 기존의 워드 프로세서와 같이 들여쓰기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정렬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공백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간격 등과 세밀한 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텍스트 제어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를 할 수 없다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그러나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스타일 시트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는 이를 가능하게 한다 들여쓰기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정렬에 대해서 알아본다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"http://www.naver.com"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밑줄이 없는 네이버 링크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text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매칭 속성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273" y="907556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~=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"bb"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^=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$=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gray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ong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pink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7189" y="907556"/>
            <a:ext cx="7504422" cy="5165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text="hello"&gt;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모든 텍스트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&lt;p text="red"&gt;</a:t>
            </a:r>
            <a:r>
              <a:rPr lang="ko-KR" altLang="en-U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텍스트 매칭 속성</a:t>
            </a:r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" "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안에 적힌 단어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속성값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상단 노란글자색과 보라 배경을 가진 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선택자와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	 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일치하여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해당 스타일을 적용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" --&gt;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text="aa bb cc"&gt;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리스트 매칭 속성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&lt;!-- " "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안에 적힌 단어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속성값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가 상단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선택자에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포함되어 있다면 해당 스타일을 적용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text="a1-a2-a3"&gt;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범위 텍스트 매칭 속성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&lt;!--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위에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선택자는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a1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이라고 적혀있는데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|=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기호를 사용하였을 때는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a1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과 일치하거나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en-US" altLang="ko-KR" sz="1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a1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으로 시작하는 태그를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선택받는데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이때 시작하는 태그와 이어지는 태그는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으로 연결되어 있어야함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/pic.jpg"&gt;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텍스트 시작 매칭 속성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&lt;!--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속성값이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로 시작하는 </a:t>
            </a:r>
            <a:r>
              <a:rPr lang="ko-KR" alt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태그르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선택하기 때문에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text^=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스타일이 적용됨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/pic.png"&gt;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텍스트 끝 매칭 속성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&lt;!--$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기호는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^=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기호와 반대로 끝나는 단어와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속성값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일치하는 스타일을 적용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&lt;p text="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Seongyong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Hong"&gt;</a:t>
            </a:r>
            <a:r>
              <a:rPr lang="ko-KR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텍스트 패턴 매칭 속성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&lt;!-- *=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기호는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ong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라는 단어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속성값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가 포함되어 있어 해당 스타일을 적용 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645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BOX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만들기의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&lt;margin&gt;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&lt;padding&gt;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8339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16pt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p.pad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  /*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박스안쪽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생성되는 공간 내부의 여백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네모칸이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커지거나 작아짐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!)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컨텐츠를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보호하는 공간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..? */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p.mar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박스 바깥쪽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생성되는 공간 외부의 여백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크면 클 수록 외부가 흰 바탕으로 커짐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*/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p.mp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5%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5%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박스의 안쪽 여백과 바깥쪽 여백 지정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"pad"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(1)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안쪽 여백 지정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- padding 20px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"mar"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(2)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바깥쪽 여백 지정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- margin 30px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mp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(3)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안쪽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바깥쪽 여백 지정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- padding 5%, margin 5%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p.mp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↑ 바로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윗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문장을 나타내는 것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classs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506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BOX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방향들의 여백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지정해주기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8339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16pt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.mp1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aqua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margin-bottom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padding-left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.mp2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silver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.mp3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"background-color: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lightyellow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박스 모델의 네 방향 여백 지정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"mp1"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mp1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"mp2"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mp2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"mp3"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mp3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4961" y="1036870"/>
            <a:ext cx="5425985" cy="908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여백을 지정하여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공간들 마다 다르게 디자인하여 보여줄 수 있음</a:t>
            </a:r>
            <a:endParaRPr lang="en-US" altLang="ko-KR" sz="1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컨텐츠에 더 집중될 수 있게 박스를 생성하고 여백을 정해주면 좋음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BOX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테두리 설정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6943"/>
              </p:ext>
            </p:extLst>
          </p:nvPr>
        </p:nvGraphicFramePr>
        <p:xfrm>
          <a:off x="713511" y="1612782"/>
          <a:ext cx="8646622" cy="17560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0804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7065818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2447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속성 값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수치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테두리의 두께를 픽셀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px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smtClean="0"/>
                        <a:t>포인트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pt</a:t>
                      </a:r>
                      <a:r>
                        <a:rPr lang="en-US" altLang="ko-KR" sz="1400" dirty="0" smtClean="0"/>
                        <a:t>),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센티미터</a:t>
                      </a:r>
                      <a:r>
                        <a:rPr lang="en-US" altLang="ko-KR" sz="1400" baseline="0" dirty="0" smtClean="0"/>
                        <a:t>(cm) </a:t>
                      </a:r>
                      <a:r>
                        <a:rPr lang="ko-KR" altLang="en-US" sz="1400" baseline="0" dirty="0" smtClean="0"/>
                        <a:t>같은 단위로 지정한다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0999072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thin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얇은</a:t>
                      </a:r>
                      <a:r>
                        <a:rPr lang="en-US" altLang="ko-KR" sz="1400" dirty="0" smtClean="0"/>
                        <a:t>(1px)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두께의 테두리를 지정한다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14754286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medium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중간</a:t>
                      </a:r>
                      <a:r>
                        <a:rPr lang="en-US" altLang="ko-KR" sz="1400" dirty="0" smtClean="0"/>
                        <a:t>(3px) </a:t>
                      </a:r>
                      <a:r>
                        <a:rPr lang="ko-KR" altLang="en-US" sz="1400" dirty="0" smtClean="0"/>
                        <a:t>두께의 테두리를 지정한다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60032771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thick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굵은</a:t>
                      </a:r>
                      <a:r>
                        <a:rPr lang="en-US" altLang="ko-KR" sz="1400" dirty="0" smtClean="0"/>
                        <a:t>(5px)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두께의 테두리를 지정한다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05255537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791" y="1109787"/>
            <a:ext cx="5184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border-width : </a:t>
            </a:r>
            <a:r>
              <a:rPr lang="ko-KR" altLang="en-US" sz="1600" b="1" dirty="0"/>
              <a:t>테두리 두께를 설정할 수 있는 </a:t>
            </a:r>
            <a:r>
              <a:rPr lang="ko-KR" altLang="en-US" sz="1600" b="1" dirty="0" smtClean="0"/>
              <a:t>속성</a:t>
            </a:r>
            <a:endParaRPr lang="en-US" altLang="ko-KR" sz="1600" b="1" dirty="0"/>
          </a:p>
        </p:txBody>
      </p:sp>
      <p:graphicFrame>
        <p:nvGraphicFramePr>
          <p:cNvPr id="3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042270"/>
              </p:ext>
            </p:extLst>
          </p:nvPr>
        </p:nvGraphicFramePr>
        <p:xfrm>
          <a:off x="713511" y="4076818"/>
          <a:ext cx="8646622" cy="2265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6474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5320148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2772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형식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90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border-radius: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네 개의 모서리 모두 둥글게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0999072"/>
                  </a:ext>
                </a:extLst>
              </a:tr>
              <a:tr h="390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border-top-left-radius: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상단 왼쪽 모서리를 둥글게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14754286"/>
                  </a:ext>
                </a:extLst>
              </a:tr>
              <a:tr h="402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border-top-right-radius: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상단 오른쪽 모서리를 둥글게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60032771"/>
                  </a:ext>
                </a:extLst>
              </a:tr>
              <a:tr h="402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border-bottom-right-radius: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하단 오른쪽 모서리를 둥글게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052555377"/>
                  </a:ext>
                </a:extLst>
              </a:tr>
              <a:tr h="402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border-bottom-left-radius: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하단 왼쪽 모서리를 둥글게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12218496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13511" y="3637739"/>
            <a:ext cx="488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border-radius </a:t>
            </a:r>
            <a:r>
              <a:rPr lang="en-US" altLang="ko-KR" sz="1600" b="1" dirty="0"/>
              <a:t>: </a:t>
            </a:r>
            <a:r>
              <a:rPr lang="ko-KR" altLang="en-US" sz="1600" b="1" dirty="0" smtClean="0"/>
              <a:t>테두리의 모서리를 둥글게 설정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64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171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border-radius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 예제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8339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.br1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lime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thick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30%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.br2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maroon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.br3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teal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aqua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dashed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.br4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border-top-left-radius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841" y="1479228"/>
            <a:ext cx="586964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br1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05" y="1401991"/>
            <a:ext cx="4252055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841" y="2160074"/>
            <a:ext cx="586964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841" y="2811010"/>
            <a:ext cx="586964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br3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841" y="3639814"/>
            <a:ext cx="586964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br4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696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14. BOX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그림자 설정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border-shadow :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박스에 그림자 효과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991003"/>
              </p:ext>
            </p:extLst>
          </p:nvPr>
        </p:nvGraphicFramePr>
        <p:xfrm>
          <a:off x="1363109" y="2795220"/>
          <a:ext cx="8646622" cy="2253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0713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6495909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수평 그림자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(h-shadow)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그림자의 수평 거리 지정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0999072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수직 그림자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(v-shadow)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그림자의 수직 거리 지정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14754286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그림자 흐림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(blur)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그림자의 흐림 정도 지정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60032771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그림자 번짐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(spread)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그림자의 번짐 정도 지정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052555377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그림자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색상 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(color)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그림자의 색상 지정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1282970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삽입 효과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(insert)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박스 외부로 표현되는 그림자를 박스 안쪽으로 표현하는 효과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61390177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08528" y="1827373"/>
            <a:ext cx="9355783" cy="33855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{ box-shadow :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수평 그림자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필수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400" b="1" dirty="0" smtClean="0"/>
              <a:t>|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수직 그림자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필수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| </a:t>
            </a:r>
            <a:r>
              <a:rPr lang="ko-KR" altLang="en-US" sz="1400" b="1" dirty="0" smtClean="0"/>
              <a:t>그림자 흐림 </a:t>
            </a:r>
            <a:r>
              <a:rPr lang="en-US" altLang="ko-KR" sz="1400" b="1" dirty="0" smtClean="0"/>
              <a:t>| </a:t>
            </a:r>
            <a:r>
              <a:rPr lang="ko-KR" altLang="en-US" sz="1400" b="1" dirty="0" smtClean="0"/>
              <a:t>그림자 번짐 </a:t>
            </a:r>
            <a:r>
              <a:rPr lang="en-US" altLang="ko-KR" sz="1400" b="1" dirty="0" smtClean="0"/>
              <a:t>| </a:t>
            </a:r>
            <a:r>
              <a:rPr lang="ko-KR" altLang="en-US" sz="1400" b="1" dirty="0" smtClean="0"/>
              <a:t>그림자 색상 </a:t>
            </a:r>
            <a:r>
              <a:rPr lang="en-US" altLang="ko-KR" sz="1400" b="1" dirty="0" smtClean="0"/>
              <a:t>| </a:t>
            </a:r>
            <a:r>
              <a:rPr lang="ko-KR" altLang="en-US" sz="1400" b="1" dirty="0" smtClean="0"/>
              <a:t>삽입 효과</a:t>
            </a:r>
            <a:r>
              <a:rPr lang="en-US" altLang="ko-KR" sz="1400" b="1" dirty="0" smtClean="0"/>
              <a:t>; 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132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40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15.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border-shadow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사용 예제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8339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12pt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.boxshadow1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teal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.boxshadow2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.boxshadow3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silver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-20px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maroon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.boxshadow4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lime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olive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fuchsia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inset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66" y="1223734"/>
            <a:ext cx="4461274" cy="36119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59782" y="1436404"/>
            <a:ext cx="1341065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boxshadow1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9782" y="2451723"/>
            <a:ext cx="1341065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boxshadow2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9782" y="3292625"/>
            <a:ext cx="1341065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boxshadow3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782" y="4238567"/>
            <a:ext cx="1341065" cy="451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boxshadow4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스타일의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가상클래스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스타일의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손자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 형제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적용할 수 있는 속성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BOX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 관련 속성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box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여백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테두리 설정 방법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box – radius , box-shadow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가상 클래스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(pseudo class)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특정 유형</a:t>
            </a:r>
            <a:r>
              <a:rPr lang="en-US" altLang="ko-KR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상황</a:t>
            </a:r>
            <a:r>
              <a:rPr lang="en-US" altLang="ko-KR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대한 스타일 적용이 </a:t>
            </a:r>
            <a:r>
              <a:rPr lang="ko-KR" altLang="en-US" sz="13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필요할때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사용</a:t>
            </a:r>
            <a:endParaRPr lang="en-US" altLang="ko-KR" sz="13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110319"/>
              </p:ext>
            </p:extLst>
          </p:nvPr>
        </p:nvGraphicFramePr>
        <p:xfrm>
          <a:off x="566285" y="1255454"/>
          <a:ext cx="11040036" cy="5013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6893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8406390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32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유형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2060"/>
                          </a:solidFill>
                          <a:effectLst/>
                        </a:rPr>
                        <a:t>선택자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52139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마우스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:hover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마우스가 요소 위에 올라갈 때 스타일 </a:t>
                      </a:r>
                      <a:r>
                        <a:rPr lang="ko-KR" altLang="en-US" sz="1400" dirty="0" smtClean="0"/>
                        <a:t>적용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a:hover 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스타일은 </a:t>
                      </a: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반드시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a:link </a:t>
                      </a: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 뒤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와야 함</a:t>
                      </a:r>
                      <a:r>
                        <a:rPr lang="en-US" altLang="ko-KR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656503517"/>
                  </a:ext>
                </a:extLst>
              </a:tr>
              <a:tr h="521397">
                <a:tc vMerge="1">
                  <a:txBody>
                    <a:bodyPr/>
                    <a:lstStyle/>
                    <a:p>
                      <a:pPr algn="l"/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:active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마우스 요소를 누르고 있는 상황에서 스타일 </a:t>
                      </a:r>
                      <a:r>
                        <a:rPr lang="ko-KR" altLang="en-US" sz="1400" dirty="0" smtClean="0"/>
                        <a:t>적용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a:active 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스타일은 </a:t>
                      </a: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반드시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a:hover </a:t>
                      </a: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 뒤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와야함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69862433"/>
                  </a:ext>
                </a:extLst>
              </a:tr>
              <a:tr h="5213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폼 요소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:focus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폼 요소가 키보드나 마우스 클릭으로 포커스를 받을 때 스타일 적용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677128742"/>
                  </a:ext>
                </a:extLst>
              </a:tr>
              <a:tr h="52139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링크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:link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방문하지 않은 링크에 스타일 적용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919144018"/>
                  </a:ext>
                </a:extLst>
              </a:tr>
              <a:tr h="521397">
                <a:tc vMerge="1"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:visited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방문한 링크에 </a:t>
                      </a:r>
                      <a:r>
                        <a:rPr lang="ko-KR" altLang="en-US" sz="1400" dirty="0" err="1" smtClean="0"/>
                        <a:t>스타일적용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52139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블록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:first-letter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&lt;p&gt;,&lt;div&gt;</a:t>
                      </a:r>
                      <a:r>
                        <a:rPr lang="ko-KR" altLang="en-US" sz="1400" dirty="0" smtClean="0"/>
                        <a:t>등과 같은 </a:t>
                      </a:r>
                      <a:r>
                        <a:rPr lang="ko-KR" altLang="en-US" sz="1400" dirty="0" err="1" smtClean="0"/>
                        <a:t>블록형</a:t>
                      </a:r>
                      <a:r>
                        <a:rPr lang="ko-KR" altLang="en-US" sz="1400" dirty="0" smtClean="0"/>
                        <a:t> 태그의 첫 글자에 스타일 적용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::first-</a:t>
                      </a:r>
                      <a:r>
                        <a:rPr lang="en-US" altLang="ko-KR" sz="1400" dirty="0" err="1" smtClean="0"/>
                        <a:t>lette</a:t>
                      </a:r>
                      <a:r>
                        <a:rPr lang="ko-KR" altLang="en-US" sz="1400" dirty="0" smtClean="0"/>
                        <a:t>과 동일하며</a:t>
                      </a:r>
                      <a:r>
                        <a:rPr lang="en-US" altLang="ko-KR" sz="1400" dirty="0" smtClean="0"/>
                        <a:t>, &lt;span&gt;</a:t>
                      </a:r>
                      <a:r>
                        <a:rPr lang="ko-KR" altLang="en-US" sz="1400" dirty="0" smtClean="0"/>
                        <a:t>과 같은 인라인 태그에는 적용되지 않음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52139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</a:rPr>
                        <a:t> :first-line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&lt;p&gt;,&lt;div&gt;</a:t>
                      </a:r>
                      <a:r>
                        <a:rPr lang="ko-KR" altLang="en-US" sz="1400" dirty="0" smtClean="0"/>
                        <a:t>등과 같은 </a:t>
                      </a:r>
                      <a:r>
                        <a:rPr lang="ko-KR" altLang="en-US" sz="1400" dirty="0" err="1" smtClean="0"/>
                        <a:t>블록형</a:t>
                      </a:r>
                      <a:r>
                        <a:rPr lang="ko-KR" altLang="en-US" sz="1400" dirty="0" smtClean="0"/>
                        <a:t> 태그의 첫 라인에 스타일 적용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52139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구조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nth-child(2n)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짝수 번째 모든 자식 태그에 스타일 적용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6246540"/>
                  </a:ext>
                </a:extLst>
              </a:tr>
              <a:tr h="52139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:nth-child(1)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첫 번째 자식 태그에 스타일 적용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5344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후손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556225"/>
              </p:ext>
            </p:extLst>
          </p:nvPr>
        </p:nvGraphicFramePr>
        <p:xfrm>
          <a:off x="677731" y="1119340"/>
          <a:ext cx="11384282" cy="3687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987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6465826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4138318434"/>
                    </a:ext>
                  </a:extLst>
                </a:gridCol>
              </a:tblGrid>
              <a:tr h="3324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2060"/>
                          </a:solidFill>
                          <a:effectLst/>
                        </a:rPr>
                        <a:t>선택자</a:t>
                      </a:r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기호</a:t>
                      </a:r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예시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72926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후손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자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손 </a:t>
                      </a:r>
                      <a:r>
                        <a:rPr lang="ko-KR" altLang="en-US" sz="1400" b="1" baseline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하위 </a:t>
                      </a:r>
                      <a:r>
                        <a:rPr lang="ko-KR" altLang="en-US" sz="1400" b="1" baseline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공백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스페이스 한 번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자식을 포함하는 의미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계층 구조에서 하위에 오는 모든 자손 요소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부모 자손 </a:t>
                      </a:r>
                      <a:r>
                        <a:rPr lang="en-US" altLang="ko-KR" sz="1400" dirty="0" smtClean="0"/>
                        <a:t>{</a:t>
                      </a:r>
                      <a:r>
                        <a:rPr lang="ko-KR" altLang="en-US" sz="1400" dirty="0" smtClean="0"/>
                        <a:t>속성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}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656503517"/>
                  </a:ext>
                </a:extLst>
              </a:tr>
              <a:tr h="69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자식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앞에 있는 요소의 자식인 뒤에 있는 요소를 선택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직계 자식만을 선택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부모 </a:t>
                      </a:r>
                      <a:r>
                        <a:rPr lang="en-US" altLang="ko-KR" sz="1400" dirty="0" smtClean="0"/>
                        <a:t>&gt; </a:t>
                      </a:r>
                      <a:r>
                        <a:rPr lang="ko-KR" altLang="en-US" sz="1400" dirty="0" smtClean="0"/>
                        <a:t>자식 </a:t>
                      </a:r>
                      <a:r>
                        <a:rPr lang="en-US" altLang="ko-KR" sz="1400" dirty="0" smtClean="0"/>
                        <a:t>{</a:t>
                      </a:r>
                      <a:r>
                        <a:rPr lang="ko-KR" altLang="en-US" sz="1400" dirty="0" smtClean="0"/>
                        <a:t>속성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;}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677128742"/>
                  </a:ext>
                </a:extLst>
              </a:tr>
              <a:tr h="871147">
                <a:tc row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형제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동위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선택자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같은 부모를 가진 요소들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계층구조에서 요소 바로 다음에 오는 요소 선택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인접형제선택자</a:t>
                      </a:r>
                      <a:r>
                        <a:rPr lang="en-US" altLang="ko-KR" sz="1400" dirty="0" smtClean="0"/>
                        <a:t>(+)</a:t>
                      </a:r>
                      <a:r>
                        <a:rPr lang="ko-KR" altLang="en-US" sz="1400" dirty="0" smtClean="0"/>
                        <a:t>는 앞에 있는 요소 바로 뒤에 있는 요소만 선택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형제</a:t>
                      </a:r>
                      <a:r>
                        <a:rPr lang="en-US" altLang="ko-KR" sz="1400" dirty="0" smtClean="0"/>
                        <a:t>1 + </a:t>
                      </a:r>
                      <a:r>
                        <a:rPr lang="ko-KR" altLang="en-US" sz="1400" dirty="0" smtClean="0"/>
                        <a:t>형제</a:t>
                      </a:r>
                      <a:r>
                        <a:rPr lang="en-US" altLang="ko-KR" sz="1400" dirty="0" smtClean="0"/>
                        <a:t>2 {</a:t>
                      </a:r>
                      <a:r>
                        <a:rPr lang="ko-KR" altLang="en-US" sz="1400" dirty="0" smtClean="0"/>
                        <a:t>속성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en-US" altLang="ko-KR" sz="1400" dirty="0" smtClean="0"/>
                        <a:t>;}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919144018"/>
                  </a:ext>
                </a:extLst>
              </a:tr>
              <a:tr h="1055489">
                <a:tc vMerge="1"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같은 부모를 가진 요소들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계층 구조에서 요소 바로 다음에 오는 요소 선택</a:t>
                      </a:r>
                      <a:endParaRPr lang="en-US" altLang="ko-KR" sz="14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일반형제선택자</a:t>
                      </a:r>
                      <a:r>
                        <a:rPr lang="en-US" altLang="ko-KR" sz="1400" dirty="0" smtClean="0"/>
                        <a:t>(~)</a:t>
                      </a:r>
                      <a:r>
                        <a:rPr lang="ko-KR" altLang="en-US" sz="1400" dirty="0" smtClean="0"/>
                        <a:t>는 앞에 있는 요소의 뒤에 있는 모든 요소를 선택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형제</a:t>
                      </a:r>
                      <a:r>
                        <a:rPr lang="en-US" altLang="ko-KR" sz="1400" dirty="0" smtClean="0"/>
                        <a:t>1 ~ </a:t>
                      </a:r>
                      <a:r>
                        <a:rPr lang="ko-KR" altLang="en-US" sz="1400" dirty="0" smtClean="0"/>
                        <a:t>형제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en-US" altLang="ko-KR" sz="1400" baseline="0" dirty="0" smtClean="0"/>
                        <a:t> {</a:t>
                      </a:r>
                      <a:r>
                        <a:rPr lang="ko-KR" altLang="en-US" sz="1400" baseline="0" dirty="0" smtClean="0"/>
                        <a:t>속성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값</a:t>
                      </a:r>
                      <a:r>
                        <a:rPr lang="en-US" altLang="ko-KR" sz="1400" baseline="0" dirty="0" smtClean="0"/>
                        <a:t>;}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4360" y="4782696"/>
            <a:ext cx="3764538" cy="22501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</a:rPr>
              <a:t>ex ) 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 smtClean="0">
                <a:latin typeface="Consolas" panose="020B0609020204030204" pitchFamily="49" charset="0"/>
              </a:rPr>
              <a:t>ul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&lt;li&gt;</a:t>
            </a:r>
            <a:r>
              <a:rPr lang="ko-KR" alt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자식 </a:t>
            </a:r>
            <a:r>
              <a:rPr lang="ko-KR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선택자</a:t>
            </a:r>
            <a:endParaRPr lang="en-US" altLang="ko-KR" sz="1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	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&lt;div&gt;&lt;span&gt;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후손 </a:t>
            </a:r>
            <a:r>
              <a:rPr lang="ko-KR" alt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&lt;/span&gt;&lt;/div&gt;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&lt;/li&gt;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&lt;li</a:t>
            </a:r>
            <a:r>
              <a:rPr lang="en-US" altLang="ko-KR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형제 </a:t>
            </a:r>
            <a:r>
              <a:rPr lang="ko-KR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&lt;/li&gt;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</a:rPr>
              <a:t>     &lt;/</a:t>
            </a:r>
            <a:r>
              <a:rPr lang="en-US" altLang="ko-KR" sz="1200" b="1" dirty="0" err="1" smtClean="0">
                <a:latin typeface="Consolas" panose="020B0609020204030204" pitchFamily="49" charset="0"/>
              </a:rPr>
              <a:t>ul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8123" y="5054047"/>
            <a:ext cx="5163670" cy="1463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>
                <a:latin typeface="Consolas" panose="020B0609020204030204" pitchFamily="49" charset="0"/>
              </a:rPr>
              <a:t>ul</a:t>
            </a:r>
            <a:r>
              <a:rPr lang="ko-KR" altLang="en-US" sz="1200" b="1" dirty="0">
                <a:latin typeface="Consolas" panose="020B0609020204030204" pitchFamily="49" charset="0"/>
              </a:rPr>
              <a:t>의 자식 </a:t>
            </a:r>
            <a:r>
              <a:rPr lang="ko-KR" altLang="en-US" sz="1200" b="1" dirty="0" err="1">
                <a:latin typeface="Consolas" panose="020B0609020204030204" pitchFamily="49" charset="0"/>
              </a:rPr>
              <a:t>선택자는</a:t>
            </a:r>
            <a:r>
              <a:rPr lang="ko-KR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latin typeface="Consolas" panose="020B0609020204030204" pitchFamily="49" charset="0"/>
              </a:rPr>
              <a:t>li</a:t>
            </a:r>
            <a:r>
              <a:rPr lang="ko-KR" altLang="en-US" sz="1200" b="1" dirty="0">
                <a:latin typeface="Consolas" panose="020B0609020204030204" pitchFamily="49" charset="0"/>
              </a:rPr>
              <a:t>와 </a:t>
            </a:r>
            <a:r>
              <a:rPr lang="en-US" altLang="ko-KR" sz="1200" b="1" dirty="0">
                <a:latin typeface="Consolas" panose="020B0609020204030204" pitchFamily="49" charset="0"/>
              </a:rPr>
              <a:t>li </a:t>
            </a:r>
            <a:r>
              <a:rPr lang="ko-KR" altLang="en-US" sz="1200" b="1" dirty="0">
                <a:latin typeface="Consolas" panose="020B0609020204030204" pitchFamily="49" charset="0"/>
              </a:rPr>
              <a:t>두 개이며</a:t>
            </a:r>
            <a:r>
              <a:rPr lang="en-US" altLang="ko-KR" sz="1200" b="1" dirty="0"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latin typeface="Consolas" panose="020B0609020204030204" pitchFamily="49" charset="0"/>
              </a:rPr>
              <a:t>li,li</a:t>
            </a:r>
            <a:r>
              <a:rPr lang="en-US" altLang="ko-KR" sz="1200" b="1" dirty="0"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latin typeface="Consolas" panose="020B0609020204030204" pitchFamily="49" charset="0"/>
              </a:rPr>
              <a:t>둘은 서로 형제 </a:t>
            </a:r>
            <a:r>
              <a:rPr lang="ko-KR" altLang="en-US" sz="1200" b="1" dirty="0" err="1">
                <a:latin typeface="Consolas" panose="020B0609020204030204" pitchFamily="49" charset="0"/>
              </a:rPr>
              <a:t>선택자이고</a:t>
            </a:r>
            <a:r>
              <a:rPr lang="en-US" altLang="ko-KR" sz="1200" b="1" dirty="0">
                <a:latin typeface="Consolas" panose="020B0609020204030204" pitchFamily="49" charset="0"/>
              </a:rPr>
              <a:t>, div</a:t>
            </a:r>
            <a:r>
              <a:rPr lang="ko-KR" altLang="en-US" sz="1200" b="1" dirty="0">
                <a:latin typeface="Consolas" panose="020B0609020204030204" pitchFamily="49" charset="0"/>
              </a:rPr>
              <a:t>와 </a:t>
            </a:r>
            <a:r>
              <a:rPr lang="en-US" altLang="ko-KR" sz="1200" b="1" dirty="0">
                <a:latin typeface="Consolas" panose="020B0609020204030204" pitchFamily="49" charset="0"/>
              </a:rPr>
              <a:t>span</a:t>
            </a:r>
            <a:r>
              <a:rPr lang="ko-KR" altLang="en-US" sz="1200" b="1" dirty="0">
                <a:latin typeface="Consolas" panose="020B0609020204030204" pitchFamily="49" charset="0"/>
              </a:rPr>
              <a:t>은 </a:t>
            </a:r>
            <a:r>
              <a:rPr lang="en-US" altLang="ko-KR" sz="1200" b="1" dirty="0" err="1">
                <a:latin typeface="Consolas" panose="020B0609020204030204" pitchFamily="49" charset="0"/>
              </a:rPr>
              <a:t>ul</a:t>
            </a:r>
            <a:r>
              <a:rPr lang="ko-KR" altLang="en-US" sz="1200" b="1" dirty="0">
                <a:latin typeface="Consolas" panose="020B0609020204030204" pitchFamily="49" charset="0"/>
              </a:rPr>
              <a:t>의 자손 </a:t>
            </a:r>
            <a:r>
              <a:rPr lang="ko-KR" altLang="en-US" sz="1200" b="1" dirty="0" err="1" smtClean="0">
                <a:latin typeface="Consolas" panose="020B0609020204030204" pitchFamily="49" charset="0"/>
              </a:rPr>
              <a:t>선택자</a:t>
            </a:r>
            <a:endParaRPr lang="en-US" altLang="ko-KR" sz="1200" b="1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>
                <a:latin typeface="Consolas" panose="020B0609020204030204" pitchFamily="49" charset="0"/>
              </a:rPr>
              <a:t>ul</a:t>
            </a:r>
            <a:r>
              <a:rPr lang="ko-KR" altLang="en-US" sz="1200" b="1" dirty="0">
                <a:latin typeface="Consolas" panose="020B0609020204030204" pitchFamily="49" charset="0"/>
              </a:rPr>
              <a:t>의 안에 있는 모든 요소를 </a:t>
            </a:r>
            <a:r>
              <a:rPr lang="en-US" altLang="ko-KR" sz="1200" b="1" dirty="0" err="1">
                <a:latin typeface="Consolas" panose="020B0609020204030204" pitchFamily="49" charset="0"/>
              </a:rPr>
              <a:t>ul</a:t>
            </a:r>
            <a:r>
              <a:rPr lang="ko-KR" altLang="en-US" sz="1200" b="1" dirty="0">
                <a:latin typeface="Consolas" panose="020B0609020204030204" pitchFamily="49" charset="0"/>
              </a:rPr>
              <a:t>의 후손 </a:t>
            </a:r>
            <a:r>
              <a:rPr lang="ko-KR" altLang="en-US" sz="1200" b="1" dirty="0" err="1">
                <a:latin typeface="Consolas" panose="020B0609020204030204" pitchFamily="49" charset="0"/>
              </a:rPr>
              <a:t>선택자</a:t>
            </a:r>
            <a:r>
              <a:rPr lang="ko-KR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latin typeface="Consolas" panose="020B0609020204030204" pitchFamily="49" charset="0"/>
              </a:rPr>
              <a:t>or </a:t>
            </a:r>
            <a:r>
              <a:rPr lang="ko-KR" altLang="en-US" sz="1200" b="1" dirty="0">
                <a:latin typeface="Consolas" panose="020B0609020204030204" pitchFamily="49" charset="0"/>
              </a:rPr>
              <a:t>자손 </a:t>
            </a:r>
            <a:r>
              <a:rPr lang="ko-KR" altLang="en-US" sz="1200" b="1" dirty="0" err="1">
                <a:latin typeface="Consolas" panose="020B0609020204030204" pitchFamily="49" charset="0"/>
              </a:rPr>
              <a:t>선택자</a:t>
            </a:r>
            <a:r>
              <a:rPr lang="ko-KR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latin typeface="Consolas" panose="020B0609020204030204" pitchFamily="49" charset="0"/>
              </a:rPr>
              <a:t>or </a:t>
            </a:r>
            <a:r>
              <a:rPr lang="ko-KR" altLang="en-US" sz="1200" b="1" dirty="0">
                <a:latin typeface="Consolas" panose="020B0609020204030204" pitchFamily="49" charset="0"/>
              </a:rPr>
              <a:t>하위 </a:t>
            </a:r>
            <a:r>
              <a:rPr lang="ko-KR" altLang="en-US" sz="1200" b="1" dirty="0" err="1">
                <a:latin typeface="Consolas" panose="020B0609020204030204" pitchFamily="49" charset="0"/>
              </a:rPr>
              <a:t>선택자</a:t>
            </a:r>
            <a:r>
              <a:rPr lang="ko-KR" altLang="en-US" sz="1200" b="1" dirty="0">
                <a:latin typeface="Consolas" panose="020B0609020204030204" pitchFamily="49" charset="0"/>
              </a:rPr>
              <a:t> 라고 한다</a:t>
            </a:r>
            <a:r>
              <a:rPr lang="en-US" altLang="ko-KR" sz="1200" b="1" dirty="0">
                <a:latin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후손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4" y="89908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h2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Descendant Selector_1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후손 </a:t>
            </a:r>
            <a:r>
              <a:rPr lang="ko-KR" altLang="en-U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자식의 자식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후손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1)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자식의 자식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자손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2)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자식의 자식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하위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3)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태그에만 글자 색상이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로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적용해두었지만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하위 클래스인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요소들에도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글자 색상이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로 적용된다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Descendant Selector_2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&lt;!--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h2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태그에 스타일이 적용된것처럼 보이나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div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태그가 부모태그인데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태그와 함께 입력되지 않아 스타일 적용이 되지 않고 작성된 그대로 출력된다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  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인접 형제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4" y="89908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h2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3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h3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3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h3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300" dirty="0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yellow;}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인접 형제 </a:t>
            </a:r>
            <a:r>
              <a:rPr lang="ko-KR" altLang="en-US" sz="13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3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                                                  </a:t>
            </a:r>
            <a:endParaRPr lang="ko-KR" altLang="en-US" sz="13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인접 형제 </a:t>
            </a:r>
            <a:r>
              <a:rPr lang="ko-KR" altLang="en-US" sz="13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3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목록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주제</a:t>
            </a:r>
            <a:r>
              <a:rPr lang="en-US" altLang="ko-KR" sz="13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주제</a:t>
            </a:r>
            <a:r>
              <a:rPr lang="en-US" altLang="ko-KR" sz="13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FFFFFF"/>
                </a:solidFill>
                <a:latin typeface="Consolas" panose="020B0609020204030204" pitchFamily="49" charset="0"/>
              </a:rPr>
              <a:t>Adjacent Selector_1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인접 형제 </a:t>
            </a:r>
            <a:r>
              <a:rPr lang="ko-KR" altLang="en-US" sz="13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선택자에</a:t>
            </a: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 의한 스타일 적용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FFFFFF"/>
                </a:solidFill>
                <a:latin typeface="Consolas" panose="020B0609020204030204" pitchFamily="49" charset="0"/>
              </a:rPr>
              <a:t>Adjacent Selector_2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569" y="5458232"/>
            <a:ext cx="8083661" cy="1350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후손 </a:t>
            </a:r>
            <a:r>
              <a:rPr lang="ko-KR" altLang="en-US" sz="1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선택자</a:t>
            </a:r>
            <a:endParaRPr lang="ko-KR" altLang="en-US" sz="12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A ,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B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숨은 뜻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에 반드시 포함되어 있어야 선택이 가능하다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그룹 </a:t>
            </a:r>
            <a:r>
              <a:rPr lang="ko-KR" altLang="en-US" sz="1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선택자</a:t>
            </a:r>
            <a:endParaRPr lang="ko-KR" altLang="en-US" sz="12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A,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로 연결되어 있으며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둘다 선택한다라는 의미이다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</a:p>
        </p:txBody>
      </p:sp>
    </p:spTree>
    <p:extLst>
      <p:ext uri="{BB962C8B-B14F-4D97-AF65-F5344CB8AC3E}">
        <p14:creationId xmlns:p14="http://schemas.microsoft.com/office/powerpoint/2010/main" val="4145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1218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같은 요소가 여러 개 사용될 때</a:t>
            </a:r>
            <a:r>
              <a:rPr lang="en-US" altLang="ko-KR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해당 요소에 사용된 속성 값에 따라 스타일 적용 </a:t>
            </a:r>
            <a:r>
              <a:rPr lang="en-US" altLang="ko-KR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</a:t>
            </a:r>
            <a:r>
              <a:rPr lang="en-US" altLang="ko-KR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 이루어짐</a:t>
            </a:r>
            <a:r>
              <a:rPr lang="en-US" altLang="ko-KR" sz="13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335640"/>
              </p:ext>
            </p:extLst>
          </p:nvPr>
        </p:nvGraphicFramePr>
        <p:xfrm>
          <a:off x="1445029" y="1365262"/>
          <a:ext cx="9488245" cy="3797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72858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6515387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4747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2060"/>
                          </a:solidFill>
                          <a:effectLst/>
                        </a:rPr>
                        <a:t>선택자</a:t>
                      </a:r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기호</a:t>
                      </a:r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속성이 포함된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656503517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과 일치하는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565915901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~=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을 단어로 포함하는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064589462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|=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이거나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로 시작하는 태그를 선택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로 시작하는 값은 뒤에 이어지는 단어가 하이픈</a:t>
                      </a:r>
                      <a:r>
                        <a:rPr lang="en-US" altLang="ko-KR" sz="1400" baseline="0" dirty="0" smtClean="0"/>
                        <a:t>(-)</a:t>
                      </a:r>
                      <a:r>
                        <a:rPr lang="ko-KR" altLang="en-US" sz="1400" baseline="0" dirty="0" smtClean="0"/>
                        <a:t>으로 </a:t>
                      </a:r>
                      <a:r>
                        <a:rPr lang="ko-KR" altLang="en-US" sz="1400" baseline="0" dirty="0" err="1" smtClean="0"/>
                        <a:t>연결되야</a:t>
                      </a:r>
                      <a:r>
                        <a:rPr lang="ko-KR" altLang="en-US" sz="1400" baseline="0" dirty="0" smtClean="0"/>
                        <a:t> 함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640029768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^=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dirty="0" err="1" smtClean="0"/>
                        <a:t>val</a:t>
                      </a:r>
                      <a:r>
                        <a:rPr lang="ko-KR" altLang="en-US" sz="1400" dirty="0" smtClean="0"/>
                        <a:t>로 시작하는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40427192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*=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을 포함하는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713948824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Tag[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attr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$= “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”] {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값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;}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attr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속성 값이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val</a:t>
                      </a:r>
                      <a:r>
                        <a:rPr lang="ko-KR" altLang="en-US" sz="1400" baseline="0" dirty="0" smtClean="0"/>
                        <a:t>로 끝나는 태그를 선택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099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4" y="89908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gray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"attr3"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"att1"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text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속성 이름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"attr2"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text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속성 이름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"attr3"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text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속성 이름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"attr3"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속성과 속성값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속성 선택 없음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style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 안에 클래스를 생성하듯이 배열을 생성한 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선언하여 해당 배열 스타일을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문장에 적용한다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2023-02-15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5994"/>
              </p:ext>
            </p:extLst>
          </p:nvPr>
        </p:nvGraphicFramePr>
        <p:xfrm>
          <a:off x="345473" y="1516151"/>
          <a:ext cx="4323757" cy="32620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4240">
                  <a:extLst>
                    <a:ext uri="{9D8B030D-6E8A-4147-A177-3AD203B41FA5}">
                      <a16:colId xmlns:a16="http://schemas.microsoft.com/office/drawing/2014/main" val="1566516267"/>
                    </a:ext>
                  </a:extLst>
                </a:gridCol>
                <a:gridCol w="1519517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2447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형식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padding-top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위쪽 패딩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80999072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padding-bottom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아래쪽 패딩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314754286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padding-right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오른쪽 패딩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60032771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padding-left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왼쪽 패딩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052555377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margin-top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위쪽 마진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846271302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margin-bottom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아래쪽 마진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9897789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margin-right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오른쪽 마진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717539985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margin-left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속성 값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왼쪽 마진</a:t>
                      </a:r>
                      <a:endParaRPr lang="en-US" altLang="ko-KR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301197925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5240228" y="1080653"/>
            <a:ext cx="6014961" cy="1035424"/>
            <a:chOff x="5240227" y="1425388"/>
            <a:chExt cx="6014961" cy="1035424"/>
          </a:xfrm>
        </p:grpSpPr>
        <p:sp>
          <p:nvSpPr>
            <p:cNvPr id="2" name="TextBox 1"/>
            <p:cNvSpPr txBox="1"/>
            <p:nvPr/>
          </p:nvSpPr>
          <p:spPr>
            <a:xfrm>
              <a:off x="5240227" y="1425388"/>
              <a:ext cx="601496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b="1" dirty="0" smtClean="0"/>
                <a:t>h1   {   margin   :    5px    10px    5px    10px; }</a:t>
              </a:r>
              <a:endParaRPr lang="ko-KR" altLang="en-US" b="1" dirty="0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9628094" y="1761565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8068235" y="1748118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8861612" y="1748118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0502153" y="1748118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70494" y="2153035"/>
              <a:ext cx="4858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 </a:t>
              </a:r>
              <a:r>
                <a:rPr lang="ko-KR" altLang="en-US" sz="1400" b="1" dirty="0" smtClean="0"/>
                <a:t>시계방향으로 진행됨 </a:t>
              </a:r>
              <a:r>
                <a:rPr lang="en-US" altLang="ko-KR" sz="1400" b="1" dirty="0" smtClean="0"/>
                <a:t>  top        right     bottom    left</a:t>
              </a:r>
              <a:endParaRPr lang="ko-KR" altLang="en-US" sz="14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40228" y="2432848"/>
            <a:ext cx="6014961" cy="1035424"/>
            <a:chOff x="5240227" y="1425388"/>
            <a:chExt cx="6014961" cy="1035424"/>
          </a:xfrm>
        </p:grpSpPr>
        <p:sp>
          <p:nvSpPr>
            <p:cNvPr id="22" name="TextBox 21"/>
            <p:cNvSpPr txBox="1"/>
            <p:nvPr/>
          </p:nvSpPr>
          <p:spPr>
            <a:xfrm>
              <a:off x="5240227" y="1425388"/>
              <a:ext cx="601496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b="1" dirty="0" smtClean="0"/>
                <a:t>h1   {   margin   :    5px    10px    5px ;}</a:t>
              </a:r>
              <a:endParaRPr lang="ko-KR" altLang="en-US" b="1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0112876" y="1770123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553017" y="1756676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9346394" y="1756676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955603" y="2153035"/>
              <a:ext cx="2666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    top	</a:t>
              </a:r>
              <a:r>
                <a:rPr lang="en-US" altLang="ko-KR" sz="1400" b="1" dirty="0" err="1" smtClean="0"/>
                <a:t>right&amp;left</a:t>
              </a:r>
              <a:r>
                <a:rPr lang="en-US" altLang="ko-KR" sz="1400" b="1" dirty="0" smtClean="0"/>
                <a:t>	bottom</a:t>
              </a:r>
              <a:endParaRPr lang="ko-KR" altLang="en-US" sz="14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40228" y="3817896"/>
            <a:ext cx="6014961" cy="1035424"/>
            <a:chOff x="5240227" y="1425388"/>
            <a:chExt cx="6014961" cy="1035424"/>
          </a:xfrm>
        </p:grpSpPr>
        <p:sp>
          <p:nvSpPr>
            <p:cNvPr id="29" name="TextBox 28"/>
            <p:cNvSpPr txBox="1"/>
            <p:nvPr/>
          </p:nvSpPr>
          <p:spPr>
            <a:xfrm>
              <a:off x="5240227" y="1425388"/>
              <a:ext cx="601496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b="1" dirty="0" smtClean="0"/>
                <a:t>h1   {   margin   :    5px    10px ; }</a:t>
              </a:r>
              <a:endParaRPr lang="ko-KR" altLang="en-US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9735671" y="1724409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8740588" y="1760496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11036" y="2153035"/>
              <a:ext cx="3066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    </a:t>
              </a:r>
              <a:r>
                <a:rPr lang="en-US" altLang="ko-KR" sz="1400" b="1" dirty="0" err="1" smtClean="0"/>
                <a:t>top&amp;bottom</a:t>
              </a:r>
              <a:r>
                <a:rPr lang="en-US" altLang="ko-KR" sz="1400" b="1" dirty="0" smtClean="0"/>
                <a:t>	</a:t>
              </a:r>
              <a:r>
                <a:rPr lang="en-US" altLang="ko-KR" sz="1400" b="1" dirty="0" err="1" smtClean="0"/>
                <a:t>right&amp;left</a:t>
              </a:r>
              <a:r>
                <a:rPr lang="en-US" altLang="ko-KR" sz="1400" b="1" dirty="0" smtClean="0"/>
                <a:t>	</a:t>
              </a:r>
              <a:endParaRPr lang="ko-KR" altLang="en-US" sz="14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40228" y="5063157"/>
            <a:ext cx="6014961" cy="1035424"/>
            <a:chOff x="5240227" y="1425388"/>
            <a:chExt cx="6014961" cy="1035424"/>
          </a:xfrm>
        </p:grpSpPr>
        <p:sp>
          <p:nvSpPr>
            <p:cNvPr id="36" name="TextBox 35"/>
            <p:cNvSpPr txBox="1"/>
            <p:nvPr/>
          </p:nvSpPr>
          <p:spPr>
            <a:xfrm>
              <a:off x="5240227" y="1425388"/>
              <a:ext cx="601496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b="1" dirty="0" smtClean="0"/>
                <a:t>h1   {   margin   :    5px ; }</a:t>
              </a:r>
              <a:endParaRPr lang="ko-KR" altLang="en-US" b="1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8861612" y="1748118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11036" y="2153035"/>
              <a:ext cx="2585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    </a:t>
              </a:r>
              <a:r>
                <a:rPr lang="en-US" altLang="ko-KR" sz="1400" b="1" dirty="0" err="1" smtClean="0"/>
                <a:t>top&amp;bottom&amp;right&amp;left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4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1027</Words>
  <Application>Microsoft Office PowerPoint</Application>
  <PresentationFormat>와이드스크린</PresentationFormat>
  <Paragraphs>470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inherit</vt:lpstr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314</cp:revision>
  <dcterms:created xsi:type="dcterms:W3CDTF">2023-02-01T05:36:18Z</dcterms:created>
  <dcterms:modified xsi:type="dcterms:W3CDTF">2023-02-15T00:52:35Z</dcterms:modified>
</cp:coreProperties>
</file>