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29" r:id="rId4"/>
    <p:sldId id="309" r:id="rId5"/>
    <p:sldId id="331" r:id="rId6"/>
    <p:sldId id="333" r:id="rId7"/>
    <p:sldId id="335" r:id="rId8"/>
    <p:sldId id="332" r:id="rId9"/>
    <p:sldId id="336" r:id="rId10"/>
    <p:sldId id="301" r:id="rId11"/>
    <p:sldId id="337" r:id="rId12"/>
    <p:sldId id="338" r:id="rId13"/>
    <p:sldId id="339" r:id="rId14"/>
    <p:sldId id="340" r:id="rId15"/>
    <p:sldId id="341" r:id="rId16"/>
    <p:sldId id="342" r:id="rId17"/>
    <p:sldId id="33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58" d="100"/>
          <a:sy n="58" d="100"/>
        </p:scale>
        <p:origin x="78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93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CSS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 박스 배치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position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속성을 이용하여 각 요소 박스의 위치와 배치 방식을 지정</a:t>
            </a:r>
            <a:endParaRPr lang="en-US" altLang="ko-KR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815162"/>
              </p:ext>
            </p:extLst>
          </p:nvPr>
        </p:nvGraphicFramePr>
        <p:xfrm>
          <a:off x="519563" y="2081213"/>
          <a:ext cx="11040036" cy="43387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6893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1214689">
                  <a:extLst>
                    <a:ext uri="{9D8B030D-6E8A-4147-A177-3AD203B41FA5}">
                      <a16:colId xmlns:a16="http://schemas.microsoft.com/office/drawing/2014/main" val="1566516267"/>
                    </a:ext>
                  </a:extLst>
                </a:gridCol>
                <a:gridCol w="8778454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5733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종류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명칭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설명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10395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/>
                        <a:t>static</a:t>
                      </a:r>
                    </a:p>
                    <a:p>
                      <a:pPr algn="ctr"/>
                      <a:r>
                        <a:rPr lang="en-US" altLang="ko-KR" sz="1200" b="1" dirty="0" smtClean="0"/>
                        <a:t>=default</a:t>
                      </a:r>
                      <a:r>
                        <a:rPr lang="ko-KR" altLang="en-US" sz="1200" b="1" dirty="0" smtClean="0"/>
                        <a:t>배치</a:t>
                      </a:r>
                      <a:endParaRPr lang="ko-KR" altLang="en-US" sz="12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/>
                        <a:t>정적배치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기본값 </a:t>
                      </a:r>
                      <a:r>
                        <a:rPr lang="en-US" altLang="ko-KR" sz="1200" dirty="0" smtClean="0"/>
                        <a:t>(default)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단순히 웹 페이지의 흐름에 따라 차례대로 요소들을</a:t>
                      </a:r>
                      <a:r>
                        <a:rPr lang="ko-KR" altLang="en-US" sz="1200" baseline="0" dirty="0" smtClean="0"/>
                        <a:t> 위치 시키는 방식</a:t>
                      </a:r>
                      <a:endParaRPr lang="en-US" altLang="ko-KR" sz="1200" baseline="0" dirty="0" smtClean="0"/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aseline="0" dirty="0" err="1" smtClean="0"/>
                        <a:t>postion</a:t>
                      </a:r>
                      <a:r>
                        <a:rPr lang="ko-KR" altLang="en-US" sz="1200" baseline="0" dirty="0" smtClean="0"/>
                        <a:t>이 </a:t>
                      </a:r>
                      <a:r>
                        <a:rPr lang="en-US" altLang="ko-KR" sz="1200" baseline="0" dirty="0" smtClean="0"/>
                        <a:t>static</a:t>
                      </a:r>
                      <a:r>
                        <a:rPr lang="ko-KR" altLang="en-US" sz="1200" baseline="0" dirty="0" smtClean="0"/>
                        <a:t>으로 설정된 요소는 </a:t>
                      </a:r>
                      <a:r>
                        <a:rPr lang="en-US" altLang="ko-KR" sz="1200" baseline="0" dirty="0" smtClean="0"/>
                        <a:t>top, right, bottom, left </a:t>
                      </a:r>
                      <a:r>
                        <a:rPr lang="ko-KR" altLang="en-US" sz="1200" baseline="0" dirty="0" smtClean="0"/>
                        <a:t>속성 값에 영향을 </a:t>
                      </a:r>
                      <a:r>
                        <a:rPr lang="ko-KR" altLang="en-US" sz="1200" baseline="0" dirty="0" err="1" smtClean="0"/>
                        <a:t>받지않음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  <a:tr h="8431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/>
                        <a:t>relative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/>
                        <a:t>상대배치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해당 요소의 원래 있던 기본 위치를 기준으로 위치를 설정</a:t>
                      </a:r>
                      <a:endParaRPr lang="en-US" altLang="ko-KR" sz="1200" dirty="0" smtClean="0"/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기본 위치란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해당 요소가 정적 배치</a:t>
                      </a:r>
                      <a:r>
                        <a:rPr lang="en-US" altLang="ko-KR" sz="1200" dirty="0" smtClean="0"/>
                        <a:t>(static)</a:t>
                      </a:r>
                      <a:r>
                        <a:rPr lang="ko-KR" altLang="en-US" sz="1200" dirty="0" smtClean="0"/>
                        <a:t>일 때 결정되는 위치를 의미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  <a:tr h="10395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/>
                        <a:t>absolute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/>
                        <a:t>절대배치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뷰포트</a:t>
                      </a:r>
                      <a:r>
                        <a:rPr lang="en-US" altLang="ko-KR" sz="1200" dirty="0" smtClean="0"/>
                        <a:t>(viewport)</a:t>
                      </a:r>
                      <a:r>
                        <a:rPr lang="ko-KR" altLang="en-US" sz="1200" dirty="0" smtClean="0"/>
                        <a:t>를 기준으로 위치를 설정하는 방식과 유사함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absolut</a:t>
                      </a:r>
                      <a:r>
                        <a:rPr lang="ko-KR" altLang="en-US" sz="1200" dirty="0" smtClean="0"/>
                        <a:t>는 </a:t>
                      </a:r>
                      <a:r>
                        <a:rPr lang="ko-KR" altLang="en-US" sz="1200" dirty="0" err="1" smtClean="0"/>
                        <a:t>뷰포트가</a:t>
                      </a:r>
                      <a:r>
                        <a:rPr lang="ko-KR" altLang="en-US" sz="1200" dirty="0" smtClean="0"/>
                        <a:t> 아니라 설정된 조상</a:t>
                      </a:r>
                      <a:r>
                        <a:rPr lang="en-US" altLang="ko-KR" sz="1200" dirty="0" smtClean="0"/>
                        <a:t>(ancestor)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요소를 기준으로 위치 설정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만약 위치가 설정된 </a:t>
                      </a:r>
                      <a:r>
                        <a:rPr lang="ko-KR" altLang="en-US" sz="1200" baseline="0" dirty="0" err="1" smtClean="0"/>
                        <a:t>조상요소를</a:t>
                      </a:r>
                      <a:r>
                        <a:rPr lang="ko-KR" altLang="en-US" sz="1200" baseline="0" dirty="0" smtClean="0"/>
                        <a:t> 가지지 않는다면 </a:t>
                      </a:r>
                      <a:r>
                        <a:rPr lang="en-US" altLang="ko-KR" sz="1200" baseline="0" dirty="0" smtClean="0"/>
                        <a:t>&lt;body&gt;</a:t>
                      </a:r>
                      <a:r>
                        <a:rPr lang="ko-KR" altLang="en-US" sz="1200" baseline="0" dirty="0" smtClean="0"/>
                        <a:t>를 기준으로 위치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3663468"/>
                  </a:ext>
                </a:extLst>
              </a:tr>
              <a:tr h="8431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/>
                        <a:t>fixed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고정배치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err="1" smtClean="0"/>
                        <a:t>뷰포트를</a:t>
                      </a:r>
                      <a:r>
                        <a:rPr lang="ko-KR" altLang="en-US" sz="1200" dirty="0" smtClean="0"/>
                        <a:t> 기준으로 위치를 설정하는 방식</a:t>
                      </a:r>
                      <a:endParaRPr lang="en-US" altLang="ko-KR" sz="1200" dirty="0" smtClean="0"/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스크롤 혹은 창 크기와 상관 없이 항상 같은 곳에 위치를 고정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87624654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3307" y="1269965"/>
            <a:ext cx="9263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태그 위치를 어디를 기준으로 </a:t>
            </a:r>
            <a:r>
              <a:rPr lang="ko-KR" altLang="en-US" sz="1600" dirty="0" smtClean="0"/>
              <a:t>위치 시킬 건지 </a:t>
            </a:r>
            <a:r>
              <a:rPr lang="ko-KR" altLang="en-US" sz="1600" dirty="0"/>
              <a:t>기준 대상을 </a:t>
            </a:r>
            <a:r>
              <a:rPr lang="ko-KR" altLang="en-US" sz="1600" dirty="0" smtClean="0"/>
              <a:t>정함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position</a:t>
            </a:r>
            <a:r>
              <a:rPr lang="ko-KR" altLang="en-US" sz="1600" dirty="0"/>
              <a:t>을</a:t>
            </a:r>
            <a:r>
              <a:rPr lang="en-US" altLang="ko-KR" sz="1600" dirty="0"/>
              <a:t> absolute</a:t>
            </a:r>
            <a:r>
              <a:rPr lang="ko-KR" altLang="en-US" sz="1600" dirty="0"/>
              <a:t>나 </a:t>
            </a:r>
            <a:r>
              <a:rPr lang="en-US" altLang="ko-KR" sz="1600" dirty="0"/>
              <a:t>fixed</a:t>
            </a:r>
            <a:r>
              <a:rPr lang="ko-KR" altLang="en-US" sz="1600" dirty="0"/>
              <a:t>로 설정 시 가로 크기가 </a:t>
            </a:r>
            <a:r>
              <a:rPr lang="en-US" altLang="ko-KR" sz="1600" dirty="0"/>
              <a:t>100%</a:t>
            </a:r>
            <a:r>
              <a:rPr lang="ko-KR" altLang="en-US" sz="1600" dirty="0"/>
              <a:t>가 되는 </a:t>
            </a:r>
            <a:r>
              <a:rPr lang="en-US" altLang="ko-KR" sz="1600" dirty="0"/>
              <a:t>block </a:t>
            </a:r>
            <a:r>
              <a:rPr lang="ko-KR" altLang="en-US" sz="1600" dirty="0"/>
              <a:t>태그의 특징이 사라진다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2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11. CSS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정적배치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static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적용 예제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" y="831103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12pt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.sp1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적용되지 않음*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cyan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positioning style1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"sp1"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정적 위치 설정 적용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496" y="2787477"/>
            <a:ext cx="39719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93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12. CSS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상대배치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relative</a:t>
            </a:r>
            <a:endParaRPr lang="en-US" altLang="ko-KR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802025"/>
              </p:ext>
            </p:extLst>
          </p:nvPr>
        </p:nvGraphicFramePr>
        <p:xfrm>
          <a:off x="6039581" y="2164004"/>
          <a:ext cx="5739443" cy="35160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39443">
                  <a:extLst>
                    <a:ext uri="{9D8B030D-6E8A-4147-A177-3AD203B41FA5}">
                      <a16:colId xmlns:a16="http://schemas.microsoft.com/office/drawing/2014/main" val="1566516267"/>
                    </a:ext>
                  </a:extLst>
                </a:gridCol>
              </a:tblGrid>
              <a:tr h="436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position</a:t>
                      </a:r>
                      <a:r>
                        <a:rPr lang="en-US" altLang="ko-KR" sz="1400" b="1" baseline="0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 : relative</a:t>
                      </a:r>
                    </a:p>
                    <a:p>
                      <a:pPr algn="ctr"/>
                      <a:r>
                        <a:rPr lang="en-US" altLang="ko-KR" sz="1200" b="1" baseline="0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top , right, bottom, left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4584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top: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양수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-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상단기준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/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아래로 이동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예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 top:50px ;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301197925"/>
                  </a:ext>
                </a:extLst>
              </a:tr>
              <a:tr h="373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top: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음수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-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상단기준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/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위로 이동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예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 top: -50px ;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500684467"/>
                  </a:ext>
                </a:extLst>
              </a:tr>
              <a:tr h="373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bottom: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양수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-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하단기준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/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위로 이동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예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 bottom:50px ;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425497051"/>
                  </a:ext>
                </a:extLst>
              </a:tr>
              <a:tr h="373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bottom: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음수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-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하단기준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/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아래로 이동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예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 bottom: -50px ;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641856767"/>
                  </a:ext>
                </a:extLst>
              </a:tr>
              <a:tr h="373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left: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양수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-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좌측기준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/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오른쪽으로 이동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예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 left: 50px;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093144415"/>
                  </a:ext>
                </a:extLst>
              </a:tr>
              <a:tr h="373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left: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음수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-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좌측기준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/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왼쪽으로 이동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예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 left: -50px;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79961453"/>
                  </a:ext>
                </a:extLst>
              </a:tr>
              <a:tr h="373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right: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양수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-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우측기준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/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왼쪽으로 이동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예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 right: 50px;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584027992"/>
                  </a:ext>
                </a:extLst>
              </a:tr>
              <a:tr h="373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right: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음수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-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우측기준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/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오른쪽으로 이동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예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 right: -50px;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44388775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9516" y="1121671"/>
            <a:ext cx="10997306" cy="78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top, right, bottom, left</a:t>
            </a:r>
            <a:r>
              <a:rPr lang="ko-KR" altLang="en-US" b="1" dirty="0" smtClean="0"/>
              <a:t>는 </a:t>
            </a:r>
            <a:r>
              <a:rPr lang="en-US" altLang="ko-KR" b="1" dirty="0"/>
              <a:t>position </a:t>
            </a:r>
            <a:r>
              <a:rPr lang="ko-KR" altLang="en-US" b="1" dirty="0"/>
              <a:t>속성이 지정한 대상의 어디 구석을 기준으로 삼을 것인지 </a:t>
            </a:r>
            <a:r>
              <a:rPr lang="ko-KR" altLang="en-US" b="1" dirty="0" smtClean="0"/>
              <a:t>지정함</a:t>
            </a:r>
            <a:r>
              <a:rPr lang="en-US" altLang="ko-KR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/>
              <a:t>top 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bottom</a:t>
            </a:r>
            <a:r>
              <a:rPr lang="ko-KR" altLang="en-US" sz="1400" b="1" dirty="0" smtClean="0"/>
              <a:t>은 한 스타일 </a:t>
            </a:r>
            <a:r>
              <a:rPr lang="ko-KR" altLang="en-US" sz="1400" b="1" dirty="0" err="1" smtClean="0"/>
              <a:t>태그내에서</a:t>
            </a:r>
            <a:r>
              <a:rPr lang="ko-KR" altLang="en-US" sz="1400" b="1" dirty="0" smtClean="0"/>
              <a:t> 쓰지 않는 것이 좋음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양수와 음수로 비교했을 때 변화가 충돌할 수 있기 때문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548" y="2081213"/>
            <a:ext cx="6409506" cy="48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13. CSS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 박스 배치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relative (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상대배치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적용 예제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" y="831103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12pt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sp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   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cyan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400px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.rp1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-10px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orange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400px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.rp2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60px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lightgreen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400px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positioning style2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sp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정적 위치 설정 적용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"rp1"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상대 위치 설정 적용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- left 30px, top -10px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"rp2"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상대 위치 설정 적용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- left 60px, top 20px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695" y="2182673"/>
            <a:ext cx="3898593" cy="23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14. CSS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 박스 배치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absolute (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절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대배치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적용 예제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" y="831103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/* position : absolute;  -&gt;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부모 요소의 위치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없으면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body)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를 기준으로 요소 배치 *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inline-block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lightgray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inline-block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lightgray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Merry Christmas!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여러분이 탄생하셨습니다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"c:\media\\christmastree.png"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크리스마스 트리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"200"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"200"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&lt;!--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절대 배치는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좌표값을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따름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상대 배치는 이전에 존재하는 이미지를 기준으로 배치함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그래서 상대 배치는 상황에 따라 위치가 변함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"left:50px; top:30px;"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"left:100px; top:00px;"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"left:150px; top:110px;"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"left:30px; top:130px;"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33" y="1720790"/>
            <a:ext cx="2387600" cy="32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15. CSS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 박스 배치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fixed (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고정배치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적용 예제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" y="831103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12pt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  /*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fixed</a:t>
            </a:r>
            <a:r>
              <a:rPr lang="ko-KR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로 박스 배치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가 고정되어 있기때문에 사이트 상에서 내용이 길어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스크롤 창이 생기며 움직여 지더라도 해당 텍스트 </a:t>
            </a:r>
            <a:r>
              <a:rPr lang="ko-KR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박스는 움직이지 않는다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. */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lightgreen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positioning style4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기본 위치 설정 박스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기본 위치 설정 박스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기본 위치 설정 박스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기본 위치 설정 박스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기본 위치 설정 박스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고정 위치 설정 박스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오른쪽 스크롤 위아래로 </a:t>
            </a:r>
            <a:r>
              <a:rPr lang="ko-KR" altLang="en-U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이동해보기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852" y="1271615"/>
            <a:ext cx="3787454" cy="29861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98747" y="4368968"/>
            <a:ext cx="3492063" cy="6607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오른쪽 상단의 초록 박스는 스크롤을 움직여도 해당 위치에 고정되어 계속 나타나 있을 수 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290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Today’s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Homewor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" y="830949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50" dirty="0" err="1">
                <a:solidFill>
                  <a:srgbClr val="FFFFFF"/>
                </a:solidFill>
                <a:latin typeface="Consolas" panose="020B0609020204030204" pitchFamily="49" charset="0"/>
              </a:rPr>
              <a:t>한장의</a:t>
            </a:r>
            <a:r>
              <a:rPr lang="ko-KR" alt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 카드는 무엇일까요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 err="1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50" dirty="0" err="1">
                <a:solidFill>
                  <a:srgbClr val="D7BA7D"/>
                </a:solidFill>
                <a:latin typeface="Consolas" panose="020B0609020204030204" pitchFamily="49" charset="0"/>
              </a:rPr>
              <a:t>spadeA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#spade2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40px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display :none;</a:t>
            </a:r>
            <a:r>
              <a:rPr lang="ko-KR" altLang="en-US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으로 설정하여 우선 스페이드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ko-KR" altLang="en-US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의 카드를 보이지 않게 만들어준다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50" dirty="0" err="1">
                <a:solidFill>
                  <a:srgbClr val="D7BA7D"/>
                </a:solidFill>
                <a:latin typeface="Consolas" panose="020B0609020204030204" pitchFamily="49" charset="0"/>
              </a:rPr>
              <a:t>spadeA:hover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#spade2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1050" dirty="0" err="1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spadeA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카드에 마우스 커서를 가져갔을 때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spade2 </a:t>
            </a:r>
            <a:r>
              <a:rPr lang="ko-KR" altLang="en-US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카드가 </a:t>
            </a:r>
            <a:r>
              <a:rPr lang="en-US" altLang="ko-KR" sz="1050" dirty="0" err="1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display:block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속성으로 보여지고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sz="1050" dirty="0" err="1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spadeA</a:t>
            </a:r>
            <a:r>
              <a:rPr lang="ko-KR" altLang="en-US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의 위치로 이동하게 된다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50" dirty="0" err="1">
                <a:solidFill>
                  <a:srgbClr val="D7BA7D"/>
                </a:solidFill>
                <a:latin typeface="Consolas" panose="020B0609020204030204" pitchFamily="49" charset="0"/>
              </a:rPr>
              <a:t>spadeA:hover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40px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1050" dirty="0" err="1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spadeA</a:t>
            </a:r>
            <a:r>
              <a:rPr lang="ko-KR" altLang="en-US" sz="105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카드의 위치를 바꾸기 위해서 한번 더 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hover </a:t>
            </a:r>
            <a:r>
              <a:rPr lang="ko-KR" altLang="en-US" sz="105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설정을 하여 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spade2</a:t>
            </a:r>
            <a:r>
              <a:rPr lang="ko-KR" altLang="en-US" sz="105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의 위치로 이동을 완료해준다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#spade3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80px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40px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#spade7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120px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50" dirty="0" err="1">
                <a:solidFill>
                  <a:srgbClr val="FFFFFF"/>
                </a:solidFill>
                <a:latin typeface="Consolas" panose="020B0609020204030204" pitchFamily="49" charset="0"/>
              </a:rPr>
              <a:t>한장의</a:t>
            </a:r>
            <a:r>
              <a:rPr lang="ko-KR" alt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 카드는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05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spadeA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＂C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:\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media\spade-A.png＂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＂100＂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＂140＂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스페이드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A＂</a:t>
            </a:r>
            <a:r>
              <a:rPr lang="en-US" altLang="ko-KR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＂spade2＂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＂C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:\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media\spade-2.png＂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＂100＂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＂140＂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스페이드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2＂</a:t>
            </a:r>
            <a:r>
              <a:rPr lang="en-US" altLang="ko-KR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＂spade3＂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＂C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:\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media\spade-3.png＂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＂100＂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＂140＂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스페이드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3＂</a:t>
            </a:r>
            <a:r>
              <a:rPr lang="en-US" altLang="ko-KR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＂spade7＂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0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＂C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:\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media\spade-7.png＂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"140"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스페이드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7"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&lt;!-- z-index :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이미지가 먼저 배치되는 순서를 나타냄</a:t>
            </a:r>
            <a:endParaRPr lang="ko-KR" altLang="en-US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    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z</a:t>
            </a:r>
            <a:r>
              <a:rPr lang="ko-KR" altLang="en-US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라는건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 상하좌우의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차원이 아닌 앞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뒤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차원 개념임</a:t>
            </a:r>
            <a:endParaRPr lang="ko-KR" altLang="en-US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    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z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인덱스 값이 작을수록 먼저 표현되므로 나중에 표현되는 값에 </a:t>
            </a:r>
            <a:r>
              <a:rPr lang="ko-KR" altLang="en-US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좌표상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 겹치면 가려짐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05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130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ERROR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" y="830949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05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list-style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14px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/* a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태그의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title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속성 값이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"us"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이거나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"us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로 시작하는 요소 선택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" */</a:t>
            </a:r>
            <a:endParaRPr lang="ko-KR" altLang="en-US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단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, "us"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뒤에 연결되는 단어는 하이픈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(-)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이어야 함 *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|=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"us"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"c: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us.png"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no-repeat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25px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/* a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태그의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title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속성 값이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"us"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이거나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"jap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로 시작하는 요소 선택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" */</a:t>
            </a:r>
            <a:endParaRPr lang="ko-KR" altLang="en-US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단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, "jap"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뒤에 연결되는 단어는 하이픈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(-) </a:t>
            </a:r>
            <a:r>
              <a:rPr lang="ko-KR" alt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이어야 함 *</a:t>
            </a:r>
            <a:r>
              <a:rPr lang="en-US" altLang="ko-KR" sz="105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|=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"jap"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"c:/media/jp.png"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no-repeat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25p;</a:t>
            </a:r>
            <a:r>
              <a:rPr lang="en-US" altLang="ko-KR" sz="105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외국어 서비스 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"us"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"us-</a:t>
            </a:r>
            <a:r>
              <a:rPr lang="en-US" altLang="ko-K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english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"jap-</a:t>
            </a:r>
            <a:r>
              <a:rPr lang="en-US" altLang="ko-K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anese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일본어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</a:p>
          <a:p>
            <a:endParaRPr lang="en-US" altLang="ko-KR" sz="105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/* </a:t>
            </a:r>
            <a:r>
              <a:rPr lang="ko-KR" altLang="en-US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하이픈</a:t>
            </a:r>
            <a:r>
              <a:rPr lang="en-US" altLang="ko-KR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(-)</a:t>
            </a:r>
            <a:r>
              <a:rPr lang="ko-KR" altLang="en-US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을 적지 않고 단어만 기입한다면 이미지가 삽입 되지 않는다</a:t>
            </a:r>
            <a:r>
              <a:rPr lang="en-US" altLang="ko-KR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ko-KR" alt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시작하는 단어가 </a:t>
            </a:r>
            <a:r>
              <a:rPr lang="en-US" altLang="ko-KR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jap</a:t>
            </a:r>
            <a:r>
              <a:rPr lang="ko-KR" altLang="en-US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여서 이미지 출력이 가능하나 뒤에 이어지는 단어에 </a:t>
            </a:r>
            <a:r>
              <a:rPr lang="en-US" altLang="ko-KR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(-)</a:t>
            </a:r>
            <a:r>
              <a:rPr lang="ko-KR" altLang="en-US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이 꼭 </a:t>
            </a:r>
            <a:r>
              <a:rPr lang="ko-KR" altLang="en-US" sz="105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적혀야한다</a:t>
            </a:r>
            <a:r>
              <a:rPr lang="en-US" altLang="ko-KR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lang="en-US" altLang="ko-KR" sz="105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인라인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인라인 블록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배경 이미지 삽입하기 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형제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인접 형제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attr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]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스타일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박스배치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오늘의 과제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1095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인라인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인라인 블록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요소 안 내용 길이에 좌우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해당 요소 안 내용 길이 만큼만 너비 차지하는 요소</a:t>
            </a:r>
            <a:r>
              <a:rPr lang="en-US" altLang="ko-KR" dirty="0"/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19" y="840902"/>
            <a:ext cx="12183399" cy="60254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yellowgreen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aliceblue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dotted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인라인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인라인 </a:t>
            </a:r>
            <a:r>
              <a:rPr lang="ko-KR" altLang="en-U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블럭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블럭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나는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"display :none ;"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div(none)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&lt;!-- style="</a:t>
            </a:r>
            <a:r>
              <a:rPr lang="en-US" altLang="ko-KR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displya:none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명령에 의해 출력되지 않음 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--&gt;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나는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"display : inline;"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div(inline)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&lt;!-- inline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이란</a:t>
            </a:r>
          </a:p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        컨텐츠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출력대상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범위를 감싸고 있는 선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컨텐츠와 패딩을 구분하는 선이다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display : inline =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해당 요소는 일반적인 인라인 요소처럼 전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후 줄 바꿈 없이 한 줄로 이어짐 </a:t>
            </a:r>
            <a:r>
              <a:rPr lang="en-US" altLang="ko-KR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--&gt;</a:t>
            </a:r>
          </a:p>
          <a:p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나는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"display: inline-block; height : 50px"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div(inline-block)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&lt;!-- display : inline-block =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해당 요소는 기본적으로 인라인 요소의 특성을 갖지만</a:t>
            </a:r>
          </a:p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                                 인라인 요소에서 사용 불가능 했던 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width, height, margin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                                 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padding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의 속성의 사용이 가능해짐</a:t>
            </a:r>
            <a:r>
              <a:rPr lang="en-US" altLang="ko-KR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나는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"display: block"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div(block)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&lt;!-- display: block =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해당 요소는 일반적인 </a:t>
            </a:r>
            <a:r>
              <a:rPr lang="ko-KR" alt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블럭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요소처럼 전 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후 </a:t>
            </a:r>
            <a:r>
              <a:rPr lang="ko-KR" alt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줄바꿈이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발생 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--&gt;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12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8" y="1980688"/>
            <a:ext cx="3474718" cy="298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img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배경 색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이미지 삽입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1" y="1080653"/>
            <a:ext cx="12183399" cy="598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배경 색이나 이미지 </a:t>
            </a:r>
            <a:r>
              <a:rPr lang="ko-KR" altLang="en-US" sz="1600" b="1" dirty="0" smtClean="0"/>
              <a:t>지정</a:t>
            </a:r>
            <a:r>
              <a:rPr lang="en-US" altLang="ko-KR" sz="1600" b="1" dirty="0" smtClean="0"/>
              <a:t>: </a:t>
            </a:r>
            <a:r>
              <a:rPr lang="en-US" altLang="ko-KR" sz="1600" b="1" dirty="0"/>
              <a:t>background-color, </a:t>
            </a:r>
            <a:r>
              <a:rPr lang="en-US" altLang="ko-KR" sz="1600" b="1" dirty="0" smtClean="0"/>
              <a:t>background-image</a:t>
            </a:r>
            <a:r>
              <a:rPr lang="ko-KR" altLang="en-US" sz="1600" b="1" dirty="0" smtClean="0"/>
              <a:t> 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    둘 다 지정되면 배경 이미지가 출력되지 않는 영역에 배경색이 출력된다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     </a:t>
            </a:r>
            <a:r>
              <a:rPr lang="en-US" altLang="ko-KR" sz="1600" dirty="0" smtClean="0"/>
              <a:t>div {</a:t>
            </a:r>
            <a:endParaRPr lang="ko-KR" altLang="en-US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        </a:t>
            </a:r>
            <a:r>
              <a:rPr lang="en-US" altLang="ko-KR" sz="1600" dirty="0"/>
              <a:t>background-color : </a:t>
            </a:r>
            <a:r>
              <a:rPr lang="en-US" altLang="ko-KR" sz="1600" dirty="0" err="1"/>
              <a:t>skyblue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        </a:t>
            </a:r>
            <a:r>
              <a:rPr lang="en-US" altLang="ko-KR" sz="1600" dirty="0"/>
              <a:t>background-image :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("sopongebob.png")</a:t>
            </a:r>
            <a:endParaRPr lang="ko-KR" altLang="en-US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     </a:t>
            </a:r>
            <a:r>
              <a:rPr lang="en-US" altLang="ko-KR" sz="1600" dirty="0"/>
              <a:t>}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 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   position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표 등의 요소를 웹 문서에 배치할 때 사용하는 </a:t>
            </a:r>
            <a:r>
              <a:rPr lang="ko-KR" altLang="en-US" sz="1600" dirty="0" smtClean="0"/>
              <a:t>속성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/>
              <a:t>배경 이미지 위치 </a:t>
            </a:r>
            <a:r>
              <a:rPr lang="en-US" altLang="ko-KR" sz="1600" b="1" dirty="0" smtClean="0"/>
              <a:t>: background-position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background-position </a:t>
            </a:r>
            <a:r>
              <a:rPr lang="en-US" altLang="ko-KR" sz="1600" dirty="0"/>
              <a:t>: center </a:t>
            </a:r>
            <a:r>
              <a:rPr lang="en-US" altLang="ko-KR" sz="1600" dirty="0" err="1"/>
              <a:t>center</a:t>
            </a:r>
            <a:r>
              <a:rPr lang="en-US" altLang="ko-KR" sz="1600" dirty="0"/>
              <a:t>; /*</a:t>
            </a:r>
            <a:r>
              <a:rPr lang="ko-KR" altLang="en-US" sz="1600" dirty="0"/>
              <a:t>박스 중간에 이미지 출력*</a:t>
            </a:r>
            <a:r>
              <a:rPr lang="en-US" altLang="ko-KR" sz="1600" dirty="0" smtClean="0"/>
              <a:t>/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 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 </a:t>
            </a:r>
            <a:r>
              <a:rPr lang="ko-KR" altLang="en-US" sz="1600" b="1" dirty="0"/>
              <a:t>배경 이미지 반복 출력</a:t>
            </a:r>
            <a:r>
              <a:rPr lang="en-US" altLang="ko-KR" sz="1600" b="1" dirty="0"/>
              <a:t>, background-repeat</a:t>
            </a:r>
            <a:endParaRPr lang="ko-KR" altLang="en-US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   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background-repeat </a:t>
            </a:r>
            <a:r>
              <a:rPr lang="en-US" altLang="ko-KR" sz="1600" dirty="0"/>
              <a:t>: repeat-y; </a:t>
            </a:r>
            <a:r>
              <a:rPr lang="ko-KR" altLang="en-US" sz="1600" dirty="0"/>
              <a:t>세로 이미지 반복 출력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                      </a:t>
            </a:r>
            <a:r>
              <a:rPr lang="ko-KR" altLang="en-US" sz="1600" dirty="0" smtClean="0"/>
              <a:t>  </a:t>
            </a:r>
            <a:r>
              <a:rPr lang="ko-KR" altLang="en-US" sz="1600" dirty="0"/>
              <a:t>  </a:t>
            </a:r>
            <a:r>
              <a:rPr lang="en-US" altLang="ko-KR" sz="1600" dirty="0"/>
              <a:t>repeat-x; </a:t>
            </a:r>
            <a:r>
              <a:rPr lang="ko-KR" altLang="en-US" sz="1600" dirty="0"/>
              <a:t>가로 이미지 반복 출력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                      </a:t>
            </a:r>
            <a:r>
              <a:rPr lang="ko-KR" altLang="en-US" sz="1600" dirty="0" smtClean="0"/>
              <a:t>  </a:t>
            </a:r>
            <a:r>
              <a:rPr lang="ko-KR" altLang="en-US" sz="1600" dirty="0"/>
              <a:t>  </a:t>
            </a:r>
            <a:r>
              <a:rPr lang="en-US" altLang="ko-KR" sz="1600" dirty="0"/>
              <a:t>no-repeat; </a:t>
            </a:r>
            <a:r>
              <a:rPr lang="ko-KR" altLang="en-US" sz="1600" dirty="0"/>
              <a:t>반복 없음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                      </a:t>
            </a:r>
            <a:r>
              <a:rPr lang="ko-KR" altLang="en-US" sz="1600" dirty="0" smtClean="0"/>
              <a:t>  </a:t>
            </a:r>
            <a:r>
              <a:rPr lang="ko-KR" altLang="en-US" sz="1600" dirty="0"/>
              <a:t>  </a:t>
            </a:r>
            <a:r>
              <a:rPr lang="en-US" altLang="ko-KR" sz="1600" dirty="0"/>
              <a:t>repeat; </a:t>
            </a:r>
            <a:r>
              <a:rPr lang="ko-KR" altLang="en-US" sz="1600" dirty="0"/>
              <a:t>가로세로 </a:t>
            </a:r>
            <a:r>
              <a:rPr lang="ko-KR" altLang="en-US" sz="1600" dirty="0" smtClean="0"/>
              <a:t>반복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75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img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배경 색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이미지 삽입 예제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" y="831103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skyblue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배경색 지정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배경 사이즈 지정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background-image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"C:/media/boy.png"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배경 이미지 지정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background-repeat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repeat-y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배경 이미지 연속해서 출력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/*background-repeat : repeat;*/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배경 이미지 기본 위치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x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축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y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축 모두 센터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div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태그 위치에 스타일 태그 추가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200x200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크기의 보라색 배경 생성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blueviolet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16px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박스에 배경 꾸미기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SpongeBob is an over-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optimistix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sponge that annoys other characters.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7025" y="4222290"/>
            <a:ext cx="5993495" cy="14638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이미지 </a:t>
            </a:r>
            <a:r>
              <a:rPr lang="ko-KR" altLang="en-US" sz="1400" dirty="0">
                <a:solidFill>
                  <a:schemeClr val="bg1"/>
                </a:solidFill>
              </a:rPr>
              <a:t>출력이 되지 않았을 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슬래시 방향을 바꿔주거나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</a:rPr>
              <a:t>슬래시를 </a:t>
            </a:r>
            <a:r>
              <a:rPr lang="ko-KR" altLang="en-US" sz="1400" dirty="0">
                <a:solidFill>
                  <a:schemeClr val="bg1"/>
                </a:solidFill>
              </a:rPr>
              <a:t>추가한다면 이미지 출력이 가능함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c </a:t>
            </a:r>
            <a:r>
              <a:rPr lang="en-US" altLang="ko-KR" sz="1400" dirty="0">
                <a:solidFill>
                  <a:schemeClr val="bg1"/>
                </a:solidFill>
              </a:rPr>
              <a:t>or d </a:t>
            </a:r>
            <a:r>
              <a:rPr lang="ko-KR" altLang="en-US" sz="1400" dirty="0">
                <a:solidFill>
                  <a:schemeClr val="bg1"/>
                </a:solidFill>
              </a:rPr>
              <a:t>드라이브 앞에 </a:t>
            </a:r>
            <a:r>
              <a:rPr lang="en-US" altLang="ko-KR" sz="1400" dirty="0">
                <a:solidFill>
                  <a:schemeClr val="bg1"/>
                </a:solidFill>
              </a:rPr>
              <a:t>file </a:t>
            </a:r>
            <a:r>
              <a:rPr lang="ko-KR" altLang="en-US" sz="1400" dirty="0">
                <a:solidFill>
                  <a:schemeClr val="bg1"/>
                </a:solidFill>
              </a:rPr>
              <a:t>입력 후 슬래시 추가하는 등의 변경도 </a:t>
            </a:r>
            <a:r>
              <a:rPr lang="ko-KR" altLang="en-US" sz="1400" dirty="0" smtClean="0">
                <a:solidFill>
                  <a:schemeClr val="bg1"/>
                </a:solidFill>
              </a:rPr>
              <a:t>가능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&lt;a&gt; , &lt;a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href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-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 문서로의 이동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또는 같은 문서내의 이동을 위해 사용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1" y="1080653"/>
            <a:ext cx="12183399" cy="598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a </a:t>
            </a:r>
            <a:r>
              <a:rPr lang="ko-KR" altLang="en-US" sz="1600" b="1" dirty="0">
                <a:solidFill>
                  <a:srgbClr val="C00000"/>
                </a:solidFill>
              </a:rPr>
              <a:t>태그는 </a:t>
            </a:r>
            <a:r>
              <a:rPr lang="en-US" altLang="ko-KR" sz="1600" b="1" dirty="0">
                <a:solidFill>
                  <a:srgbClr val="C00000"/>
                </a:solidFill>
              </a:rPr>
              <a:t>anchor</a:t>
            </a:r>
            <a:r>
              <a:rPr lang="ko-KR" altLang="en-US" sz="1600" b="1" dirty="0">
                <a:solidFill>
                  <a:srgbClr val="C00000"/>
                </a:solidFill>
              </a:rPr>
              <a:t>의 첫 글자로서 </a:t>
            </a:r>
            <a:r>
              <a:rPr lang="en-US" altLang="ko-KR" sz="1600" b="1" dirty="0">
                <a:solidFill>
                  <a:srgbClr val="C00000"/>
                </a:solidFill>
              </a:rPr>
              <a:t>'</a:t>
            </a:r>
            <a:r>
              <a:rPr lang="ko-KR" altLang="en-US" sz="1600" b="1" dirty="0" err="1">
                <a:solidFill>
                  <a:srgbClr val="C00000"/>
                </a:solidFill>
              </a:rPr>
              <a:t>정박자</a:t>
            </a:r>
            <a:r>
              <a:rPr lang="en-US" altLang="ko-KR" sz="1600" b="1" dirty="0">
                <a:solidFill>
                  <a:srgbClr val="C00000"/>
                </a:solidFill>
              </a:rPr>
              <a:t>', '</a:t>
            </a:r>
            <a:r>
              <a:rPr lang="ko-KR" altLang="en-US" sz="1600" b="1" dirty="0">
                <a:solidFill>
                  <a:srgbClr val="C00000"/>
                </a:solidFill>
              </a:rPr>
              <a:t>닻</a:t>
            </a:r>
            <a:r>
              <a:rPr lang="en-US" altLang="ko-KR" sz="1600" b="1" dirty="0">
                <a:solidFill>
                  <a:srgbClr val="C00000"/>
                </a:solidFill>
              </a:rPr>
              <a:t>' </a:t>
            </a:r>
            <a:r>
              <a:rPr lang="ko-KR" altLang="en-US" sz="1600" b="1" dirty="0">
                <a:solidFill>
                  <a:srgbClr val="C00000"/>
                </a:solidFill>
              </a:rPr>
              <a:t>이란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의미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/>
              <a:t>웹 </a:t>
            </a:r>
            <a:r>
              <a:rPr lang="ko-KR" altLang="en-US" sz="1600" b="1" dirty="0"/>
              <a:t>페이지에서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="#"</a:t>
            </a:r>
            <a:r>
              <a:rPr lang="ko-KR" altLang="en-US" sz="1600" b="1" dirty="0"/>
              <a:t>모습을 볼 수 있는데 각 경우 </a:t>
            </a:r>
            <a:r>
              <a:rPr lang="ko-KR" altLang="en-US" sz="1600" b="1" dirty="0" smtClean="0"/>
              <a:t>별도로 정리해보았다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 </a:t>
            </a:r>
            <a:r>
              <a:rPr lang="en-US" altLang="ko-KR" sz="1600" b="1" dirty="0" smtClean="0"/>
              <a:t>1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클릭 이벤트 발생 시 페이지 전환을 하지 않도록 하기 위해서 </a:t>
            </a:r>
            <a:r>
              <a:rPr lang="ko-KR" altLang="en-US" sz="1600" b="1" dirty="0" smtClean="0"/>
              <a:t>쓰인다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원래는 </a:t>
            </a:r>
            <a:r>
              <a:rPr lang="en-US" altLang="ko-KR" sz="1600" dirty="0"/>
              <a:t>"# + id"</a:t>
            </a:r>
            <a:r>
              <a:rPr lang="ko-KR" altLang="en-US" sz="1600" dirty="0"/>
              <a:t>를 사용해서 같은 문서내의 해당 </a:t>
            </a:r>
            <a:r>
              <a:rPr lang="en-US" altLang="ko-KR" sz="1600" dirty="0"/>
              <a:t>element</a:t>
            </a:r>
            <a:r>
              <a:rPr lang="ko-KR" altLang="en-US" sz="1600" dirty="0"/>
              <a:t>로 이동하도록 하는 것인데</a:t>
            </a:r>
            <a:r>
              <a:rPr lang="en-US" altLang="ko-KR" sz="16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현재는 </a:t>
            </a:r>
            <a:r>
              <a:rPr lang="en-US" altLang="ko-KR" sz="1600" dirty="0"/>
              <a:t>#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의미 없는 </a:t>
            </a:r>
            <a:r>
              <a:rPr lang="ko-KR" altLang="en-US" sz="1600" dirty="0"/>
              <a:t>링크를 주어 </a:t>
            </a:r>
            <a:r>
              <a:rPr lang="ko-KR" altLang="en-US" sz="1600" dirty="0" err="1"/>
              <a:t>페이징이</a:t>
            </a:r>
            <a:r>
              <a:rPr lang="ko-KR" altLang="en-US" sz="1600" dirty="0"/>
              <a:t> 안되도록 하는 것이다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 </a:t>
            </a:r>
            <a:r>
              <a:rPr lang="en-US" altLang="ko-KR" sz="1600" smtClean="0"/>
              <a:t>#</a:t>
            </a:r>
            <a:r>
              <a:rPr lang="ko-KR" altLang="en-US" sz="1600" dirty="0"/>
              <a:t>으로 명시를 하는 것은 여러 블로그에서 </a:t>
            </a:r>
            <a:r>
              <a:rPr lang="en-US" altLang="ko-KR" sz="1600" dirty="0"/>
              <a:t>'</a:t>
            </a:r>
            <a:r>
              <a:rPr lang="ko-KR" altLang="en-US" sz="1600" dirty="0"/>
              <a:t>관례</a:t>
            </a:r>
            <a:r>
              <a:rPr lang="en-US" altLang="ko-KR" sz="1600" dirty="0"/>
              <a:t>' </a:t>
            </a:r>
            <a:r>
              <a:rPr lang="ko-KR" altLang="en-US" sz="1600" dirty="0"/>
              <a:t>라고 </a:t>
            </a:r>
            <a:r>
              <a:rPr lang="ko-KR" altLang="en-US" sz="1600" dirty="0" smtClean="0"/>
              <a:t>나와있지만 </a:t>
            </a:r>
            <a:r>
              <a:rPr lang="ko-KR" altLang="en-US" sz="1600" dirty="0"/>
              <a:t>클릭 시 화면 최 상단으로 이동하게 </a:t>
            </a:r>
            <a:r>
              <a:rPr lang="ko-KR" altLang="en-US" sz="1600" dirty="0" smtClean="0"/>
              <a:t>되므로</a:t>
            </a:r>
            <a:r>
              <a:rPr lang="en-US" altLang="ko-KR" sz="1600" dirty="0" smtClean="0"/>
              <a:t>,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:;" </a:t>
            </a:r>
            <a:r>
              <a:rPr lang="en-US" altLang="ko-KR" sz="1600" dirty="0" err="1"/>
              <a:t>onclic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()"&gt;&lt;/a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위와 </a:t>
            </a:r>
            <a:r>
              <a:rPr lang="ko-KR" altLang="en-US" sz="1600" dirty="0"/>
              <a:t>같은 방법을 추천하는 곳도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2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만약 화면 </a:t>
            </a:r>
            <a:r>
              <a:rPr lang="ko-KR" altLang="en-US" sz="1600" b="1" dirty="0" err="1"/>
              <a:t>최상단으로</a:t>
            </a:r>
            <a:r>
              <a:rPr lang="ko-KR" altLang="en-US" sz="1600" b="1" dirty="0"/>
              <a:t> 이동을 목적으로 </a:t>
            </a:r>
            <a:r>
              <a:rPr lang="en-US" altLang="ko-KR" sz="1600" b="1" dirty="0"/>
              <a:t>#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쓴다면 다음 </a:t>
            </a:r>
            <a:r>
              <a:rPr lang="ko-KR" altLang="en-US" sz="1600" b="1" dirty="0"/>
              <a:t>코드와 같이 </a:t>
            </a:r>
            <a:r>
              <a:rPr lang="en-US" altLang="ko-KR" sz="1600" b="1" dirty="0" err="1"/>
              <a:t>window.scrollTo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를 쓰는 게 더 좋은 방식이다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&lt;input id="</a:t>
            </a:r>
            <a:r>
              <a:rPr lang="en-US" altLang="ko-KR" sz="1600" dirty="0" err="1"/>
              <a:t>btnTop</a:t>
            </a:r>
            <a:r>
              <a:rPr lang="en-US" altLang="ko-KR" sz="1600" dirty="0"/>
              <a:t>" type="button" </a:t>
            </a:r>
            <a:r>
              <a:rPr lang="en-US" altLang="ko-KR" sz="1600" dirty="0" err="1"/>
              <a:t>onclic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window.scrollTo</a:t>
            </a:r>
            <a:r>
              <a:rPr lang="en-US" altLang="ko-KR" sz="1600" dirty="0"/>
              <a:t>(0,0);" value="TOP</a:t>
            </a:r>
            <a:r>
              <a:rPr lang="en-US" altLang="ko-KR" sz="1600" dirty="0" smtClean="0"/>
              <a:t>"&gt;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3</a:t>
            </a:r>
            <a:r>
              <a:rPr lang="en-US" altLang="ko-KR" sz="1600" b="1" dirty="0"/>
              <a:t>.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="#" </a:t>
            </a:r>
            <a:r>
              <a:rPr lang="ko-KR" altLang="en-US" sz="1600" b="1" dirty="0"/>
              <a:t>과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="#;" (</a:t>
            </a:r>
            <a:r>
              <a:rPr lang="ko-KR" altLang="en-US" sz="1600" b="1" dirty="0"/>
              <a:t>세미콜론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의 </a:t>
            </a:r>
            <a:r>
              <a:rPr lang="ko-KR" altLang="en-US" sz="1600" b="1" dirty="0" smtClean="0"/>
              <a:t>차이는 세미콜론이 </a:t>
            </a:r>
            <a:r>
              <a:rPr lang="ko-KR" altLang="en-US" sz="1600" b="1" dirty="0"/>
              <a:t>붙으면 화면 최 상단으로 이동하지 않는다는 점이다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en-US" altLang="ko-KR" sz="1600" dirty="0"/>
              <a:t> 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아무것도 실행하지는 않지만 페이지 상단으로 이동한다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&lt;a </a:t>
            </a:r>
            <a:r>
              <a:rPr lang="en-US" altLang="ko-KR" sz="1600" dirty="0" err="1">
                <a:solidFill>
                  <a:srgbClr val="FF0000"/>
                </a:solidFill>
              </a:rPr>
              <a:t>href</a:t>
            </a:r>
            <a:r>
              <a:rPr lang="en-US" altLang="ko-KR" sz="1600" dirty="0">
                <a:solidFill>
                  <a:srgbClr val="FF0000"/>
                </a:solidFill>
              </a:rPr>
              <a:t>="#none"&gt;    </a:t>
            </a:r>
            <a:r>
              <a:rPr lang="ko-KR" altLang="en-US" sz="1600" dirty="0"/>
              <a:t>아무것도 실행하지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페이지 상단으로도 이동하지 않는다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="#"  </a:t>
            </a:r>
            <a:r>
              <a:rPr lang="ko-KR" altLang="en-US" sz="1600" dirty="0"/>
              <a:t>으로 하면 이벤트가 발생하기 전 화면 </a:t>
            </a:r>
            <a:r>
              <a:rPr lang="ko-KR" altLang="en-US" sz="1600" dirty="0" err="1"/>
              <a:t>최상단으로</a:t>
            </a:r>
            <a:r>
              <a:rPr lang="ko-KR" altLang="en-US" sz="1600" dirty="0"/>
              <a:t> 이동한 후 이벤트가 수행되지만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="#;" </a:t>
            </a:r>
            <a:r>
              <a:rPr lang="ko-KR" altLang="en-US" sz="1600" dirty="0"/>
              <a:t>으로 하면 </a:t>
            </a:r>
            <a:r>
              <a:rPr lang="ko-KR" altLang="en-US" sz="1600" dirty="0" err="1"/>
              <a:t>최상단으로</a:t>
            </a:r>
            <a:r>
              <a:rPr lang="ko-KR" altLang="en-US" sz="1600" dirty="0"/>
              <a:t> 이동없이 이벤트가 수행된다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또한 </a:t>
            </a:r>
            <a:r>
              <a:rPr lang="en-US" altLang="ko-KR" sz="1600" dirty="0"/>
              <a:t>#; 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:; </a:t>
            </a:r>
            <a:r>
              <a:rPr lang="ko-KR" altLang="en-US" sz="1600" dirty="0"/>
              <a:t>의 차이는 </a:t>
            </a:r>
            <a:r>
              <a:rPr lang="en-US" altLang="ko-KR" sz="1600" dirty="0"/>
              <a:t>URL </a:t>
            </a:r>
            <a:r>
              <a:rPr lang="ko-KR" altLang="en-US" sz="1600" dirty="0"/>
              <a:t>뒤에 </a:t>
            </a:r>
            <a:r>
              <a:rPr lang="en-US" altLang="ko-KR" sz="1600" dirty="0"/>
              <a:t>#</a:t>
            </a:r>
            <a:r>
              <a:rPr lang="ko-KR" altLang="en-US" sz="1600" dirty="0"/>
              <a:t>이 붙고 안 </a:t>
            </a:r>
            <a:r>
              <a:rPr lang="ko-KR" altLang="en-US" sz="1600" dirty="0" err="1"/>
              <a:t>붙고의</a:t>
            </a:r>
            <a:r>
              <a:rPr lang="ko-KR" altLang="en-US" sz="1600" dirty="0"/>
              <a:t> 차이이다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67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&lt;a&gt;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태그와 속성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선택자를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함께 이용한 예제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" y="831103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list-style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16px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속성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선택자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target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속성 값이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"_blank"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인 요소만 선택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padding-right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"file:///C:/media/newwindow.png"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background-repeat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no-repeat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HTML5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표준안 사이트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"http://www.w3c.org/TR/html"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"https://www.w3.org/TR/selectors"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CSS selector Lever 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"https://www.w3.org/TR/css3-mediaqueries"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미디어쿼리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45" y="2253918"/>
            <a:ext cx="3343275" cy="16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CSS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속성선택자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sibling selector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형제 </a:t>
            </a:r>
            <a:r>
              <a:rPr lang="ko-KR" alt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선택자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" y="831103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;} /*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인접 형제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: h1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뒤에 있는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h2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요소만 선택가능 *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h6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blueviolet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;} 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과 인접해 있지 않기때문에 적용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X*/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endParaRPr lang="en-US" altLang="ko-KR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h3:hover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Have a nice day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Have a nice day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Have a nice day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Have a nice day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h5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Have a nice day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h5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Have a nice day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형제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선택자는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(sibling Selector) :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특정 태그의 형제 태그를 선택한다</a:t>
            </a:r>
          </a:p>
          <a:p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~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속성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;} --&gt;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인접 형제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특정 태그의 형제 태그 중 첫번째 태그를 선택한다</a:t>
            </a:r>
          </a:p>
          <a:p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속성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;} --&gt;</a:t>
            </a:r>
            <a:endParaRPr lang="ko-KR" alt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082" y="2361290"/>
            <a:ext cx="4475971" cy="19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CSS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속성선택자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title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속성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값이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^= “ ”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안에 입력된 단어로 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시작하는 태그를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" y="831103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list-style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14px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a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태그의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title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속성 값이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로 시작하는 요소 선택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^=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"c: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us.png"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no-repeat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25px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외국어 서비스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english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866</Words>
  <Application>Microsoft Office PowerPoint</Application>
  <PresentationFormat>와이드스크린</PresentationFormat>
  <Paragraphs>433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inherit</vt:lpstr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382</cp:revision>
  <dcterms:created xsi:type="dcterms:W3CDTF">2023-02-01T05:36:18Z</dcterms:created>
  <dcterms:modified xsi:type="dcterms:W3CDTF">2023-02-16T00:23:47Z</dcterms:modified>
</cp:coreProperties>
</file>