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29" r:id="rId4"/>
    <p:sldId id="339" r:id="rId5"/>
    <p:sldId id="340" r:id="rId6"/>
    <p:sldId id="309" r:id="rId7"/>
    <p:sldId id="342" r:id="rId8"/>
    <p:sldId id="341" r:id="rId9"/>
    <p:sldId id="344" r:id="rId10"/>
    <p:sldId id="343" r:id="rId11"/>
    <p:sldId id="345" r:id="rId12"/>
    <p:sldId id="346" r:id="rId13"/>
    <p:sldId id="347" r:id="rId14"/>
    <p:sldId id="348" r:id="rId15"/>
    <p:sldId id="331" r:id="rId16"/>
    <p:sldId id="33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637" autoAdjust="0"/>
  </p:normalViewPr>
  <p:slideViewPr>
    <p:cSldViewPr snapToGrid="0">
      <p:cViewPr varScale="1">
        <p:scale>
          <a:sx n="58" d="100"/>
          <a:sy n="58" d="100"/>
        </p:scale>
        <p:origin x="96" y="5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latin typeface="+mj-lt"/>
              </a:rPr>
              <a:t>11</a:t>
            </a:r>
            <a:r>
              <a:rPr lang="ko-KR" altLang="en-US" sz="4000" b="1" smtClean="0">
                <a:solidFill>
                  <a:schemeClr val="bg1"/>
                </a:solidFill>
                <a:latin typeface="+mj-lt"/>
              </a:rPr>
              <a:t>일 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8.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인라인 태그 사용과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opacity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사용 예제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872195"/>
            <a:ext cx="121919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D7BA7D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opacity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5.0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olive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inline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15px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D7BA7D"/>
                </a:solidFill>
                <a:latin typeface="Consolas" panose="020B0609020204030204" pitchFamily="49" charset="0"/>
              </a:rPr>
              <a:t>ul:hover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cursor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pointer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opacity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600" dirty="0" err="1">
                <a:solidFill>
                  <a:srgbClr val="D7BA7D"/>
                </a:solidFill>
                <a:latin typeface="Consolas" panose="020B0609020204030204" pitchFamily="49" charset="0"/>
              </a:rPr>
              <a:t>menu:hover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violet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"none"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"menu"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뭐줄까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"menu"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아메리카노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"menu"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카푸치노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"menu"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카페라떼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"menu"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다른거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!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0190" y="2708260"/>
            <a:ext cx="6388419" cy="1061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list</a:t>
            </a:r>
            <a:r>
              <a:rPr lang="ko-KR" altLang="en-US" sz="1400" dirty="0" smtClean="0">
                <a:solidFill>
                  <a:schemeClr val="bg1"/>
                </a:solidFill>
              </a:rPr>
              <a:t>를 사용하였을 시</a:t>
            </a:r>
            <a:r>
              <a:rPr lang="en-US" altLang="ko-KR" sz="1400" dirty="0" smtClean="0">
                <a:solidFill>
                  <a:schemeClr val="bg1"/>
                </a:solidFill>
              </a:rPr>
              <a:t>, display : inline </a:t>
            </a:r>
            <a:r>
              <a:rPr lang="ko-KR" altLang="en-US" sz="1400" dirty="0" smtClean="0">
                <a:solidFill>
                  <a:schemeClr val="bg1"/>
                </a:solidFill>
              </a:rPr>
              <a:t>속성 값을 사용하여 줄이 바뀌지 않고 작성될 수 있게 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ul</a:t>
            </a:r>
            <a:r>
              <a:rPr lang="ko-KR" altLang="en-US" sz="1400" dirty="0" smtClean="0">
                <a:solidFill>
                  <a:schemeClr val="bg1"/>
                </a:solidFill>
              </a:rPr>
              <a:t>과 </a:t>
            </a:r>
            <a:r>
              <a:rPr lang="en-US" altLang="ko-KR" sz="1400" dirty="0" smtClean="0">
                <a:solidFill>
                  <a:schemeClr val="bg1"/>
                </a:solidFill>
              </a:rPr>
              <a:t>li </a:t>
            </a:r>
            <a:r>
              <a:rPr lang="ko-KR" altLang="en-US" sz="1400" dirty="0" smtClean="0">
                <a:solidFill>
                  <a:schemeClr val="bg1"/>
                </a:solidFill>
              </a:rPr>
              <a:t>각각 </a:t>
            </a:r>
            <a:r>
              <a:rPr lang="en-US" altLang="ko-KR" sz="1400" dirty="0" smtClean="0">
                <a:solidFill>
                  <a:schemeClr val="bg1"/>
                </a:solidFill>
              </a:rPr>
              <a:t>hover</a:t>
            </a:r>
            <a:r>
              <a:rPr lang="ko-KR" altLang="en-US" sz="1400" dirty="0" smtClean="0">
                <a:solidFill>
                  <a:schemeClr val="bg1"/>
                </a:solidFill>
              </a:rPr>
              <a:t>를 설정하여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마우스 포인트를 가져가면 변화를 준다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2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17961"/>
            <a:ext cx="1193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9. CSS Style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동적 변화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transition (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전환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altLang="ko-KR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lvl="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웹 요소의 배경색이 바뀌거나 도형의 테두리가 원형으로 바뀌는 것처럼 스타일 속성이 바뀌는 것을 의미</a:t>
            </a:r>
            <a:endParaRPr lang="en-US" altLang="ko-KR" sz="1600" b="1" dirty="0" smtClean="0"/>
          </a:p>
          <a:p>
            <a:pPr marL="285750" lvl="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transition </a:t>
            </a:r>
            <a:r>
              <a:rPr lang="ko-KR" altLang="en-US" sz="1600" b="1" dirty="0" smtClean="0"/>
              <a:t>속성을 사용하여 정해진 시간 동안 요소의 속성값을 부드럽게 변화시킬 수 있음</a:t>
            </a:r>
            <a:endParaRPr lang="en-US" altLang="ko-KR" sz="1600" b="1" dirty="0" smtClean="0"/>
          </a:p>
          <a:p>
            <a:pPr marL="285750" lvl="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해당 요소에 추가할 </a:t>
            </a:r>
            <a:r>
              <a:rPr lang="en-US" altLang="ko-KR" sz="1600" b="1" dirty="0" smtClean="0"/>
              <a:t>CSS </a:t>
            </a:r>
            <a:r>
              <a:rPr lang="ko-KR" altLang="en-US" sz="1600" b="1" dirty="0" smtClean="0"/>
              <a:t>스타일 전환</a:t>
            </a:r>
            <a:r>
              <a:rPr lang="en-US" altLang="ko-KR" sz="1600" b="1" dirty="0" smtClean="0"/>
              <a:t>(transition) </a:t>
            </a:r>
            <a:r>
              <a:rPr lang="ko-KR" altLang="en-US" sz="1600" b="1" dirty="0" smtClean="0"/>
              <a:t>효과를 설정</a:t>
            </a:r>
            <a:endParaRPr lang="en-US" altLang="ko-KR" sz="1600" b="1" dirty="0" smtClean="0"/>
          </a:p>
          <a:p>
            <a:pPr marL="285750" lvl="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추가할 전환 효과가 지속될 시간을 설정</a:t>
            </a:r>
            <a:endParaRPr lang="en-US" altLang="ko-KR" sz="1600" b="1" dirty="0" smtClean="0"/>
          </a:p>
          <a:p>
            <a:pPr marL="285750" lvl="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해당 요소의 여러 속성을 동시에 변경할 수도 있음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8019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93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10. CSS Style transition (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전환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속성</a:t>
            </a:r>
            <a:endParaRPr lang="en-US" altLang="ko-KR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344355"/>
              </p:ext>
            </p:extLst>
          </p:nvPr>
        </p:nvGraphicFramePr>
        <p:xfrm>
          <a:off x="251777" y="1202137"/>
          <a:ext cx="11669051" cy="51196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3798">
                  <a:extLst>
                    <a:ext uri="{9D8B030D-6E8A-4147-A177-3AD203B41FA5}">
                      <a16:colId xmlns:a16="http://schemas.microsoft.com/office/drawing/2014/main" val="2284812698"/>
                    </a:ext>
                  </a:extLst>
                </a:gridCol>
                <a:gridCol w="8165253">
                  <a:extLst>
                    <a:ext uri="{9D8B030D-6E8A-4147-A177-3AD203B41FA5}">
                      <a16:colId xmlns:a16="http://schemas.microsoft.com/office/drawing/2014/main" val="1805224577"/>
                    </a:ext>
                  </a:extLst>
                </a:gridCol>
              </a:tblGrid>
              <a:tr h="3689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  <a:effectLst/>
                          <a:latin typeface="inherit"/>
                        </a:rPr>
                        <a:t>속성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  <a:effectLst/>
                        </a:rPr>
                        <a:t>설명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06569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/>
                        <a:t>transition-property</a:t>
                      </a:r>
                      <a:endParaRPr lang="ko-KR" altLang="en-US" sz="1400" b="1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/>
                        <a:t>요소에 추가할 전환</a:t>
                      </a:r>
                      <a:r>
                        <a:rPr lang="en-US" altLang="ko-KR" sz="1100" dirty="0" smtClean="0"/>
                        <a:t>(transition)</a:t>
                      </a:r>
                      <a:r>
                        <a:rPr lang="ko-KR" altLang="en-US" sz="1100" dirty="0" smtClean="0"/>
                        <a:t> 효과를 설정 </a:t>
                      </a:r>
                      <a:r>
                        <a:rPr lang="en-US" altLang="ko-KR" sz="1100" baseline="0" dirty="0" smtClean="0"/>
                        <a:t> </a:t>
                      </a: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100" baseline="0" dirty="0" smtClean="0">
                          <a:sym typeface="Wingdings" panose="05000000000000000000" pitchFamily="2" charset="2"/>
                        </a:rPr>
                        <a:t>transition : all | none &lt;</a:t>
                      </a:r>
                      <a:r>
                        <a:rPr lang="ko-KR" altLang="en-US" sz="1100" baseline="0" dirty="0" smtClean="0">
                          <a:sym typeface="Wingdings" panose="05000000000000000000" pitchFamily="2" charset="2"/>
                        </a:rPr>
                        <a:t>속성 이름</a:t>
                      </a:r>
                      <a:r>
                        <a:rPr lang="en-US" altLang="ko-KR" sz="1100" baseline="0" dirty="0" smtClean="0">
                          <a:sym typeface="Wingdings" panose="05000000000000000000" pitchFamily="2" charset="2"/>
                        </a:rPr>
                        <a:t>&gt; </a:t>
                      </a: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aseline="0" dirty="0" smtClean="0">
                          <a:sym typeface="Wingdings" panose="05000000000000000000" pitchFamily="2" charset="2"/>
                        </a:rPr>
                        <a:t>all : all </a:t>
                      </a:r>
                      <a:r>
                        <a:rPr lang="ko-KR" altLang="en-US" sz="1100" baseline="0" dirty="0" smtClean="0">
                          <a:sym typeface="Wingdings" panose="05000000000000000000" pitchFamily="2" charset="2"/>
                        </a:rPr>
                        <a:t>값을 사용하거나 </a:t>
                      </a:r>
                      <a:r>
                        <a:rPr lang="en-US" altLang="ko-KR" sz="1100" baseline="0" dirty="0" smtClean="0">
                          <a:sym typeface="Wingdings" panose="05000000000000000000" pitchFamily="2" charset="2"/>
                        </a:rPr>
                        <a:t>transition-property</a:t>
                      </a:r>
                      <a:r>
                        <a:rPr lang="ko-KR" altLang="en-US" sz="1100" baseline="0" dirty="0" smtClean="0">
                          <a:sym typeface="Wingdings" panose="05000000000000000000" pitchFamily="2" charset="2"/>
                        </a:rPr>
                        <a:t>를 생략할 경우</a:t>
                      </a:r>
                      <a:r>
                        <a:rPr lang="en-US" altLang="ko-KR" sz="1100" baseline="0" dirty="0" smtClean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100" baseline="0" dirty="0" smtClean="0">
                          <a:sym typeface="Wingdings" panose="05000000000000000000" pitchFamily="2" charset="2"/>
                        </a:rPr>
                        <a:t>요소의 모든 속성이 </a:t>
                      </a:r>
                      <a:r>
                        <a:rPr lang="ko-KR" altLang="en-US" sz="1100" baseline="0" dirty="0" err="1" smtClean="0">
                          <a:sym typeface="Wingdings" panose="05000000000000000000" pitchFamily="2" charset="2"/>
                        </a:rPr>
                        <a:t>트랜지션</a:t>
                      </a:r>
                      <a:r>
                        <a:rPr lang="ko-KR" altLang="en-US" sz="1100" baseline="0" dirty="0" smtClean="0">
                          <a:sym typeface="Wingdings" panose="05000000000000000000" pitchFamily="2" charset="2"/>
                        </a:rPr>
                        <a:t> 대상이 됩니다</a:t>
                      </a:r>
                      <a:r>
                        <a:rPr lang="en-US" altLang="ko-KR" sz="1100" baseline="0" dirty="0" smtClean="0"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aseline="0" dirty="0" smtClean="0">
                          <a:sym typeface="Wingdings" panose="05000000000000000000" pitchFamily="2" charset="2"/>
                        </a:rPr>
                        <a:t>none : </a:t>
                      </a:r>
                      <a:r>
                        <a:rPr lang="ko-KR" altLang="en-US" sz="1100" baseline="0" dirty="0" err="1" smtClean="0">
                          <a:sym typeface="Wingdings" panose="05000000000000000000" pitchFamily="2" charset="2"/>
                        </a:rPr>
                        <a:t>트랜지션</a:t>
                      </a:r>
                      <a:r>
                        <a:rPr lang="ko-KR" altLang="en-US" sz="1100" baseline="0" dirty="0" smtClean="0">
                          <a:sym typeface="Wingdings" panose="05000000000000000000" pitchFamily="2" charset="2"/>
                        </a:rPr>
                        <a:t> 동안 </a:t>
                      </a:r>
                      <a:r>
                        <a:rPr lang="ko-KR" altLang="en-US" sz="1100" baseline="0" dirty="0" err="1" smtClean="0">
                          <a:sym typeface="Wingdings" panose="05000000000000000000" pitchFamily="2" charset="2"/>
                        </a:rPr>
                        <a:t>아무속성도</a:t>
                      </a:r>
                      <a:r>
                        <a:rPr lang="ko-KR" altLang="en-US" sz="1100" baseline="0" dirty="0" smtClean="0">
                          <a:sym typeface="Wingdings" panose="05000000000000000000" pitchFamily="2" charset="2"/>
                        </a:rPr>
                        <a:t> 바뀌지 않습니다</a:t>
                      </a:r>
                      <a:r>
                        <a:rPr lang="en-US" altLang="ko-KR" sz="1100" baseline="0" dirty="0" smtClean="0"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aseline="0" dirty="0" smtClean="0"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ko-KR" altLang="en-US" sz="1100" baseline="0" dirty="0" smtClean="0">
                          <a:sym typeface="Wingdings" panose="05000000000000000000" pitchFamily="2" charset="2"/>
                        </a:rPr>
                        <a:t>속성 이름</a:t>
                      </a:r>
                      <a:r>
                        <a:rPr lang="en-US" altLang="ko-KR" sz="1100" baseline="0" dirty="0" smtClean="0">
                          <a:sym typeface="Wingdings" panose="05000000000000000000" pitchFamily="2" charset="2"/>
                        </a:rPr>
                        <a:t>&gt; : </a:t>
                      </a:r>
                      <a:r>
                        <a:rPr lang="ko-KR" altLang="en-US" sz="1100" baseline="0" dirty="0" err="1" smtClean="0">
                          <a:sym typeface="Wingdings" panose="05000000000000000000" pitchFamily="2" charset="2"/>
                        </a:rPr>
                        <a:t>트랜지션</a:t>
                      </a:r>
                      <a:r>
                        <a:rPr lang="en-US" altLang="ko-KR" sz="1100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100" baseline="0" dirty="0" smtClean="0">
                          <a:sym typeface="Wingdings" panose="05000000000000000000" pitchFamily="2" charset="2"/>
                        </a:rPr>
                        <a:t>효과를 적용할 속성 이름을 지정합니다</a:t>
                      </a:r>
                      <a:r>
                        <a:rPr lang="en-US" altLang="ko-KR" sz="1100" baseline="0" dirty="0" smtClean="0">
                          <a:sym typeface="Wingdings" panose="05000000000000000000" pitchFamily="2" charset="2"/>
                        </a:rPr>
                        <a:t>. </a:t>
                      </a:r>
                      <a:r>
                        <a:rPr lang="ko-KR" altLang="en-US" sz="1100" baseline="0" dirty="0" smtClean="0">
                          <a:sym typeface="Wingdings" panose="05000000000000000000" pitchFamily="2" charset="2"/>
                        </a:rPr>
                        <a:t>예를 들어 배경색만 바꿀 것인지</a:t>
                      </a:r>
                      <a:r>
                        <a:rPr lang="en-US" altLang="ko-KR" sz="1100" baseline="0" dirty="0" smtClean="0">
                          <a:sym typeface="Wingdings" panose="05000000000000000000" pitchFamily="2" charset="2"/>
                        </a:rPr>
                        <a:t>, width </a:t>
                      </a:r>
                      <a:r>
                        <a:rPr lang="ko-KR" altLang="en-US" sz="1100" baseline="0" dirty="0" smtClean="0">
                          <a:sym typeface="Wingdings" panose="05000000000000000000" pitchFamily="2" charset="2"/>
                        </a:rPr>
                        <a:t>값을 </a:t>
                      </a:r>
                      <a:r>
                        <a:rPr lang="ko-KR" altLang="en-US" sz="1100" baseline="0" dirty="0" err="1" smtClean="0">
                          <a:sym typeface="Wingdings" panose="05000000000000000000" pitchFamily="2" charset="2"/>
                        </a:rPr>
                        <a:t>바꿀것인지</a:t>
                      </a:r>
                      <a:r>
                        <a:rPr lang="ko-KR" altLang="en-US" sz="1100" baseline="0" dirty="0" smtClean="0">
                          <a:sym typeface="Wingdings" panose="05000000000000000000" pitchFamily="2" charset="2"/>
                        </a:rPr>
                        <a:t> 원하는 대상만 골라 지정할 수 있습니다</a:t>
                      </a:r>
                      <a:r>
                        <a:rPr lang="en-US" altLang="ko-KR" sz="1100" baseline="0" dirty="0" smtClean="0">
                          <a:sym typeface="Wingdings" panose="05000000000000000000" pitchFamily="2" charset="2"/>
                        </a:rPr>
                        <a:t>. </a:t>
                      </a:r>
                      <a:r>
                        <a:rPr lang="ko-KR" altLang="en-US" sz="1100" baseline="0" dirty="0" smtClean="0">
                          <a:sym typeface="Wingdings" panose="05000000000000000000" pitchFamily="2" charset="2"/>
                        </a:rPr>
                        <a:t>속성이 여러 개 일 경우 </a:t>
                      </a:r>
                      <a:r>
                        <a:rPr lang="en-US" altLang="ko-KR" sz="1100" baseline="0" dirty="0" smtClean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100" baseline="0" dirty="0" smtClean="0">
                          <a:sym typeface="Wingdings" panose="05000000000000000000" pitchFamily="2" charset="2"/>
                        </a:rPr>
                        <a:t>쉼표 </a:t>
                      </a:r>
                      <a:r>
                        <a:rPr lang="en-US" altLang="ko-KR" sz="1100" baseline="0" dirty="0" smtClean="0">
                          <a:sym typeface="Wingdings" panose="05000000000000000000" pitchFamily="2" charset="2"/>
                        </a:rPr>
                        <a:t>(,)</a:t>
                      </a:r>
                      <a:r>
                        <a:rPr lang="ko-KR" altLang="en-US" sz="1100" baseline="0" dirty="0" smtClean="0">
                          <a:sym typeface="Wingdings" panose="05000000000000000000" pitchFamily="2" charset="2"/>
                        </a:rPr>
                        <a:t>로 구분해 나열합니다</a:t>
                      </a:r>
                      <a:r>
                        <a:rPr lang="en-US" altLang="ko-KR" sz="1100" baseline="0" dirty="0" smtClean="0"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115852260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transition-duration</a:t>
                      </a:r>
                      <a:endParaRPr lang="ko-KR" altLang="en-US" sz="1400" b="1" dirty="0" smtClean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err="1" smtClean="0"/>
                        <a:t>트랜지션</a:t>
                      </a:r>
                      <a:r>
                        <a:rPr lang="ko-KR" altLang="en-US" sz="1100" dirty="0" smtClean="0"/>
                        <a:t> 진행 시간을 설정합니다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en-US" altLang="ko-KR" sz="1100" dirty="0" smtClean="0">
                          <a:sym typeface="Wingdings" panose="05000000000000000000" pitchFamily="2" charset="2"/>
                        </a:rPr>
                        <a:t> 0</a:t>
                      </a:r>
                      <a:r>
                        <a:rPr lang="ko-KR" altLang="en-US" sz="1100" dirty="0" smtClean="0">
                          <a:sym typeface="Wingdings" panose="05000000000000000000" pitchFamily="2" charset="2"/>
                        </a:rPr>
                        <a:t>초가 기본 설정</a:t>
                      </a:r>
                      <a:r>
                        <a:rPr lang="en-US" altLang="ko-KR" sz="1100" dirty="0" smtClean="0">
                          <a:sym typeface="Wingdings" panose="05000000000000000000" pitchFamily="2" charset="2"/>
                        </a:rPr>
                        <a:t>, </a:t>
                      </a:r>
                      <a:endParaRPr lang="ko-KR" altLang="en-US" sz="11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968324923"/>
                  </a:ext>
                </a:extLst>
              </a:tr>
              <a:tr h="5618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transition-timing-function</a:t>
                      </a:r>
                      <a:endParaRPr lang="ko-KR" altLang="en-US" sz="1400" b="1" dirty="0" smtClean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전환</a:t>
                      </a:r>
                      <a:r>
                        <a:rPr lang="en-US" altLang="ko-KR" sz="1100" dirty="0" smtClean="0"/>
                        <a:t>(transition) </a:t>
                      </a:r>
                      <a:r>
                        <a:rPr lang="ko-KR" altLang="en-US" sz="1100" dirty="0" smtClean="0"/>
                        <a:t>효과의 시간당 속도를 설정 </a:t>
                      </a:r>
                      <a:r>
                        <a:rPr lang="en-US" altLang="ko-KR" sz="1100" dirty="0" smtClean="0"/>
                        <a:t>/ </a:t>
                      </a:r>
                      <a:r>
                        <a:rPr lang="ko-KR" altLang="en-US" sz="1100" dirty="0" smtClean="0"/>
                        <a:t>시작과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중간 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끝에서의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속도를 지정해 속도 곡선을 만들 수 있음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en-US" altLang="ko-KR" sz="11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1.linear : </a:t>
                      </a:r>
                      <a:r>
                        <a:rPr lang="ko-KR" altLang="en-US" sz="1100" dirty="0" smtClean="0"/>
                        <a:t>효과가 처음부터 끝까지 일정한 속도로 진행</a:t>
                      </a:r>
                      <a:endParaRPr lang="en-US" altLang="ko-KR" sz="11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2.ease : </a:t>
                      </a:r>
                      <a:r>
                        <a:rPr lang="ko-KR" altLang="en-US" sz="1100" dirty="0" smtClean="0"/>
                        <a:t>기본값으로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효과가 천천히 시작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점점 빨라지고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마지막에는 다시 </a:t>
                      </a:r>
                      <a:r>
                        <a:rPr lang="ko-KR" altLang="en-US" sz="1100" baseline="0" dirty="0" err="1" smtClean="0"/>
                        <a:t>느려짐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3.ease-in : </a:t>
                      </a:r>
                      <a:r>
                        <a:rPr lang="ko-KR" altLang="en-US" sz="1100" baseline="0" dirty="0" smtClean="0"/>
                        <a:t>효과가 천천히 시작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4.ease-out : </a:t>
                      </a:r>
                      <a:r>
                        <a:rPr lang="ko-KR" altLang="en-US" sz="1100" baseline="0" dirty="0" smtClean="0"/>
                        <a:t>효과가 천천히 끝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5.ease-in-out : </a:t>
                      </a:r>
                      <a:r>
                        <a:rPr lang="ko-KR" altLang="en-US" sz="1100" baseline="0" dirty="0" smtClean="0"/>
                        <a:t>효과가 천천히 시작되어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천천히 끝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6.cubic-Bezier (</a:t>
                      </a:r>
                      <a:r>
                        <a:rPr lang="en-US" altLang="ko-KR" sz="1100" baseline="0" dirty="0" err="1" smtClean="0"/>
                        <a:t>n,n,n,n</a:t>
                      </a:r>
                      <a:r>
                        <a:rPr lang="en-US" altLang="ko-KR" sz="1100" baseline="0" dirty="0" smtClean="0"/>
                        <a:t>) : </a:t>
                      </a:r>
                      <a:r>
                        <a:rPr lang="ko-KR" altLang="en-US" sz="1100" baseline="0" dirty="0" smtClean="0"/>
                        <a:t>효과가 사용자가 정의한 </a:t>
                      </a:r>
                      <a:r>
                        <a:rPr lang="en-US" altLang="ko-KR" sz="1100" baseline="0" dirty="0" smtClean="0"/>
                        <a:t>cubic-Bezier </a:t>
                      </a:r>
                      <a:r>
                        <a:rPr lang="ko-KR" altLang="en-US" sz="1100" baseline="0" dirty="0" smtClean="0"/>
                        <a:t>함수에 따라 진행</a:t>
                      </a:r>
                      <a:endParaRPr lang="ko-KR" altLang="en-US" sz="11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3663468"/>
                  </a:ext>
                </a:extLst>
              </a:tr>
              <a:tr h="5618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transition-delay</a:t>
                      </a:r>
                      <a:endParaRPr lang="ko-KR" altLang="en-US" sz="1400" b="1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/>
                        <a:t>전환 효과가 나타나기 전까지의 지연시간을 설정</a:t>
                      </a:r>
                      <a:endParaRPr lang="en-US" altLang="ko-KR" sz="1100" dirty="0" smtClean="0"/>
                    </a:p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/>
                        <a:t>전환 효과는 이 </a:t>
                      </a:r>
                      <a:r>
                        <a:rPr lang="ko-KR" altLang="en-US" sz="1100" dirty="0" err="1" smtClean="0"/>
                        <a:t>메소드로</a:t>
                      </a:r>
                      <a:r>
                        <a:rPr lang="ko-KR" altLang="en-US" sz="1100" dirty="0" smtClean="0"/>
                        <a:t> 설정된 시간이 흐른</a:t>
                      </a:r>
                      <a:r>
                        <a:rPr lang="ko-KR" altLang="en-US" sz="1100" baseline="0" dirty="0" smtClean="0"/>
                        <a:t> 뒤에 시작</a:t>
                      </a:r>
                      <a:endParaRPr lang="ko-KR" altLang="en-US" sz="11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876246540"/>
                  </a:ext>
                </a:extLst>
              </a:tr>
              <a:tr h="5618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transition</a:t>
                      </a:r>
                      <a:endParaRPr lang="ko-KR" altLang="en-US" sz="1400" b="1" dirty="0" smtClean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/>
                        <a:t>모든 </a:t>
                      </a:r>
                      <a:r>
                        <a:rPr lang="en-US" altLang="ko-KR" sz="1100" dirty="0" smtClean="0"/>
                        <a:t>transition </a:t>
                      </a:r>
                      <a:r>
                        <a:rPr lang="ko-KR" altLang="en-US" sz="1100" dirty="0" smtClean="0"/>
                        <a:t>속성을 이용한 스타일을</a:t>
                      </a:r>
                      <a:r>
                        <a:rPr lang="ko-KR" altLang="en-US" sz="1100" baseline="0" dirty="0" smtClean="0"/>
                        <a:t> 한 줄에 설정할 수 있음</a:t>
                      </a:r>
                      <a:endParaRPr lang="ko-KR" altLang="en-US" sz="11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28810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0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93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11. CSS Style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동적 변화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transform (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변형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en-US" altLang="ko-K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특정</a:t>
            </a:r>
            <a:r>
              <a:rPr lang="en-US" altLang="ko-K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요소의 크기나 형태가 변하는 것</a:t>
            </a:r>
            <a:endParaRPr lang="en-US" altLang="ko-KR" sz="9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transform </a:t>
            </a:r>
            <a:r>
              <a:rPr lang="ko-KR" altLang="en-US" sz="1600" b="1" dirty="0" smtClean="0"/>
              <a:t>속성을 사용하여 </a:t>
            </a:r>
            <a:r>
              <a:rPr lang="en-US" altLang="ko-KR" sz="1600" b="1" dirty="0" smtClean="0"/>
              <a:t>HTML </a:t>
            </a:r>
            <a:r>
              <a:rPr lang="ko-KR" altLang="en-US" sz="1600" b="1" dirty="0" smtClean="0"/>
              <a:t>요소의 모양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크기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위치 등을 자유롭게 바꿀 수 있음</a:t>
            </a:r>
            <a:endParaRPr lang="en-US" altLang="ko-KR" sz="1600" b="1" dirty="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요소에 대하여 움직임 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회전 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크기 변경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기울임 설정 가능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, CSS </a:t>
            </a:r>
            <a:r>
              <a:rPr lang="ko-KR" altLang="en-US" sz="1600" b="1" dirty="0" smtClean="0"/>
              <a:t>좌표 체계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기준점은 브라우저 좌측 상단이 </a:t>
            </a:r>
            <a:r>
              <a:rPr lang="en-US" altLang="ko-KR" sz="1600" b="1" dirty="0" smtClean="0"/>
              <a:t>0,0,0)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 ex ) .photo { transform: translate(50px,100px) ; }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요소 이동 시키기 </a:t>
            </a:r>
            <a:r>
              <a:rPr lang="en-US" altLang="ko-KR" sz="1600" b="1" dirty="0" smtClean="0"/>
              <a:t>: translate (  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요소 확대 </a:t>
            </a:r>
            <a:r>
              <a:rPr lang="en-US" altLang="ko-KR" sz="1600" b="1" dirty="0" smtClean="0"/>
              <a:t>/ </a:t>
            </a:r>
            <a:r>
              <a:rPr lang="ko-KR" altLang="en-US" sz="1600" b="1" dirty="0" smtClean="0"/>
              <a:t>축소 시키기 </a:t>
            </a:r>
            <a:r>
              <a:rPr lang="en-US" altLang="ko-KR" sz="1600" b="1" dirty="0" smtClean="0"/>
              <a:t>: scale (  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요소 회전 하기 </a:t>
            </a:r>
            <a:r>
              <a:rPr lang="en-US" altLang="ko-KR" sz="1600" b="1" dirty="0" smtClean="0"/>
              <a:t>: rotate (  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요소를 비틀어 왜곡하기 </a:t>
            </a:r>
            <a:r>
              <a:rPr lang="en-US" altLang="ko-KR" sz="1600" b="1" dirty="0" smtClean="0"/>
              <a:t>: skew (  )</a:t>
            </a:r>
          </a:p>
          <a:p>
            <a:pPr lvl="0">
              <a:lnSpc>
                <a:spcPct val="150000"/>
              </a:lnSpc>
            </a:pPr>
            <a:endParaRPr lang="en-US" altLang="ko-KR" sz="1600" b="1" dirty="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</p:txBody>
      </p:sp>
      <p:graphicFrame>
        <p:nvGraphicFramePr>
          <p:cNvPr id="9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2800951"/>
              </p:ext>
            </p:extLst>
          </p:nvPr>
        </p:nvGraphicFramePr>
        <p:xfrm>
          <a:off x="1002330" y="2541416"/>
          <a:ext cx="9438455" cy="108070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34030">
                  <a:extLst>
                    <a:ext uri="{9D8B030D-6E8A-4147-A177-3AD203B41FA5}">
                      <a16:colId xmlns:a16="http://schemas.microsoft.com/office/drawing/2014/main" val="2284812698"/>
                    </a:ext>
                  </a:extLst>
                </a:gridCol>
                <a:gridCol w="6604425">
                  <a:extLst>
                    <a:ext uri="{9D8B030D-6E8A-4147-A177-3AD203B41FA5}">
                      <a16:colId xmlns:a16="http://schemas.microsoft.com/office/drawing/2014/main" val="1805224577"/>
                    </a:ext>
                  </a:extLst>
                </a:gridCol>
              </a:tblGrid>
              <a:tr h="3446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  <a:effectLst/>
                          <a:latin typeface="inherit"/>
                        </a:rPr>
                        <a:t>속성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  <a:effectLst/>
                        </a:rPr>
                        <a:t>설명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06569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/>
                        <a:t>transform</a:t>
                      </a:r>
                      <a:endParaRPr lang="ko-KR" altLang="en-US" sz="1400" b="1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aseline="0" dirty="0" smtClean="0">
                          <a:sym typeface="Wingdings" panose="05000000000000000000" pitchFamily="2" charset="2"/>
                        </a:rPr>
                        <a:t>요소에 </a:t>
                      </a:r>
                      <a:r>
                        <a:rPr lang="en-US" altLang="ko-KR" sz="1100" baseline="0" dirty="0" smtClean="0">
                          <a:sym typeface="Wingdings" panose="05000000000000000000" pitchFamily="2" charset="2"/>
                        </a:rPr>
                        <a:t>2D </a:t>
                      </a:r>
                      <a:r>
                        <a:rPr lang="ko-KR" altLang="en-US" sz="1100" baseline="0" dirty="0" smtClean="0"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100" baseline="0" dirty="0" smtClean="0">
                          <a:sym typeface="Wingdings" panose="05000000000000000000" pitchFamily="2" charset="2"/>
                        </a:rPr>
                        <a:t>3D </a:t>
                      </a:r>
                      <a:r>
                        <a:rPr lang="ko-KR" altLang="en-US" sz="1100" baseline="0" dirty="0" smtClean="0">
                          <a:sym typeface="Wingdings" panose="05000000000000000000" pitchFamily="2" charset="2"/>
                        </a:rPr>
                        <a:t>변형을 적용 </a:t>
                      </a:r>
                      <a:r>
                        <a:rPr lang="en-US" altLang="ko-KR" sz="1100" baseline="0" dirty="0" smtClean="0">
                          <a:sym typeface="Wingdings" panose="05000000000000000000" pitchFamily="2" charset="2"/>
                        </a:rPr>
                        <a:t> transform: </a:t>
                      </a:r>
                      <a:r>
                        <a:rPr lang="ko-KR" altLang="en-US" sz="1100" baseline="0" dirty="0" smtClean="0">
                          <a:sym typeface="Wingdings" panose="05000000000000000000" pitchFamily="2" charset="2"/>
                        </a:rPr>
                        <a:t>변형 함수</a:t>
                      </a:r>
                      <a:r>
                        <a:rPr lang="en-US" altLang="ko-KR" sz="1100" baseline="0" dirty="0" smtClean="0">
                          <a:sym typeface="Wingdings" panose="05000000000000000000" pitchFamily="2" charset="2"/>
                        </a:rPr>
                        <a:t>;</a:t>
                      </a:r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115852260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transform-origin</a:t>
                      </a:r>
                      <a:endParaRPr lang="ko-KR" altLang="en-US" sz="1400" b="1" dirty="0" smtClean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/>
                        <a:t>요소에 변형을 적용하는 변환 중심을 설정 </a:t>
                      </a:r>
                      <a:r>
                        <a:rPr lang="en-US" altLang="ko-KR" sz="11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100" baseline="0" dirty="0" smtClean="0">
                          <a:sym typeface="Wingdings" panose="05000000000000000000" pitchFamily="2" charset="2"/>
                        </a:rPr>
                        <a:t> transform-origin : &lt;x</a:t>
                      </a:r>
                      <a:r>
                        <a:rPr lang="ko-KR" altLang="en-US" sz="1100" baseline="0" dirty="0" smtClean="0">
                          <a:sym typeface="Wingdings" panose="05000000000000000000" pitchFamily="2" charset="2"/>
                        </a:rPr>
                        <a:t>축</a:t>
                      </a:r>
                      <a:r>
                        <a:rPr lang="en-US" altLang="ko-KR" sz="1100" baseline="0" dirty="0" smtClean="0">
                          <a:sym typeface="Wingdings" panose="05000000000000000000" pitchFamily="2" charset="2"/>
                        </a:rPr>
                        <a:t>&gt;&lt;y</a:t>
                      </a:r>
                      <a:r>
                        <a:rPr lang="ko-KR" altLang="en-US" sz="1100" baseline="0" dirty="0" smtClean="0">
                          <a:sym typeface="Wingdings" panose="05000000000000000000" pitchFamily="2" charset="2"/>
                        </a:rPr>
                        <a:t>축</a:t>
                      </a:r>
                      <a:r>
                        <a:rPr lang="en-US" altLang="ko-KR" sz="1100" baseline="0" dirty="0" smtClean="0">
                          <a:sym typeface="Wingdings" panose="05000000000000000000" pitchFamily="2" charset="2"/>
                        </a:rPr>
                        <a:t>&gt;&lt;x</a:t>
                      </a:r>
                      <a:r>
                        <a:rPr lang="ko-KR" altLang="en-US" sz="1100" baseline="0" dirty="0" smtClean="0">
                          <a:sym typeface="Wingdings" panose="05000000000000000000" pitchFamily="2" charset="2"/>
                        </a:rPr>
                        <a:t>축</a:t>
                      </a:r>
                      <a:r>
                        <a:rPr lang="en-US" altLang="ko-KR" sz="1100" baseline="0" dirty="0" smtClean="0">
                          <a:sym typeface="Wingdings" panose="05000000000000000000" pitchFamily="2" charset="2"/>
                        </a:rPr>
                        <a:t>&gt; | initial | inherit</a:t>
                      </a:r>
                      <a:endParaRPr lang="ko-KR" altLang="en-US" sz="11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968324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4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93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12. CSS Style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동적 변화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transform (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변형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en-US" altLang="ko-K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2D transform </a:t>
            </a:r>
            <a:r>
              <a:rPr lang="ko-KR" altLang="en-US" sz="16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메소드</a:t>
            </a:r>
            <a:r>
              <a:rPr lang="ko-KR" alt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종류</a:t>
            </a:r>
            <a:endParaRPr lang="en-US" altLang="ko-KR" sz="9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83" y="1431716"/>
            <a:ext cx="7334250" cy="519416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36567"/>
              </p:ext>
            </p:extLst>
          </p:nvPr>
        </p:nvGraphicFramePr>
        <p:xfrm>
          <a:off x="1893783" y="1170350"/>
          <a:ext cx="7334250" cy="2613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02212">
                  <a:extLst>
                    <a:ext uri="{9D8B030D-6E8A-4147-A177-3AD203B41FA5}">
                      <a16:colId xmlns:a16="http://schemas.microsoft.com/office/drawing/2014/main" val="15852470"/>
                    </a:ext>
                  </a:extLst>
                </a:gridCol>
                <a:gridCol w="5132038">
                  <a:extLst>
                    <a:ext uri="{9D8B030D-6E8A-4147-A177-3AD203B41FA5}">
                      <a16:colId xmlns:a16="http://schemas.microsoft.com/office/drawing/2014/main" val="579763501"/>
                    </a:ext>
                  </a:extLst>
                </a:gridCol>
              </a:tblGrid>
              <a:tr h="2180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 smtClean="0">
                          <a:solidFill>
                            <a:srgbClr val="002060"/>
                          </a:solidFill>
                          <a:effectLst/>
                          <a:latin typeface="inherit"/>
                        </a:rPr>
                        <a:t>메소드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  <a:effectLst/>
                        </a:rPr>
                        <a:t>설명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15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7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" y="831103"/>
            <a:ext cx="12183399" cy="60268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7BA7D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list-style-type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text-indent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7BA7D"/>
                </a:solidFill>
                <a:latin typeface="Consolas" panose="020B0609020204030204" pitchFamily="49" charset="0"/>
              </a:rPr>
              <a:t>input:hover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aliceblue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:hover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7BA7D"/>
                </a:solidFill>
                <a:latin typeface="Consolas" panose="020B0609020204030204" pitchFamily="49" charset="0"/>
              </a:rPr>
              <a:t>textarea:hover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aliceblue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7BA7D"/>
                </a:solidFill>
                <a:latin typeface="Consolas" panose="020B0609020204030204" pitchFamily="49" charset="0"/>
              </a:rPr>
              <a:t>input:active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120</a:t>
            </a:r>
            <a:r>
              <a:rPr lang="en-US" altLang="ko-KR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CONTACT us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name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권민지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email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"email"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"minji6313@yahoo.com"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comment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메세지를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남겨주세요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send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숙제 제출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13. input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태그 사용과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hover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사용 예제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9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12178282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29" y="309494"/>
            <a:ext cx="1300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ERROR 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" y="830949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lvl="0"/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7BA7D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list-style-type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text-indent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7BA7D"/>
                </a:solidFill>
                <a:latin typeface="Consolas" panose="020B0609020204030204" pitchFamily="49" charset="0"/>
              </a:rPr>
              <a:t>input:hover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aliceblue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input [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name=name</a:t>
            </a:r>
            <a:r>
              <a:rPr lang="en-US" altLang="ko-KR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 : hover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7BA7D"/>
                </a:solidFill>
                <a:latin typeface="Consolas" panose="020B0609020204030204" pitchFamily="49" charset="0"/>
              </a:rPr>
              <a:t>textarea:hover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aliceblue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7BA7D"/>
                </a:solidFill>
                <a:latin typeface="Consolas" panose="020B0609020204030204" pitchFamily="49" charset="0"/>
              </a:rPr>
              <a:t>input:active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120%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CONTACT us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name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권민지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email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"email"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"minji6313@yahoo.com"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comment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메세지를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남겨주세요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send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숙제 제출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0066" y="3313202"/>
            <a:ext cx="638841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[ ]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속성자</a:t>
            </a:r>
            <a:r>
              <a:rPr lang="ko-KR" altLang="en-US" sz="1200" dirty="0" smtClean="0">
                <a:solidFill>
                  <a:schemeClr val="bg1"/>
                </a:solidFill>
              </a:rPr>
              <a:t> 사용 시 글자 간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뛰어쓰기를</a:t>
            </a:r>
            <a:r>
              <a:rPr lang="ko-KR" altLang="en-US" sz="1200" dirty="0" smtClean="0">
                <a:solidFill>
                  <a:schemeClr val="bg1"/>
                </a:solidFill>
              </a:rPr>
              <a:t> 하게 되면 속성이 제대로 적용 되지 않는다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22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z-index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opacity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visibility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인라인 태그 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 태그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스타일 동적 변화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태그와 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hover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태그의 복합적 사용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12192000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29" y="309494"/>
            <a:ext cx="5666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z-index - </a:t>
            </a:r>
            <a:r>
              <a:rPr lang="ko-KR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이미지가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먼저 배치되는 순서를 </a:t>
            </a:r>
            <a:r>
              <a:rPr lang="ko-KR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나타냄 </a:t>
            </a:r>
            <a:r>
              <a:rPr lang="en-US" altLang="ko-KR" dirty="0" smtClean="0"/>
              <a:t>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119" y="840902"/>
            <a:ext cx="12194119" cy="60254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#box1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absolute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z-index: 3</a:t>
            </a:r>
            <a:r>
              <a:rPr lang="en-US" altLang="ko-KR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 }</a:t>
            </a:r>
            <a:endParaRPr lang="en-US" altLang="ko-KR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#box2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absolute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30px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30px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yellow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z-index: 2</a:t>
            </a:r>
            <a:r>
              <a:rPr lang="en-US" altLang="ko-KR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 }</a:t>
            </a:r>
            <a:endParaRPr lang="en-US" altLang="ko-KR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#box3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absolute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60px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60px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green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z-index: 1</a:t>
            </a:r>
            <a:r>
              <a:rPr lang="en-US" altLang="ko-KR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 }</a:t>
            </a:r>
            <a:endParaRPr lang="en-US" altLang="ko-KR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"box1"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box #1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"box2"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box #2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"box3"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box #3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063" y="1308926"/>
            <a:ext cx="2294832" cy="23488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06242" y="3967741"/>
            <a:ext cx="5881205" cy="1061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z-index</a:t>
            </a:r>
            <a:r>
              <a:rPr lang="ko-KR" altLang="en-US" sz="1400" dirty="0" smtClean="0">
                <a:solidFill>
                  <a:schemeClr val="bg1"/>
                </a:solidFill>
              </a:rPr>
              <a:t>의 숫자가 달라지면 박스들의 위치도 달라짐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z-index</a:t>
            </a:r>
            <a:r>
              <a:rPr lang="ko-KR" altLang="en-US" sz="1400" dirty="0" smtClean="0">
                <a:solidFill>
                  <a:schemeClr val="bg1"/>
                </a:solidFill>
              </a:rPr>
              <a:t>값은 음수 사용도 가능하며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숫자가 작을 수록 아래에 쌓이고</a:t>
            </a:r>
            <a:r>
              <a:rPr lang="en-US" altLang="ko-KR" sz="1400" dirty="0" smtClean="0">
                <a:solidFill>
                  <a:schemeClr val="bg1"/>
                </a:solidFill>
              </a:rPr>
              <a:t>, 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   </a:t>
            </a:r>
            <a:r>
              <a:rPr lang="ko-KR" altLang="en-US" sz="1400" dirty="0" smtClean="0">
                <a:solidFill>
                  <a:schemeClr val="bg1"/>
                </a:solidFill>
              </a:rPr>
              <a:t>값이 클수록 </a:t>
            </a:r>
            <a:r>
              <a:rPr lang="en-US" altLang="ko-KR" sz="1400" dirty="0" smtClean="0">
                <a:solidFill>
                  <a:schemeClr val="bg1"/>
                </a:solidFill>
              </a:rPr>
              <a:t>z-index </a:t>
            </a:r>
            <a:r>
              <a:rPr lang="ko-KR" altLang="en-US" sz="1400" dirty="0" smtClean="0">
                <a:solidFill>
                  <a:schemeClr val="bg1"/>
                </a:solidFill>
              </a:rPr>
              <a:t>값이 작은 요소보다 위에 쌓입니다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19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14120" y="410530"/>
            <a:ext cx="1210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opacity</a:t>
            </a:r>
            <a:r>
              <a:rPr lang="ko-KR" altLang="en-US" sz="1600" dirty="0" smtClean="0">
                <a:solidFill>
                  <a:srgbClr val="FFC000">
                    <a:lumMod val="60000"/>
                    <a:lumOff val="40000"/>
                  </a:srgbClr>
                </a:solidFill>
              </a:rPr>
              <a:t> </a:t>
            </a:r>
            <a:r>
              <a:rPr lang="en-US" altLang="ko-KR" sz="1600" dirty="0" smtClean="0">
                <a:solidFill>
                  <a:srgbClr val="FFC000">
                    <a:lumMod val="60000"/>
                    <a:lumOff val="40000"/>
                  </a:srgbClr>
                </a:solidFill>
              </a:rPr>
              <a:t>- </a:t>
            </a:r>
            <a:r>
              <a:rPr lang="ko-KR" altLang="en-US" sz="1600" dirty="0" smtClean="0">
                <a:solidFill>
                  <a:srgbClr val="FFC000">
                    <a:lumMod val="60000"/>
                    <a:lumOff val="40000"/>
                  </a:srgbClr>
                </a:solidFill>
              </a:rPr>
              <a:t>마우스를 </a:t>
            </a:r>
            <a:r>
              <a:rPr lang="ko-KR" altLang="en-US" sz="1600" dirty="0">
                <a:solidFill>
                  <a:srgbClr val="FFC000">
                    <a:lumMod val="60000"/>
                    <a:lumOff val="40000"/>
                  </a:srgbClr>
                </a:solidFill>
              </a:rPr>
              <a:t>올렸을 때</a:t>
            </a:r>
            <a:r>
              <a:rPr lang="en-US" altLang="ko-KR" sz="1600" dirty="0">
                <a:solidFill>
                  <a:srgbClr val="FFC000">
                    <a:lumMod val="60000"/>
                    <a:lumOff val="40000"/>
                  </a:srgbClr>
                </a:solidFill>
              </a:rPr>
              <a:t>, </a:t>
            </a:r>
            <a:r>
              <a:rPr lang="ko-KR" altLang="en-US" sz="1600" dirty="0" smtClean="0">
                <a:solidFill>
                  <a:srgbClr val="FFC000">
                    <a:lumMod val="60000"/>
                    <a:lumOff val="40000"/>
                  </a:srgbClr>
                </a:solidFill>
              </a:rPr>
              <a:t>기본과 </a:t>
            </a:r>
            <a:r>
              <a:rPr lang="ko-KR" altLang="en-US" sz="1600" dirty="0">
                <a:solidFill>
                  <a:srgbClr val="FFC000">
                    <a:lumMod val="60000"/>
                    <a:lumOff val="40000"/>
                  </a:srgbClr>
                </a:solidFill>
              </a:rPr>
              <a:t>다른 효과 </a:t>
            </a:r>
            <a:r>
              <a:rPr lang="ko-KR" altLang="en-US" sz="1600" dirty="0" smtClean="0">
                <a:solidFill>
                  <a:srgbClr val="FFC000">
                    <a:lumMod val="60000"/>
                    <a:lumOff val="40000"/>
                  </a:srgbClr>
                </a:solidFill>
              </a:rPr>
              <a:t>주거나 이미지 </a:t>
            </a:r>
            <a:r>
              <a:rPr lang="ko-KR" altLang="en-US" sz="1600" dirty="0">
                <a:solidFill>
                  <a:srgbClr val="FFC000">
                    <a:lumMod val="60000"/>
                    <a:lumOff val="40000"/>
                  </a:srgbClr>
                </a:solidFill>
              </a:rPr>
              <a:t>배경 위에 문서 작성 시 글자 잘 보이게 배경색 줄 때 </a:t>
            </a:r>
            <a:r>
              <a:rPr lang="ko-KR" altLang="en-US" sz="1600" dirty="0" smtClean="0">
                <a:solidFill>
                  <a:srgbClr val="FFC000">
                    <a:lumMod val="60000"/>
                    <a:lumOff val="40000"/>
                  </a:srgbClr>
                </a:solidFill>
              </a:rPr>
              <a:t>사용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" y="1080655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a:link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opacity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a:hover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opacity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D7BA7D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opacity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0.2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D7BA7D"/>
                </a:solidFill>
                <a:latin typeface="Consolas" panose="020B0609020204030204" pitchFamily="49" charset="0"/>
              </a:rPr>
              <a:t>img:hover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opacity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마우스를 올리면 선명하게 보입니다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"http://www.google.com"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구글 웹 사이트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"c:\media\\pic1.jpg"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1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14120" y="410530"/>
            <a:ext cx="1210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hidden</a:t>
            </a:r>
            <a:r>
              <a:rPr lang="ko-KR" altLang="en-US" sz="1600" dirty="0" smtClean="0">
                <a:solidFill>
                  <a:srgbClr val="FFC000">
                    <a:lumMod val="60000"/>
                    <a:lumOff val="40000"/>
                  </a:srgbClr>
                </a:solidFill>
              </a:rPr>
              <a:t> </a:t>
            </a:r>
            <a:r>
              <a:rPr lang="en-US" altLang="ko-KR" sz="1600" dirty="0">
                <a:solidFill>
                  <a:srgbClr val="FFC000">
                    <a:lumMod val="60000"/>
                    <a:lumOff val="40000"/>
                  </a:srgbClr>
                </a:solidFill>
              </a:rPr>
              <a:t>- HTML </a:t>
            </a:r>
            <a:r>
              <a:rPr lang="ko-KR" altLang="en-US" sz="1600" dirty="0">
                <a:solidFill>
                  <a:srgbClr val="FFC000">
                    <a:lumMod val="60000"/>
                    <a:lumOff val="40000"/>
                  </a:srgbClr>
                </a:solidFill>
              </a:rPr>
              <a:t>요소를 웹 페이지에 나타내지 않는다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" y="872195"/>
            <a:ext cx="12216127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D7BA7D"/>
                </a:solidFill>
                <a:latin typeface="Consolas" panose="020B0609020204030204" pitchFamily="49" charset="0"/>
              </a:rPr>
              <a:t>span:hover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visibility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hidden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/* visibility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속성은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HTML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요소가 웹 페이지에 표현될지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아닐지만을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결정한다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    따라서 웹 페이지에는 나타나지 않더라도 레이아웃 내에는 여전히 존재하게 되며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    코드 내에서도 당연히 존재한다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visibility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속성을 자바스크립트와 함께 사용하면 매우 복잡한 메뉴나 레이아웃을 쉽게 만들 수 있다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endParaRPr lang="ko-KR" altLang="en-US" sz="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visible :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해당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HTML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요소를 웹 페이지에 나타낸다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hidden : HTML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요소를 웹 페이지에 나타내지 않는다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하지만 여전히 웹 페이지의 레이아웃에는 존재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collapse :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이 속성값은 동적인 테이블에서만 사용할 수 있으며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테이블의 테두리를 한 줄만 보여준다*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다음 빈 곳에 숨은 단어는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I(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love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) you.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CSS is Cascading(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) Sheet.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응답하라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1988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17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9" y="0"/>
            <a:ext cx="12194839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visibility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가시성 속성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디스플레이 속성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" y="872195"/>
            <a:ext cx="12191497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가시성 속성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.v1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visibility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hidden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dotted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/* </a:t>
            </a:r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hidden</a:t>
            </a:r>
            <a:r>
              <a:rPr lang="ko-KR" alt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은 보이진 않나</a:t>
            </a:r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레이아웃에서 공간은 차지하고 있음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.v2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visibility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visible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dotted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.v3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dotted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/* </a:t>
            </a:r>
            <a:r>
              <a:rPr lang="en-US" altLang="ko-KR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display:none</a:t>
            </a:r>
            <a:r>
              <a:rPr lang="ko-KR" alt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은 보이지 않고</a:t>
            </a:r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공간도 </a:t>
            </a:r>
            <a:r>
              <a:rPr lang="ko-KR" altLang="en-US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함게</a:t>
            </a:r>
            <a:r>
              <a:rPr lang="ko-KR" alt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 지워져 다른 요소로 채워질 수 있음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 *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가시성 </a:t>
            </a:r>
            <a:r>
              <a:rPr lang="ko-KR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속성 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어떤 요소를 보이게 하거나 반대로 보이지 않게 할 때 사용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ko-KR" altLang="en-US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디스플레이 </a:t>
            </a:r>
            <a:r>
              <a:rPr lang="ko-KR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속성 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가시성 속성과 반대로 요소가 차지하는 공간도 사라짐</a:t>
            </a:r>
            <a:endParaRPr lang="ko-KR" alt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186" y="1770291"/>
            <a:ext cx="4078865" cy="1747333"/>
          </a:xfrm>
          <a:prstGeom prst="rect">
            <a:avLst/>
          </a:prstGeom>
        </p:spPr>
      </p:pic>
      <p:graphicFrame>
        <p:nvGraphicFramePr>
          <p:cNvPr id="1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504022"/>
              </p:ext>
            </p:extLst>
          </p:nvPr>
        </p:nvGraphicFramePr>
        <p:xfrm>
          <a:off x="585245" y="5019481"/>
          <a:ext cx="10155070" cy="173355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049204">
                  <a:extLst>
                    <a:ext uri="{9D8B030D-6E8A-4147-A177-3AD203B41FA5}">
                      <a16:colId xmlns:a16="http://schemas.microsoft.com/office/drawing/2014/main" val="2284812698"/>
                    </a:ext>
                  </a:extLst>
                </a:gridCol>
                <a:gridCol w="7105866">
                  <a:extLst>
                    <a:ext uri="{9D8B030D-6E8A-4147-A177-3AD203B41FA5}">
                      <a16:colId xmlns:a16="http://schemas.microsoft.com/office/drawing/2014/main" val="1805224577"/>
                    </a:ext>
                  </a:extLst>
                </a:gridCol>
              </a:tblGrid>
              <a:tr h="16440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effectLst/>
                        </a:rPr>
                        <a:t>visibility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effectLst/>
                        </a:rPr>
                        <a:t>의 속성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effectLst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949306569"/>
                  </a:ext>
                </a:extLst>
              </a:tr>
              <a:tr h="205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visible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aseline="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보임</a:t>
                      </a:r>
                      <a:endParaRPr lang="en-US" altLang="ko-KR" sz="1100" baseline="0" dirty="0" smtClean="0">
                        <a:solidFill>
                          <a:schemeClr val="bg1"/>
                        </a:solidFill>
                        <a:sym typeface="Wingdings" panose="05000000000000000000" pitchFamily="2" charset="2"/>
                      </a:endParaRPr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115852260"/>
                  </a:ext>
                </a:extLst>
              </a:tr>
              <a:tr h="2055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hidden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숨김 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(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자신의 영역은 계속 차지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968324923"/>
                  </a:ext>
                </a:extLst>
              </a:tr>
              <a:tr h="2230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collapse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선이 겹치도록 지정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 /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테이블의 행과 열 요소만 지정할 수 있으며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그 외 요소의 지정하면 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hidden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으로 해석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238614245"/>
                  </a:ext>
                </a:extLst>
              </a:tr>
              <a:tr h="2230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inherit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기본값 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(default)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 /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부모 요소의 값을 상속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992852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5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인라인 태그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vs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블록 태그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	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872195"/>
            <a:ext cx="121919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6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dotted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/* &lt;strong&gt;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은 인라인 형식의 </a:t>
            </a:r>
            <a:r>
              <a:rPr lang="ko-KR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태그라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display:block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으로 속성을 적용해주면</a:t>
            </a:r>
          </a:p>
          <a:p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         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줄의 공간을 가질 수 있다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. */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D7BA7D"/>
                </a:solidFill>
                <a:latin typeface="Consolas" panose="020B0609020204030204" pitchFamily="49" charset="0"/>
              </a:rPr>
              <a:t>p.bk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block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dotted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[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인라인 형식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세계적인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IT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기업에는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Google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Apple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Oracle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등이 있습니다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블록 형식으로 변환한 후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bk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세계적인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IT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기업에는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Google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Apple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Oracle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등이 있습니다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블록 형식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다음 요소가 항상 새로운 행에서 시작되며 화면의 최대 너비만큼 차지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ko-KR" altLang="en-U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6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CSS Style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동적 변화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animation 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요소의 현재 스타일을 다른 스타일로 천천히 변화시킬 수 있음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/>
                </a:solidFill>
              </a:rPr>
              <a:t>CSS2</a:t>
            </a:r>
            <a:r>
              <a:rPr lang="ko-KR" altLang="en-US" sz="1600" dirty="0" smtClean="0">
                <a:solidFill>
                  <a:prstClr val="black"/>
                </a:solidFill>
              </a:rPr>
              <a:t>에선 자바 스크립트가 필요했지만 </a:t>
            </a:r>
            <a:r>
              <a:rPr lang="en-US" altLang="ko-KR" sz="1600" dirty="0" smtClean="0">
                <a:solidFill>
                  <a:prstClr val="black"/>
                </a:solidFill>
              </a:rPr>
              <a:t>CSS3</a:t>
            </a:r>
            <a:r>
              <a:rPr lang="ko-KR" altLang="en-US" sz="1600" dirty="0" smtClean="0">
                <a:solidFill>
                  <a:prstClr val="black"/>
                </a:solidFill>
              </a:rPr>
              <a:t>에선 자바 스크립트 없이 이런 효과 적용이 가능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/>
                </a:solidFill>
              </a:rPr>
              <a:t>애니메이션 효과를 사용하기 위해선 우선 애니메이션에 대한 키 프레임</a:t>
            </a:r>
            <a:r>
              <a:rPr lang="en-US" altLang="ko-KR" sz="1600" dirty="0" smtClean="0">
                <a:solidFill>
                  <a:prstClr val="black"/>
                </a:solidFill>
              </a:rPr>
              <a:t>(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keyframe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  <a:r>
              <a:rPr lang="ko-KR" altLang="en-US" sz="1600" dirty="0" smtClean="0">
                <a:solidFill>
                  <a:prstClr val="black"/>
                </a:solidFill>
              </a:rPr>
              <a:t>을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정의해야함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/>
                </a:solidFill>
              </a:rPr>
              <a:t>키 프레임</a:t>
            </a:r>
            <a:r>
              <a:rPr lang="en-US" altLang="ko-KR" sz="1600" dirty="0" smtClean="0">
                <a:solidFill>
                  <a:prstClr val="black"/>
                </a:solidFill>
              </a:rPr>
              <a:t>(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keyframe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  <a:r>
              <a:rPr lang="ko-KR" altLang="en-US" sz="1600" dirty="0" smtClean="0">
                <a:solidFill>
                  <a:prstClr val="black"/>
                </a:solidFill>
              </a:rPr>
              <a:t>에는 특정한 시간에 해당 요소가 가져야 할 </a:t>
            </a:r>
            <a:r>
              <a:rPr lang="en-US" altLang="ko-KR" sz="1600" dirty="0" smtClean="0">
                <a:solidFill>
                  <a:prstClr val="black"/>
                </a:solidFill>
              </a:rPr>
              <a:t>CSS </a:t>
            </a:r>
            <a:r>
              <a:rPr lang="ko-KR" altLang="en-US" sz="1600" dirty="0" smtClean="0">
                <a:solidFill>
                  <a:prstClr val="black"/>
                </a:solidFill>
              </a:rPr>
              <a:t>스타일을 명시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/>
                </a:solidFill>
              </a:rPr>
              <a:t>애니메이션 효과가 동작하기 위해서는 먼저 </a:t>
            </a:r>
            <a:r>
              <a:rPr lang="en-US" altLang="ko-KR" sz="1600" dirty="0" smtClean="0">
                <a:solidFill>
                  <a:prstClr val="black"/>
                </a:solidFill>
              </a:rPr>
              <a:t>animation-name </a:t>
            </a:r>
            <a:r>
              <a:rPr lang="ko-KR" altLang="en-US" sz="1600" dirty="0" smtClean="0">
                <a:solidFill>
                  <a:prstClr val="black"/>
                </a:solidFill>
              </a:rPr>
              <a:t>속성을 이용하여 요소와 키 프레임을 연결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/>
                </a:solidFill>
              </a:rPr>
              <a:t>from </a:t>
            </a:r>
            <a:r>
              <a:rPr lang="ko-KR" altLang="en-US" sz="1600" dirty="0" smtClean="0">
                <a:solidFill>
                  <a:prstClr val="black"/>
                </a:solidFill>
              </a:rPr>
              <a:t>키워드에는 처음 시작점 스타일을 명시하고</a:t>
            </a:r>
            <a:r>
              <a:rPr lang="en-US" altLang="ko-KR" sz="1600" dirty="0" smtClean="0">
                <a:solidFill>
                  <a:prstClr val="black"/>
                </a:solidFill>
              </a:rPr>
              <a:t>, to </a:t>
            </a:r>
            <a:r>
              <a:rPr lang="ko-KR" altLang="en-US" sz="1600" dirty="0" smtClean="0">
                <a:solidFill>
                  <a:prstClr val="black"/>
                </a:solidFill>
              </a:rPr>
              <a:t>키워드에는 마지막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종료점</a:t>
            </a:r>
            <a:r>
              <a:rPr lang="ko-KR" altLang="en-US" sz="1600" dirty="0" smtClean="0">
                <a:solidFill>
                  <a:prstClr val="black"/>
                </a:solidFill>
              </a:rPr>
              <a:t> 스타일을 명시 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/>
                </a:solidFill>
              </a:rPr>
              <a:t>좀 더 복잡한 애니메이션 효과를 나타내기 위해서는 퍼센트</a:t>
            </a:r>
            <a:r>
              <a:rPr lang="en-US" altLang="ko-KR" sz="1600" dirty="0" smtClean="0">
                <a:solidFill>
                  <a:prstClr val="black"/>
                </a:solidFill>
              </a:rPr>
              <a:t>(%)</a:t>
            </a:r>
            <a:r>
              <a:rPr lang="ko-KR" altLang="en-US" sz="1600" dirty="0" smtClean="0">
                <a:solidFill>
                  <a:prstClr val="black"/>
                </a:solidFill>
              </a:rPr>
              <a:t>를 사용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/>
                </a:solidFill>
              </a:rPr>
              <a:t>0%</a:t>
            </a:r>
            <a:r>
              <a:rPr lang="ko-KR" altLang="en-US" sz="1600" dirty="0" smtClean="0">
                <a:solidFill>
                  <a:prstClr val="black"/>
                </a:solidFill>
              </a:rPr>
              <a:t>에는 처음 스타일</a:t>
            </a:r>
            <a:r>
              <a:rPr lang="en-US" altLang="ko-KR" sz="1600" dirty="0" smtClean="0">
                <a:solidFill>
                  <a:prstClr val="black"/>
                </a:solidFill>
              </a:rPr>
              <a:t>, 100%</a:t>
            </a:r>
            <a:r>
              <a:rPr lang="ko-KR" altLang="en-US" sz="1600" dirty="0" smtClean="0">
                <a:solidFill>
                  <a:prstClr val="black"/>
                </a:solidFill>
              </a:rPr>
              <a:t>에는</a:t>
            </a:r>
            <a:r>
              <a:rPr lang="en-US" altLang="ko-KR" sz="1600" dirty="0" smtClean="0">
                <a:solidFill>
                  <a:prstClr val="black"/>
                </a:solidFill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</a:rPr>
              <a:t>마지막 스타일을 명시하고</a:t>
            </a:r>
            <a:r>
              <a:rPr lang="en-US" altLang="ko-KR" sz="1600" dirty="0" smtClean="0">
                <a:solidFill>
                  <a:prstClr val="black"/>
                </a:solidFill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</a:rPr>
              <a:t>중간에 원하는 수만큼의 키 프레임을 생성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/>
                </a:solidFill>
              </a:rPr>
              <a:t>CSS </a:t>
            </a:r>
            <a:r>
              <a:rPr lang="ko-KR" altLang="en-US" sz="1600" dirty="0" smtClean="0">
                <a:solidFill>
                  <a:prstClr val="black"/>
                </a:solidFill>
              </a:rPr>
              <a:t>애니메이션을 만들 대 애니메이션이 바뀌는 지점은 키 프레임 속성을 이용해 정의한다</a:t>
            </a:r>
            <a:r>
              <a:rPr lang="en-US" altLang="ko-KR" sz="1600" dirty="0" smtClean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설정하는 방법</a:t>
            </a:r>
            <a:endParaRPr lang="en-US" altLang="ko-KR" sz="1600" b="1" dirty="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애니메이션 정의 </a:t>
            </a:r>
            <a:r>
              <a:rPr lang="en-US" altLang="ko-KR" sz="1600" b="1" dirty="0" smtClean="0"/>
              <a:t>: animation-name : &lt;</a:t>
            </a:r>
            <a:r>
              <a:rPr lang="ko-KR" altLang="en-US" sz="1600" b="1" dirty="0" smtClean="0"/>
              <a:t>키 프레임 이름</a:t>
            </a:r>
            <a:r>
              <a:rPr lang="en-US" altLang="ko-KR" sz="1600" b="1" dirty="0" smtClean="0"/>
              <a:t>&gt; | none;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@</a:t>
            </a:r>
            <a:r>
              <a:rPr lang="en-US" altLang="ko-KR" sz="1600" b="1" dirty="0" err="1" smtClean="0"/>
              <a:t>keyframes</a:t>
            </a:r>
            <a:r>
              <a:rPr lang="en-US" altLang="ko-KR" sz="1600" b="1" dirty="0" smtClean="0"/>
              <a:t> &lt;</a:t>
            </a:r>
            <a:r>
              <a:rPr lang="ko-KR" altLang="en-US" sz="1600" b="1" dirty="0" smtClean="0"/>
              <a:t>이름</a:t>
            </a:r>
            <a:r>
              <a:rPr lang="en-US" altLang="ko-KR" sz="1600" b="1" dirty="0" smtClean="0"/>
              <a:t>&gt; {</a:t>
            </a:r>
            <a:r>
              <a:rPr lang="en-US" altLang="ko-KR" sz="1600" b="1" dirty="0"/>
              <a:t>	</a:t>
            </a:r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	&lt;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 smtClean="0"/>
              <a:t>&gt; { &lt;</a:t>
            </a:r>
            <a:r>
              <a:rPr lang="ko-KR" altLang="en-US" sz="1600" b="1" dirty="0" smtClean="0"/>
              <a:t>스타일</a:t>
            </a:r>
            <a:r>
              <a:rPr lang="en-US" altLang="ko-KR" sz="1600" b="1" dirty="0" smtClean="0"/>
              <a:t>&gt; }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86634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93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CSS Style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동적 변화</a:t>
            </a:r>
            <a:endParaRPr lang="en-US" altLang="ko-KR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861636"/>
              </p:ext>
            </p:extLst>
          </p:nvPr>
        </p:nvGraphicFramePr>
        <p:xfrm>
          <a:off x="336682" y="1228154"/>
          <a:ext cx="11669051" cy="492655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77451">
                  <a:extLst>
                    <a:ext uri="{9D8B030D-6E8A-4147-A177-3AD203B41FA5}">
                      <a16:colId xmlns:a16="http://schemas.microsoft.com/office/drawing/2014/main" val="2284812698"/>
                    </a:ext>
                  </a:extLst>
                </a:gridCol>
                <a:gridCol w="8991600">
                  <a:extLst>
                    <a:ext uri="{9D8B030D-6E8A-4147-A177-3AD203B41FA5}">
                      <a16:colId xmlns:a16="http://schemas.microsoft.com/office/drawing/2014/main" val="1805224577"/>
                    </a:ext>
                  </a:extLst>
                </a:gridCol>
              </a:tblGrid>
              <a:tr h="4201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  <a:effectLst/>
                          <a:latin typeface="inherit"/>
                        </a:rPr>
                        <a:t>속성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2060"/>
                          </a:solidFill>
                          <a:effectLst/>
                        </a:rPr>
                        <a:t>설명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effectLst/>
                        <a:latin typeface="inherit"/>
                      </a:endParaRPr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06569"/>
                  </a:ext>
                </a:extLst>
              </a:tr>
              <a:tr h="32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/>
                        <a:t>animation</a:t>
                      </a:r>
                      <a:endParaRPr lang="ko-KR" altLang="en-US" sz="1400" b="1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모든 </a:t>
                      </a:r>
                      <a:r>
                        <a:rPr lang="en-US" altLang="ko-KR" sz="1200" dirty="0" smtClean="0"/>
                        <a:t>animation </a:t>
                      </a:r>
                      <a:r>
                        <a:rPr lang="ko-KR" altLang="en-US" sz="1200" dirty="0" smtClean="0"/>
                        <a:t>속성을 이용한 스타일을 한 줄에 설정할 수 있음</a:t>
                      </a:r>
                      <a:endParaRPr lang="ko-KR" altLang="en-US" sz="12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115852260"/>
                  </a:ext>
                </a:extLst>
              </a:tr>
              <a:tr h="327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animation-name</a:t>
                      </a:r>
                      <a:endParaRPr lang="ko-KR" altLang="en-US" sz="1400" b="1" dirty="0" smtClean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애니메이션 효과의 이름을 설정</a:t>
                      </a:r>
                      <a:endParaRPr lang="ko-KR" altLang="en-US" sz="12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968324923"/>
                  </a:ext>
                </a:extLst>
              </a:tr>
              <a:tr h="6396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/>
                        <a:t>animation-</a:t>
                      </a:r>
                      <a:r>
                        <a:rPr lang="en-US" altLang="ko-KR" sz="1400" b="1" dirty="0" err="1" smtClean="0"/>
                        <a:t>durateion</a:t>
                      </a:r>
                      <a:endParaRPr lang="ko-KR" altLang="en-US" sz="1400" b="1" dirty="0" smtClean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애니메이션 효과를 재생할 시간을 설정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기본값은 </a:t>
                      </a:r>
                      <a:r>
                        <a:rPr lang="en-US" altLang="ko-KR" sz="1200" dirty="0" smtClean="0"/>
                        <a:t>0</a:t>
                      </a:r>
                      <a:r>
                        <a:rPr lang="ko-KR" altLang="en-US" sz="1200" dirty="0" smtClean="0"/>
                        <a:t>초이므로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재생할 시간을 명시하지 않으면 아무런 효과도 나타나지 않음</a:t>
                      </a:r>
                      <a:endParaRPr lang="ko-KR" altLang="en-US" sz="12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3663468"/>
                  </a:ext>
                </a:extLst>
              </a:tr>
              <a:tr h="6396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/>
                        <a:t>animation-delay</a:t>
                      </a:r>
                      <a:endParaRPr lang="ko-KR" altLang="en-US" sz="1400" b="1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애니메이션 효과가 </a:t>
                      </a:r>
                      <a:r>
                        <a:rPr lang="ko-KR" altLang="en-US" sz="1200" dirty="0" err="1" smtClean="0"/>
                        <a:t>나타나기까지의</a:t>
                      </a:r>
                      <a:r>
                        <a:rPr lang="ko-KR" altLang="en-US" sz="1200" dirty="0" smtClean="0"/>
                        <a:t> 지연 시간을 설정</a:t>
                      </a:r>
                      <a:endParaRPr lang="en-US" altLang="ko-KR" sz="1200" dirty="0" smtClean="0"/>
                    </a:p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애니메이션 효과는 이 속성값으로 설정된 시간이 흐른 뒤에 시작</a:t>
                      </a:r>
                      <a:endParaRPr lang="ko-KR" altLang="en-US" sz="12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876246540"/>
                  </a:ext>
                </a:extLst>
              </a:tr>
              <a:tr h="639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animation-literation-count</a:t>
                      </a:r>
                      <a:endParaRPr lang="ko-KR" altLang="en-US" sz="1400" b="1" dirty="0" smtClean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애니메이션 효과가 몇 번 반복될지 반복 횟수를 설정</a:t>
                      </a:r>
                      <a:endParaRPr lang="en-US" altLang="ko-KR" sz="1200" dirty="0" smtClean="0"/>
                    </a:p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이 속성값으로 </a:t>
                      </a:r>
                      <a:r>
                        <a:rPr lang="en-US" altLang="ko-KR" sz="1200" dirty="0" smtClean="0"/>
                        <a:t>infinite</a:t>
                      </a:r>
                      <a:r>
                        <a:rPr lang="ko-KR" altLang="en-US" sz="1200" dirty="0" smtClean="0"/>
                        <a:t>를 설정하면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애니메이션 효과가 무한 반복</a:t>
                      </a:r>
                      <a:endParaRPr lang="ko-KR" altLang="en-US" sz="12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28810335"/>
                  </a:ext>
                </a:extLst>
              </a:tr>
              <a:tr h="9522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animation-direction</a:t>
                      </a:r>
                      <a:endParaRPr lang="ko-KR" altLang="en-US" sz="1400" b="1" dirty="0" smtClean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애니메이션의 진행</a:t>
                      </a:r>
                      <a:r>
                        <a:rPr lang="ko-KR" altLang="en-US" sz="1200" baseline="0" dirty="0" smtClean="0"/>
                        <a:t> 방향을 설정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속성값으로 </a:t>
                      </a:r>
                      <a:r>
                        <a:rPr lang="en-US" altLang="ko-KR" sz="1200" baseline="0" dirty="0" smtClean="0"/>
                        <a:t>reverse</a:t>
                      </a:r>
                      <a:r>
                        <a:rPr lang="ko-KR" altLang="en-US" sz="1200" baseline="0" dirty="0" smtClean="0"/>
                        <a:t>와 </a:t>
                      </a:r>
                      <a:r>
                        <a:rPr lang="en-US" altLang="ko-KR" sz="1200" baseline="0" dirty="0" smtClean="0"/>
                        <a:t>alternate</a:t>
                      </a:r>
                      <a:r>
                        <a:rPr lang="ko-KR" altLang="en-US" sz="1200" baseline="0" dirty="0" smtClean="0"/>
                        <a:t>를 설정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aseline="0" dirty="0" smtClean="0"/>
                        <a:t>reverse</a:t>
                      </a:r>
                      <a:r>
                        <a:rPr lang="ko-KR" altLang="en-US" sz="1200" baseline="0" dirty="0" smtClean="0"/>
                        <a:t> 속성은 애니메이션 효과가 </a:t>
                      </a:r>
                      <a:r>
                        <a:rPr lang="en-US" altLang="ko-KR" sz="1200" baseline="0" dirty="0" smtClean="0"/>
                        <a:t>from</a:t>
                      </a:r>
                      <a:r>
                        <a:rPr lang="ko-KR" altLang="en-US" sz="1200" baseline="0" dirty="0" smtClean="0"/>
                        <a:t>에서 </a:t>
                      </a:r>
                      <a:r>
                        <a:rPr lang="en-US" altLang="ko-KR" sz="1200" baseline="0" dirty="0" smtClean="0"/>
                        <a:t>to </a:t>
                      </a:r>
                      <a:r>
                        <a:rPr lang="ko-KR" altLang="en-US" sz="1200" baseline="0" dirty="0" smtClean="0"/>
                        <a:t>방향이 아닌</a:t>
                      </a:r>
                      <a:r>
                        <a:rPr lang="en-US" altLang="ko-KR" sz="1200" baseline="0" dirty="0" smtClean="0"/>
                        <a:t>, to</a:t>
                      </a:r>
                      <a:r>
                        <a:rPr lang="ko-KR" altLang="en-US" sz="1200" baseline="0" dirty="0" smtClean="0"/>
                        <a:t>에서 </a:t>
                      </a:r>
                      <a:r>
                        <a:rPr lang="en-US" altLang="ko-KR" sz="1200" baseline="0" dirty="0" smtClean="0"/>
                        <a:t>from </a:t>
                      </a:r>
                      <a:r>
                        <a:rPr lang="ko-KR" altLang="en-US" sz="1200" baseline="0" dirty="0" smtClean="0"/>
                        <a:t>방향으로 진행</a:t>
                      </a:r>
                      <a:endParaRPr lang="en-US" altLang="ko-KR" sz="1200" baseline="0" dirty="0" smtClean="0"/>
                    </a:p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aseline="0" dirty="0" smtClean="0"/>
                        <a:t>alternate </a:t>
                      </a:r>
                      <a:r>
                        <a:rPr lang="ko-KR" altLang="en-US" sz="1200" baseline="0" dirty="0" smtClean="0"/>
                        <a:t>속성은 애니메이션 효과가 </a:t>
                      </a:r>
                      <a:r>
                        <a:rPr lang="en-US" altLang="ko-KR" sz="1200" baseline="0" dirty="0" smtClean="0"/>
                        <a:t>from</a:t>
                      </a:r>
                      <a:r>
                        <a:rPr lang="ko-KR" altLang="en-US" sz="1200" baseline="0" dirty="0" smtClean="0"/>
                        <a:t>에서 </a:t>
                      </a:r>
                      <a:r>
                        <a:rPr lang="en-US" altLang="ko-KR" sz="1200" baseline="0" dirty="0" smtClean="0"/>
                        <a:t>to </a:t>
                      </a:r>
                      <a:r>
                        <a:rPr lang="ko-KR" altLang="en-US" sz="1200" baseline="0" dirty="0" smtClean="0"/>
                        <a:t>방향으로 한 번 진행되고 나면 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err="1" smtClean="0"/>
                        <a:t>다음번에는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to</a:t>
                      </a:r>
                      <a:r>
                        <a:rPr lang="ko-KR" altLang="en-US" sz="1200" baseline="0" dirty="0" smtClean="0"/>
                        <a:t>에서 </a:t>
                      </a:r>
                      <a:r>
                        <a:rPr lang="en-US" altLang="ko-KR" sz="1200" baseline="0" dirty="0" smtClean="0"/>
                        <a:t>from</a:t>
                      </a:r>
                      <a:r>
                        <a:rPr lang="ko-KR" altLang="en-US" sz="1200" baseline="0" dirty="0" smtClean="0"/>
                        <a:t>방향으로 진행되게 변경</a:t>
                      </a:r>
                      <a:endParaRPr lang="ko-KR" altLang="en-US" sz="12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28229644"/>
                  </a:ext>
                </a:extLst>
              </a:tr>
              <a:tr h="327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animation-timing-function</a:t>
                      </a:r>
                      <a:endParaRPr lang="ko-KR" altLang="en-US" sz="1400" b="1" dirty="0" smtClean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애니메이션 효과의 시간당 속도를 설정</a:t>
                      </a:r>
                      <a:endParaRPr lang="ko-KR" altLang="en-US" sz="12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853915018"/>
                  </a:ext>
                </a:extLst>
              </a:tr>
              <a:tr h="327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animation-fill-mode</a:t>
                      </a:r>
                      <a:endParaRPr lang="ko-KR" altLang="en-US" sz="1400" b="1" dirty="0" smtClean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애니메이션 효과가 재생 중이 아닐 때 요소의 스타일을 설정</a:t>
                      </a:r>
                      <a:endParaRPr lang="ko-KR" altLang="en-US" sz="12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51991740"/>
                  </a:ext>
                </a:extLst>
              </a:tr>
              <a:tr h="327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animation-play-state</a:t>
                      </a:r>
                      <a:endParaRPr lang="ko-KR" altLang="en-US" sz="1400" b="1" dirty="0" smtClean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애니메이션 효과의 재생 상태를 설정</a:t>
                      </a:r>
                      <a:endParaRPr lang="ko-KR" altLang="en-US" sz="12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396158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4077</TotalTime>
  <Words>973</Words>
  <Application>Microsoft Office PowerPoint</Application>
  <PresentationFormat>와이드스크린</PresentationFormat>
  <Paragraphs>362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inherit</vt:lpstr>
      <vt:lpstr>맑은 고딕</vt:lpstr>
      <vt:lpstr>함초롬돋움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432</cp:revision>
  <dcterms:created xsi:type="dcterms:W3CDTF">2023-02-01T05:36:18Z</dcterms:created>
  <dcterms:modified xsi:type="dcterms:W3CDTF">2023-02-17T01:49:30Z</dcterms:modified>
</cp:coreProperties>
</file>