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347" r:id="rId4"/>
    <p:sldId id="348" r:id="rId5"/>
    <p:sldId id="339" r:id="rId6"/>
    <p:sldId id="352" r:id="rId7"/>
    <p:sldId id="353" r:id="rId8"/>
    <p:sldId id="349" r:id="rId9"/>
    <p:sldId id="354" r:id="rId10"/>
    <p:sldId id="351" r:id="rId11"/>
    <p:sldId id="355" r:id="rId12"/>
    <p:sldId id="356" r:id="rId13"/>
    <p:sldId id="357" r:id="rId14"/>
    <p:sldId id="358" r:id="rId15"/>
    <p:sldId id="35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7" autoAdjust="0"/>
    <p:restoredTop sz="94637" autoAdjust="0"/>
  </p:normalViewPr>
  <p:slideViewPr>
    <p:cSldViewPr snapToGrid="0">
      <p:cViewPr varScale="1">
        <p:scale>
          <a:sx n="58" d="100"/>
          <a:sy n="58" d="100"/>
        </p:scale>
        <p:origin x="54" y="4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64BDD-8AA0-468C-AD8F-8E571A7AF205}" type="datetimeFigureOut">
              <a:rPr lang="ko-KR" altLang="en-US" smtClean="0"/>
              <a:t>2023-02-17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67051-FFF7-4B65-BD5F-3A6C035E1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826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9B18-ED00-46B3-9529-00E23066FEC6}" type="datetime1">
              <a:rPr lang="ko-KR" altLang="en-US" smtClean="0"/>
              <a:t>2023-02-17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97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6F64-B1CE-42E5-911C-D99F8403ACA9}" type="datetime1">
              <a:rPr lang="ko-KR" altLang="en-US" smtClean="0"/>
              <a:t>2023-02-17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147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4C40-DA1E-4C0D-BAD7-6410C538C6C6}" type="datetime1">
              <a:rPr lang="ko-KR" altLang="en-US" smtClean="0"/>
              <a:t>2023-02-17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514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71AC-B2A1-481B-9DA8-14A49D44A088}" type="datetime1">
              <a:rPr lang="ko-KR" altLang="en-US" smtClean="0"/>
              <a:t>2023-02-17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86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9027-E84B-41FE-A3BE-065A9236FDFE}" type="datetime1">
              <a:rPr lang="ko-KR" altLang="en-US" smtClean="0"/>
              <a:t>2023-02-17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76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CAAD1-14F5-49C7-A042-028173323B31}" type="datetime1">
              <a:rPr lang="ko-KR" altLang="en-US" smtClean="0"/>
              <a:t>2023-02-17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6525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5728-B7D5-4C23-A8F5-871358347C70}" type="datetime1">
              <a:rPr lang="ko-KR" altLang="en-US" smtClean="0"/>
              <a:t>2023-02-17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41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EFE9-251B-470C-8178-EF799F7CE668}" type="datetime1">
              <a:rPr lang="ko-KR" altLang="en-US" smtClean="0"/>
              <a:t>2023-02-17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06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68E9-A0A3-4B61-A408-94D79AF7B83F}" type="datetime1">
              <a:rPr lang="ko-KR" altLang="en-US" smtClean="0"/>
              <a:t>2023-02-17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842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D61-9432-47AE-9C7B-30A78A01EBB6}" type="datetime1">
              <a:rPr lang="ko-KR" altLang="en-US" smtClean="0"/>
              <a:t>2023-02-17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752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EBD2-07D1-46C7-9AAF-4DF662C2BC2D}" type="datetime1">
              <a:rPr lang="ko-KR" altLang="en-US" smtClean="0"/>
              <a:t>2023-02-17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944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6087E-3BBB-4021-B385-C52BD383A10F}" type="datetime1">
              <a:rPr lang="ko-KR" altLang="en-US" smtClean="0"/>
              <a:t>2023-02-17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025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63729" y="0"/>
            <a:ext cx="12300065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265934" y="247939"/>
            <a:ext cx="55098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+mj-lt"/>
              </a:rPr>
              <a:t>12</a:t>
            </a:r>
            <a:r>
              <a:rPr lang="ko-KR" altLang="en-US" sz="4000" b="1" dirty="0" smtClean="0">
                <a:solidFill>
                  <a:schemeClr val="bg1"/>
                </a:solidFill>
                <a:latin typeface="+mj-lt"/>
              </a:rPr>
              <a:t>일 </a:t>
            </a:r>
            <a:r>
              <a:rPr lang="ko-KR" altLang="en-US" sz="4000" b="1" dirty="0" smtClean="0">
                <a:solidFill>
                  <a:schemeClr val="bg1"/>
                </a:solidFill>
                <a:latin typeface="+mj-lt"/>
              </a:rPr>
              <a:t>차 수업 정리 </a:t>
            </a:r>
            <a:r>
              <a:rPr lang="en-US" altLang="ko-KR" sz="4000" b="1" dirty="0" smtClean="0">
                <a:solidFill>
                  <a:schemeClr val="bg1"/>
                </a:solidFill>
                <a:latin typeface="+mj-lt"/>
              </a:rPr>
              <a:t>PPT</a:t>
            </a:r>
            <a:endParaRPr lang="ko-KR" altLang="en-US" sz="4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787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218956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114120" y="410530"/>
            <a:ext cx="12102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8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en-US" altLang="ko-KR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keyframes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&amp; animation (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바닥에서 </a:t>
            </a:r>
            <a:r>
              <a:rPr lang="ko-KR" altLang="en-US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튀어오르는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효과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2" y="1080655"/>
            <a:ext cx="12215606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2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margin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D7BA7D"/>
                </a:solidFill>
                <a:latin typeface="Consolas" panose="020B0609020204030204" pitchFamily="49" charset="0"/>
              </a:rPr>
              <a:t>.bounce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position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absolute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bottom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10px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  /* </a:t>
            </a:r>
            <a:r>
              <a:rPr lang="ko-KR" altLang="en-US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포지션 지정이 되지 않았다면</a:t>
            </a:r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ko-KR" altLang="en-US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전체선택자로 인해 </a:t>
            </a:r>
            <a:r>
              <a:rPr lang="ko-KR" altLang="en-US" sz="1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margin</a:t>
            </a:r>
            <a:r>
              <a:rPr lang="ko-KR" altLang="en-US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값이 </a:t>
            </a:r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ko-KR" altLang="en-US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이므로 창 왼쪽에 붙어서 출력됨   *</a:t>
            </a:r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endParaRPr lang="ko-KR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animation-name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bounce;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animation-duration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1s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animation-iteration-count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infinite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animation-timing-function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ease-in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/* ↓ @</a:t>
            </a:r>
            <a:r>
              <a:rPr lang="en-US" altLang="ko-KR" sz="1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keyframes</a:t>
            </a:r>
            <a:r>
              <a:rPr lang="ko-KR" altLang="en-US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은 애니메이션 </a:t>
            </a:r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(= </a:t>
            </a:r>
            <a:r>
              <a:rPr lang="ko-KR" altLang="en-US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움직임</a:t>
            </a:r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  <a:r>
              <a:rPr lang="ko-KR" altLang="en-US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효과 규칙을 지정할 때 사용 *</a:t>
            </a:r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endParaRPr lang="ko-KR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200" dirty="0" err="1">
                <a:solidFill>
                  <a:srgbClr val="C586C0"/>
                </a:solidFill>
                <a:latin typeface="Consolas" panose="020B0609020204030204" pitchFamily="49" charset="0"/>
              </a:rPr>
              <a:t>keyframes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bounce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0% {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bottom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 }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</a:t>
            </a:r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 /* 0</a:t>
            </a:r>
            <a:r>
              <a:rPr lang="ko-KR" altLang="en-US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만 </a:t>
            </a:r>
            <a:r>
              <a:rPr lang="ko-KR" altLang="en-US" sz="1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적혀있을</a:t>
            </a:r>
            <a:r>
              <a:rPr lang="ko-KR" altLang="en-US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 때는 변화가 없다</a:t>
            </a:r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. */</a:t>
            </a:r>
            <a:endParaRPr lang="ko-KR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25% {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bottom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15px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 }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50% {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bottom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 }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75% {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bottom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30px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 }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100% {  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bottom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 }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82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218956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429" y="309494"/>
            <a:ext cx="1163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9. Login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창 만들어보기</a:t>
            </a:r>
            <a:endParaRPr lang="en-US" altLang="ko-KR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2" y="947655"/>
            <a:ext cx="12215606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Log-in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C586C0"/>
                </a:solidFill>
                <a:latin typeface="Consolas" panose="020B0609020204030204" pitchFamily="49" charset="0"/>
              </a:rPr>
              <a:t>@import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url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'https://fonts.googleapis.com/css2?family=Roboto:wght@300&amp;display=swap'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    /* ↓ 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전체 </a:t>
            </a:r>
            <a:r>
              <a:rPr lang="ko-KR" altLang="en-US" sz="1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선택자로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마진과 </a:t>
            </a:r>
            <a:r>
              <a:rPr lang="ko-KR" altLang="en-US" sz="1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패딩값을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초기화 하고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, box 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너비를 설정해준다 *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endParaRPr lang="ko-KR" altLang="en-US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ko-KR" alt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ko-KR" alt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margin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box-sizing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border-box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font-family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sans-serif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   /* ↓ 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로그인 창 전체의 스타일 값을 적용해준다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. </a:t>
            </a:r>
            <a:endParaRPr lang="ko-KR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(id 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및 패스워드 기입할 수 있는 로그인 창 전체의 위치를 </a:t>
            </a:r>
            <a:r>
              <a:rPr lang="ko-KR" alt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잡아줌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) */</a:t>
            </a:r>
            <a:endParaRPr lang="ko-KR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D7BA7D"/>
                </a:solidFill>
                <a:latin typeface="Consolas" panose="020B0609020204030204" pitchFamily="49" charset="0"/>
              </a:rPr>
              <a:t>.login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position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absolute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top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50%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50%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transform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translate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-50%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-50%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text-align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center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/* border :1px solid black; */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/* ↓ Login 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단어가 적힌 박스 디자인 설정 값 *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endParaRPr lang="ko-KR" altLang="en-US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D7BA7D"/>
                </a:solidFill>
                <a:latin typeface="Consolas" panose="020B0609020204030204" pitchFamily="49" charset="0"/>
              </a:rPr>
              <a:t>.login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D7BA7D"/>
                </a:solidFill>
                <a:latin typeface="Consolas" panose="020B0609020204030204" pitchFamily="49" charset="0"/>
              </a:rPr>
              <a:t>h1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font-size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30px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margin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20px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font-weight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bold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endParaRPr lang="en-US" altLang="ko-KR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68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218956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429" y="309494"/>
            <a:ext cx="1163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10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Login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창 만들어보기</a:t>
            </a:r>
            <a:endParaRPr lang="en-US" altLang="ko-KR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2" y="947655"/>
            <a:ext cx="12215606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/* ↓ ID,PASSWORD,JOIN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의 위치와 </a:t>
            </a:r>
            <a:r>
              <a:rPr lang="ko-KR" altLang="en-US" sz="1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블럭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설정을 묶어서 한번에 해줌 *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endParaRPr lang="ko-KR" altLang="en-US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D7BA7D"/>
                </a:solidFill>
                <a:latin typeface="Consolas" panose="020B0609020204030204" pitchFamily="49" charset="0"/>
              </a:rPr>
              <a:t>.login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D7BA7D"/>
                </a:solidFill>
                <a:latin typeface="Consolas" panose="020B0609020204030204" pitchFamily="49" charset="0"/>
              </a:rPr>
              <a:t>.box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position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relative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display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block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  /* ↓ ID,PASSWORD </a:t>
            </a:r>
            <a:r>
              <a:rPr lang="ko-KR" altLang="en-US" sz="1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블럭의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디테일한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디자인을 해줌 너비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높이 등등 *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endParaRPr lang="ko-KR" altLang="en-US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D7BA7D"/>
                </a:solidFill>
                <a:latin typeface="Consolas" panose="020B0609020204030204" pitchFamily="49" charset="0"/>
              </a:rPr>
              <a:t>.login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D7BA7D"/>
                </a:solidFill>
                <a:latin typeface="Consolas" panose="020B0609020204030204" pitchFamily="49" charset="0"/>
              </a:rPr>
              <a:t>.box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D7BA7D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300px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/* ID,PASSWORD 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버튼의 가로 길이 설정 *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endParaRPr lang="ko-KR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50px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/* ID,PASSWORD 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버튼의 폭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높이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설정 *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endParaRPr lang="ko-KR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border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border-bottom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2px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solid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#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adadad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/* ID,PASSWORD 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버튼의 아래에만 테두리 선을 </a:t>
            </a:r>
            <a:r>
              <a:rPr lang="ko-KR" alt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만들어줌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*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endParaRPr lang="ko-KR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outline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/* ID,PASSWORD 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버튼 테두리를 감싸는 </a:t>
            </a:r>
            <a:r>
              <a:rPr lang="ko-KR" alt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바깥선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설정 *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endParaRPr lang="ko-KR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margin-bottom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20px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font-size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15px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;}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80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218956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429" y="309494"/>
            <a:ext cx="1163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11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Login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창 만들어보기</a:t>
            </a:r>
            <a:endParaRPr lang="en-US" altLang="ko-KR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2" y="947655"/>
            <a:ext cx="12215606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  /* ↓ JOIN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이 적힌 버튼 </a:t>
            </a:r>
            <a:r>
              <a:rPr lang="ko-KR" alt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디테일한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디자인을 해줌 너비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높이 등등 *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 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D7BA7D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7BA7D"/>
                </a:solidFill>
                <a:latin typeface="Consolas" panose="020B0609020204030204" pitchFamily="49" charset="0"/>
              </a:rPr>
              <a:t>btn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300px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/* JOIN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버튼의 가로 길이 설정 *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50px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/* JOIN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버튼의 폭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높이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)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설정 *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margin-bottom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20px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/* JOIN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버튼의 하단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ID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패스워드 찾기와 </a:t>
            </a:r>
            <a:r>
              <a:rPr lang="ko-KR" alt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회원가입블럭간의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 거리 *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background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linear-gradient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125deg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#81ecec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#7869ec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#81ecec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background-position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background-size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200%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/* JOIN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버튼의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transition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이 설정 *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transition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0.4s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/* JOIN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버튼의 </a:t>
            </a:r>
            <a:r>
              <a:rPr lang="ko-KR" alt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그라데이션이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 자연스럽게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느리게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)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변화하는 것처럼 </a:t>
            </a:r>
            <a:r>
              <a:rPr lang="ko-KR" alt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설정해줌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 *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white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/* JOIN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버튼의 글자 색상 *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border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/* JOIN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버튼의 테두리 설정 *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cursor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pointer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font-weight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bold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endParaRPr lang="en-US" altLang="ko-KR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74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218956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429" y="309494"/>
            <a:ext cx="1163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12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Login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창 만들어보기</a:t>
            </a:r>
            <a:endParaRPr lang="en-US" altLang="ko-KR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2" y="947655"/>
            <a:ext cx="12215606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/* ↓ JOIN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버튼에 커서가 </a:t>
            </a:r>
            <a:r>
              <a:rPr lang="ko-KR" alt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다가갔을때의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반응 *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endParaRPr lang="ko-KR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D7BA7D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7BA7D"/>
                </a:solidFill>
                <a:latin typeface="Consolas" panose="020B0609020204030204" pitchFamily="49" charset="0"/>
              </a:rPr>
              <a:t>btn:hover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background-position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right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D7BA7D"/>
                </a:solidFill>
                <a:latin typeface="Consolas" panose="020B0609020204030204" pitchFamily="49" charset="0"/>
              </a:rPr>
              <a:t>.bottom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D7BA7D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display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inline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font-size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15px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10px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D7BA7D"/>
                </a:solidFill>
                <a:latin typeface="Consolas" panose="020B0609020204030204" pitchFamily="49" charset="0"/>
              </a:rPr>
              <a:t>.bottom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D7BA7D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D7BA7D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text-decoration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gray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12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218956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429" y="309494"/>
            <a:ext cx="1163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13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Login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창 만들어보기</a:t>
            </a:r>
            <a:endParaRPr lang="en-US" altLang="ko-KR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2" y="947655"/>
            <a:ext cx="12215606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lvl="0"/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"login"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"#"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Login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"box"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"id"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"id"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placeholder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"ID"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"box"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"password"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"pass"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"pass"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placeholder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"PASSWORD"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"box"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"submit"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btn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"JOIN"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J O I N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"bottom"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"#"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ID/</a:t>
            </a:r>
            <a:r>
              <a:rPr lang="en-US" altLang="ko-KR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Passowrd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찾기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"./signup.html"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회원가입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0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153639" y="309494"/>
            <a:ext cx="1789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+mj-lt"/>
              </a:rPr>
              <a:t>목       차</a:t>
            </a:r>
            <a:endParaRPr lang="ko-KR" alt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7312" y="1179092"/>
            <a:ext cx="11417300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transform (</a:t>
            </a:r>
            <a:r>
              <a:rPr lang="en-US" altLang="ko-KR" sz="19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rotate,scale,skew</a:t>
            </a: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animation</a:t>
            </a: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sz="19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transiton</a:t>
            </a:r>
            <a:endParaRPr lang="en-US" altLang="ko-KR" sz="19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sz="19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keyframes</a:t>
            </a: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&amp; animation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Login </a:t>
            </a: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창 만들어보기</a:t>
            </a: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085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218956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2" y="997530"/>
            <a:ext cx="6001277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 smtClean="0">
                <a:solidFill>
                  <a:srgbClr val="D7BA7D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altLang="ko-KR" sz="1600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100px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100px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border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1px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dotted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black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background-color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lightgreen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margin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30px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  <a:endParaRPr lang="en-US" altLang="ko-KR" sz="1600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/* rotate (angle) : 2D </a:t>
            </a:r>
            <a:r>
              <a:rPr lang="ko-KR" altLang="en-US" sz="16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회전정의</a:t>
            </a:r>
            <a:r>
              <a:rPr lang="ko-KR" altLang="en-US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각도는 </a:t>
            </a:r>
            <a:r>
              <a:rPr lang="en-US" altLang="ko-KR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ko-KR" altLang="en-US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안에 지정</a:t>
            </a:r>
            <a:r>
              <a:rPr lang="en-US" altLang="ko-KR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. */</a:t>
            </a:r>
            <a:endParaRPr lang="ko-KR" altLang="en-US" sz="1600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 smtClean="0">
                <a:solidFill>
                  <a:srgbClr val="D7BA7D"/>
                </a:solidFill>
                <a:latin typeface="Consolas" panose="020B0609020204030204" pitchFamily="49" charset="0"/>
              </a:rPr>
              <a:t>div#box1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altLang="ko-KR" sz="1600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transform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rotate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45deg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sz="1600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  <a:endParaRPr lang="en-US" altLang="ko-KR" sz="1600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 smtClean="0">
                <a:solidFill>
                  <a:srgbClr val="D7BA7D"/>
                </a:solidFill>
                <a:latin typeface="Consolas" panose="020B0609020204030204" pitchFamily="49" charset="0"/>
              </a:rPr>
              <a:t>div#box2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altLang="ko-KR" sz="1600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transform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rotate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-90deg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sz="1600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  <a:endParaRPr lang="en-US" altLang="ko-KR" sz="1600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endParaRPr lang="en-US" altLang="ko-KR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429" y="309494"/>
            <a:ext cx="1163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1. 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transform – rotate / </a:t>
            </a:r>
            <a:r>
              <a:rPr lang="en-US" altLang="ko-KR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rotate:hover</a:t>
            </a:r>
            <a:endParaRPr lang="en-US" altLang="ko-KR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99994" y="997530"/>
            <a:ext cx="6217920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D7BA7D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margin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50px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</a:t>
            </a:r>
            <a:r>
              <a:rPr lang="en-US" altLang="ko-KR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100px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100px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background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yellow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border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1px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solid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red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transition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width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3s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height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3s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transform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3s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 err="1">
                <a:solidFill>
                  <a:srgbClr val="D7BA7D"/>
                </a:solidFill>
                <a:latin typeface="Consolas" panose="020B0609020204030204" pitchFamily="49" charset="0"/>
              </a:rPr>
              <a:t>div:hover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200px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200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ps;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border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3px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solid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blue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transform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rotate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360deg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62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218956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2" y="997530"/>
            <a:ext cx="6001277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D7BA7D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100px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100px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border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1px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dotted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black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background-color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skyblue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margin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50px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/* scale (</a:t>
            </a:r>
            <a:r>
              <a:rPr lang="en-US" altLang="ko-KR" sz="1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x,y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) x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축 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y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축 크기 배율 변환 *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endParaRPr lang="ko-KR" altLang="en-US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D7BA7D"/>
                </a:solidFill>
                <a:latin typeface="Consolas" panose="020B0609020204030204" pitchFamily="49" charset="0"/>
              </a:rPr>
              <a:t>div#box1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transform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scale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0.5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0.5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);}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D7BA7D"/>
                </a:solidFill>
                <a:latin typeface="Consolas" panose="020B0609020204030204" pitchFamily="49" charset="0"/>
              </a:rPr>
              <a:t>div#box2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transform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scale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1.5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429" y="309494"/>
            <a:ext cx="1163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transform – scale / skew</a:t>
            </a:r>
            <a:endParaRPr lang="en-US" altLang="ko-KR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99994" y="997530"/>
            <a:ext cx="6217920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D7BA7D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100px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100px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border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1px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dotted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black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background-color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lightgreen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margin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50px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  /* skew : 2D 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비틀기 변환 *</a:t>
            </a:r>
            <a:r>
              <a:rPr lang="en-US" altLang="ko-KR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D7BA7D"/>
                </a:solidFill>
                <a:latin typeface="Consolas" panose="020B0609020204030204" pitchFamily="49" charset="0"/>
              </a:rPr>
              <a:t>div#box1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transform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skew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50deg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);}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D7BA7D"/>
                </a:solidFill>
                <a:latin typeface="Consolas" panose="020B0609020204030204" pitchFamily="49" charset="0"/>
              </a:rPr>
              <a:t>div#box2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transform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skew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-30deg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);}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D7BA7D"/>
                </a:solidFill>
                <a:latin typeface="Consolas" panose="020B0609020204030204" pitchFamily="49" charset="0"/>
              </a:rPr>
              <a:t>div#box3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transform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skew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20deg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10deg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45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218956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114120" y="410530"/>
            <a:ext cx="12102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3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animation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2" y="1014155"/>
            <a:ext cx="12215606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D7BA7D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100px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100px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background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red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position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relative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animation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boxmove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linear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infinite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alternate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4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        /* ↓ </a:t>
            </a:r>
            <a:r>
              <a:rPr lang="ko-KR" alt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애니메이션 </a:t>
            </a:r>
            <a:r>
              <a:rPr lang="en-US" altLang="ko-KR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(=</a:t>
            </a:r>
            <a:r>
              <a:rPr lang="ko-KR" alt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움직임</a:t>
            </a:r>
            <a:r>
              <a:rPr lang="en-US" altLang="ko-KR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  <a:r>
              <a:rPr lang="ko-KR" alt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효과 규칙을 지정할 때 사용</a:t>
            </a:r>
          </a:p>
          <a:p>
            <a:pPr lvl="0"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             </a:t>
            </a:r>
            <a:r>
              <a:rPr lang="en-US" altLang="ko-KR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CSS </a:t>
            </a:r>
            <a:r>
              <a:rPr lang="ko-KR" alt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스타일이 변경되는 걸 의미하며</a:t>
            </a:r>
            <a:r>
              <a:rPr lang="en-US" altLang="ko-KR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여러 번 변경가능</a:t>
            </a:r>
          </a:p>
          <a:p>
            <a:pPr lvl="0"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             애니메이션 </a:t>
            </a:r>
            <a:r>
              <a:rPr lang="ko-KR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시작</a:t>
            </a:r>
            <a:r>
              <a:rPr lang="ko-KR" alt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 부분 </a:t>
            </a:r>
            <a:r>
              <a:rPr lang="en-US" altLang="ko-KR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: 0% </a:t>
            </a:r>
            <a:r>
              <a:rPr lang="ko-KR" alt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또는 </a:t>
            </a:r>
            <a:r>
              <a:rPr lang="en-US" altLang="ko-KR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from </a:t>
            </a:r>
            <a:r>
              <a:rPr lang="ko-KR" alt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사용</a:t>
            </a:r>
          </a:p>
          <a:p>
            <a:pPr lvl="0"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             애니메이션 </a:t>
            </a:r>
            <a:r>
              <a:rPr lang="ko-KR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끝난</a:t>
            </a:r>
            <a:r>
              <a:rPr lang="ko-KR" alt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 부분 </a:t>
            </a:r>
            <a:r>
              <a:rPr lang="en-US" altLang="ko-KR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: 100% </a:t>
            </a:r>
            <a:r>
              <a:rPr lang="ko-KR" alt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또는 </a:t>
            </a:r>
            <a:r>
              <a:rPr lang="en-US" altLang="ko-KR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to </a:t>
            </a:r>
            <a:r>
              <a:rPr lang="ko-KR" alt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사용 *</a:t>
            </a:r>
            <a:r>
              <a:rPr lang="en-US" altLang="ko-KR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endParaRPr lang="ko-KR" altLang="en-US" sz="1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       </a:t>
            </a:r>
            <a:r>
              <a:rPr lang="ko-KR" altLang="en-US" sz="1400" b="1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FFFF00"/>
                </a:solidFill>
                <a:latin typeface="Consolas" panose="020B0609020204030204" pitchFamily="49" charset="0"/>
              </a:rPr>
              <a:t>/* </a:t>
            </a:r>
            <a:r>
              <a:rPr lang="en-US" altLang="ko-KR" sz="14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keyframes</a:t>
            </a:r>
            <a:r>
              <a:rPr lang="en-US" altLang="ko-KR" sz="1400" b="1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b="1" dirty="0">
                <a:solidFill>
                  <a:srgbClr val="FFFF00"/>
                </a:solidFill>
                <a:latin typeface="Consolas" panose="020B0609020204030204" pitchFamily="49" charset="0"/>
              </a:rPr>
              <a:t>구문</a:t>
            </a:r>
          </a:p>
          <a:p>
            <a:pPr lvl="0">
              <a:lnSpc>
                <a:spcPct val="150000"/>
              </a:lnSpc>
            </a:pPr>
            <a:r>
              <a:rPr lang="ko-KR" altLang="en-US" sz="1400" b="1" dirty="0">
                <a:solidFill>
                  <a:srgbClr val="FFFF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b="1" dirty="0">
                <a:solidFill>
                  <a:srgbClr val="FFFF00"/>
                </a:solidFill>
                <a:latin typeface="Consolas" panose="020B0609020204030204" pitchFamily="49" charset="0"/>
              </a:rPr>
              <a:t>--&gt; @</a:t>
            </a:r>
            <a:r>
              <a:rPr lang="en-US" altLang="ko-KR" sz="14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keyframes</a:t>
            </a:r>
            <a:r>
              <a:rPr lang="en-US" altLang="ko-KR" sz="1400" b="1" dirty="0">
                <a:solidFill>
                  <a:srgbClr val="FFFF00"/>
                </a:solidFill>
                <a:latin typeface="Consolas" panose="020B0609020204030204" pitchFamily="49" charset="0"/>
              </a:rPr>
              <a:t> animation-name { </a:t>
            </a:r>
            <a:r>
              <a:rPr lang="en-US" altLang="ko-KR" sz="14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keyframes_selector</a:t>
            </a:r>
            <a:r>
              <a:rPr lang="en-US" altLang="ko-KR" sz="1400" b="1" dirty="0">
                <a:solidFill>
                  <a:srgbClr val="FFFF00"/>
                </a:solidFill>
                <a:latin typeface="Consolas" panose="020B0609020204030204" pitchFamily="49" charset="0"/>
              </a:rPr>
              <a:t> {</a:t>
            </a:r>
            <a:r>
              <a:rPr lang="en-US" altLang="ko-KR" sz="14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CSS_code</a:t>
            </a:r>
            <a:r>
              <a:rPr lang="en-US" altLang="ko-KR" sz="1400" b="1" dirty="0">
                <a:solidFill>
                  <a:srgbClr val="FFFF00"/>
                </a:solidFill>
                <a:latin typeface="Consolas" panose="020B0609020204030204" pitchFamily="49" charset="0"/>
              </a:rPr>
              <a:t>}} */</a:t>
            </a:r>
          </a:p>
          <a:p>
            <a:pPr lvl="0"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keyframes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boxmove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from {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0px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;}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to {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300px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;}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61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218956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2" y="997530"/>
            <a:ext cx="6001277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endParaRPr lang="en-US" altLang="ko-KR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429" y="309494"/>
            <a:ext cx="1163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4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animation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과 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transform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사용하여 객체의 이동을 보여주는 예제</a:t>
            </a:r>
            <a:endParaRPr lang="en-US" altLang="ko-KR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99994" y="997530"/>
            <a:ext cx="6217920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endParaRPr lang="en-US" altLang="ko-KR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2" y="1080655"/>
            <a:ext cx="12215606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D7BA7D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200px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100px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border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1px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dotted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black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background-color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yellow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position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relative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animation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boxmove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5s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linear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infinite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alternate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D7BA7D"/>
                </a:solidFill>
                <a:latin typeface="Consolas" panose="020B0609020204030204" pitchFamily="49" charset="0"/>
              </a:rPr>
              <a:t>div#box2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/>
            </a:r>
            <a:br>
              <a:rPr lang="en-US" altLang="ko-KR" sz="1600" b="1" dirty="0">
                <a:solidFill>
                  <a:srgbClr val="FFFF00"/>
                </a:solidFill>
                <a:latin typeface="Consolas" panose="020B0609020204030204" pitchFamily="49" charset="0"/>
              </a:rPr>
            </a:br>
            <a:r>
              <a:rPr lang="en-US" altLang="ko-KR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            transform: translate(100px, 50px);</a:t>
            </a:r>
          </a:p>
          <a:p>
            <a:r>
              <a:rPr lang="en-US" altLang="ko-KR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        @</a:t>
            </a:r>
            <a:r>
              <a:rPr lang="en-US" altLang="ko-KR" sz="16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keyframes</a:t>
            </a:r>
            <a:r>
              <a:rPr lang="en-US" altLang="ko-KR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boxmove</a:t>
            </a:r>
            <a:r>
              <a:rPr lang="en-US" altLang="ko-KR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            from { left: 0px;}</a:t>
            </a:r>
          </a:p>
          <a:p>
            <a:r>
              <a:rPr lang="en-US" altLang="ko-KR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            to { left: 300px;}</a:t>
            </a:r>
          </a:p>
          <a:p>
            <a:r>
              <a:rPr lang="en-US" altLang="ko-KR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박스 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"box2"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박스 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68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218956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2" y="997530"/>
            <a:ext cx="6001277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endParaRPr lang="en-US" altLang="ko-KR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429" y="309494"/>
            <a:ext cx="1163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5. transition-timing-function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변형 속도 설정 시 속성값들</a:t>
            </a:r>
            <a:endParaRPr lang="en-US" altLang="ko-KR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99994" y="997530"/>
            <a:ext cx="6217920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endParaRPr lang="en-US" altLang="ko-KR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2" y="914405"/>
            <a:ext cx="12215606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D7BA7D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210px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70px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background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red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yellow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border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1px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solid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black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transition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: width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1.5s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4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D7BA7D"/>
                </a:solidFill>
                <a:latin typeface="Consolas" panose="020B0609020204030204" pitchFamily="49" charset="0"/>
              </a:rPr>
              <a:t>#div1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transition-timing-function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linear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;}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D7BA7D"/>
                </a:solidFill>
                <a:latin typeface="Consolas" panose="020B0609020204030204" pitchFamily="49" charset="0"/>
              </a:rPr>
              <a:t>#div2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transition-timing-function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ease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;}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D7BA7D"/>
                </a:solidFill>
                <a:latin typeface="Consolas" panose="020B0609020204030204" pitchFamily="49" charset="0"/>
              </a:rPr>
              <a:t>#div3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transition-timing-function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ease-in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;}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D7BA7D"/>
                </a:solidFill>
                <a:latin typeface="Consolas" panose="020B0609020204030204" pitchFamily="49" charset="0"/>
              </a:rPr>
              <a:t>#div4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transition-timing-function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ease-out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;}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D7BA7D"/>
                </a:solidFill>
                <a:latin typeface="Consolas" panose="020B0609020204030204" pitchFamily="49" charset="0"/>
              </a:rPr>
              <a:t>#div5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transition-timing-function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ease-in-out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;}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D7BA7D"/>
                </a:solidFill>
                <a:latin typeface="Consolas" panose="020B0609020204030204" pitchFamily="49" charset="0"/>
              </a:rPr>
              <a:t>#div6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transition-timing-function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cubic-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bezier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0.1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0.0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0.1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1.0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);}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 err="1">
                <a:solidFill>
                  <a:srgbClr val="D7BA7D"/>
                </a:solidFill>
                <a:latin typeface="Consolas" panose="020B0609020204030204" pitchFamily="49" charset="0"/>
              </a:rPr>
              <a:t>div:hover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500px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;}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"div1"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"top: 100px"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b="1" dirty="0">
                <a:solidFill>
                  <a:srgbClr val="FFFF00"/>
                </a:solidFill>
                <a:latin typeface="Consolas" panose="020B0609020204030204" pitchFamily="49" charset="0"/>
              </a:rPr>
              <a:t>linear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: 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처음부터 끝까지 같은 속도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"div2"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"top: 150px"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b="1" dirty="0">
                <a:solidFill>
                  <a:srgbClr val="FFFF00"/>
                </a:solidFill>
                <a:latin typeface="Consolas" panose="020B0609020204030204" pitchFamily="49" charset="0"/>
              </a:rPr>
              <a:t>ease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: 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느리게 시작하여 점점 빨라졌다가 느리게 끝남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"div3"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"top: 200px"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b="1" dirty="0">
                <a:solidFill>
                  <a:srgbClr val="FFFF00"/>
                </a:solidFill>
                <a:latin typeface="Consolas" panose="020B0609020204030204" pitchFamily="49" charset="0"/>
              </a:rPr>
              <a:t>ease-in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: 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느리게 시작하여 점점 빨라지다가 일정한 속도에 다다르면 같은 속도를 유지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"div4"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"top: 250px"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b="1" dirty="0">
                <a:solidFill>
                  <a:srgbClr val="FFFF00"/>
                </a:solidFill>
                <a:latin typeface="Consolas" panose="020B0609020204030204" pitchFamily="49" charset="0"/>
              </a:rPr>
              <a:t>ease-out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: 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일정한 속도의 등속 변화로 시작해서 점점 느려지면서 끝남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"div5"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"top: 300px"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b="1" dirty="0">
                <a:solidFill>
                  <a:srgbClr val="FFFF00"/>
                </a:solidFill>
                <a:latin typeface="Consolas" panose="020B0609020204030204" pitchFamily="49" charset="0"/>
              </a:rPr>
              <a:t>ease-in-out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: 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느리게 시작하여 느리게 끝남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"div6"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"top: 350px"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b="1" dirty="0">
                <a:solidFill>
                  <a:srgbClr val="FFFF00"/>
                </a:solidFill>
                <a:latin typeface="Consolas" panose="020B0609020204030204" pitchFamily="49" charset="0"/>
              </a:rPr>
              <a:t>cubic-</a:t>
            </a:r>
            <a:r>
              <a:rPr lang="en-US" altLang="ko-KR" sz="14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bezier</a:t>
            </a:r>
            <a:r>
              <a:rPr lang="en-US" altLang="ko-KR" sz="1400" b="1" dirty="0">
                <a:solidFill>
                  <a:srgbClr val="FFFF00"/>
                </a:solidFill>
                <a:latin typeface="Consolas" panose="020B0609020204030204" pitchFamily="49" charset="0"/>
              </a:rPr>
              <a:t>(n, n, n, n) 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처음과 끝의 속도를 설정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07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218956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114120" y="410530"/>
            <a:ext cx="12102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6. </a:t>
            </a:r>
            <a:r>
              <a:rPr lang="en-US" altLang="ko-KR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keyframes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rgbClr val="FFC000">
                    <a:lumMod val="60000"/>
                    <a:lumOff val="40000"/>
                  </a:srgbClr>
                </a:solidFill>
              </a:rPr>
              <a:t>- </a:t>
            </a:r>
            <a:r>
              <a:rPr lang="ko-KR" altLang="en-US" sz="1600" dirty="0">
                <a:solidFill>
                  <a:srgbClr val="FFC000">
                    <a:lumMod val="60000"/>
                    <a:lumOff val="40000"/>
                  </a:srgbClr>
                </a:solidFill>
              </a:rPr>
              <a:t>애니메이션 </a:t>
            </a:r>
            <a:r>
              <a:rPr lang="en-US" altLang="ko-KR" sz="1600" dirty="0">
                <a:solidFill>
                  <a:srgbClr val="FFC000">
                    <a:lumMod val="60000"/>
                    <a:lumOff val="40000"/>
                  </a:srgbClr>
                </a:solidFill>
              </a:rPr>
              <a:t>(= </a:t>
            </a:r>
            <a:r>
              <a:rPr lang="ko-KR" altLang="en-US" sz="1600" dirty="0">
                <a:solidFill>
                  <a:srgbClr val="FFC000">
                    <a:lumMod val="60000"/>
                    <a:lumOff val="40000"/>
                  </a:srgbClr>
                </a:solidFill>
              </a:rPr>
              <a:t>움직임</a:t>
            </a:r>
            <a:r>
              <a:rPr lang="en-US" altLang="ko-KR" sz="1600" dirty="0">
                <a:solidFill>
                  <a:srgbClr val="FFC000">
                    <a:lumMod val="60000"/>
                    <a:lumOff val="40000"/>
                  </a:srgbClr>
                </a:solidFill>
              </a:rPr>
              <a:t>) </a:t>
            </a:r>
            <a:r>
              <a:rPr lang="ko-KR" altLang="en-US" sz="1600" dirty="0">
                <a:solidFill>
                  <a:srgbClr val="FFC000">
                    <a:lumMod val="60000"/>
                    <a:lumOff val="40000"/>
                  </a:srgbClr>
                </a:solidFill>
              </a:rPr>
              <a:t>효과 규칙을 지정할 때 사용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2" y="1080655"/>
            <a:ext cx="12215606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키 프레임 리스트가 </a:t>
            </a:r>
            <a:r>
              <a:rPr lang="ko-KR" alt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유효하려면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최소한 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0%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와 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100% 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같은 시간에 대한 규칙은 포함해야 합니다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ko-KR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(%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가 의미하는 것은 애니메이션의 시작과 끝 상태를 의미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ko-KR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개발자가 애니메이션 중간중간의 특정 지점들을 거칠 수 있는 키프레임들을 설정함으로써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CSS 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애니메이션 과정의 중간 절차를 제어할 수 있게 합니다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ko-KR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이 툴은 브라우저가 자동으로 애니메이션을 처리하는 것 보다 더 세밀하게 중간 동작을 제어할 수 있습니다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keyframes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어노테이션을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활용해 애니메이션 생성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   transform 0%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는 초기상태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, 100%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는 완료 </a:t>
            </a:r>
            <a:r>
              <a:rPr lang="ko-KR" alt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상태 </a:t>
            </a:r>
            <a:r>
              <a:rPr lang="en-US" altLang="ko-KR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 rotate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는 회전에 관한 것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deg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는 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60</a:t>
            </a:r>
            <a:r>
              <a:rPr lang="ko-KR" alt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분법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각도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   translate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로 초기 위치 지정 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(x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축으로 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300px) 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나중 위치는 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x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축으로 </a:t>
            </a:r>
            <a:r>
              <a:rPr lang="en-US" altLang="ko-KR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0px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애니메이션 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(=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움직임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효과 규칙을 지정할 때 </a:t>
            </a:r>
            <a:r>
              <a:rPr lang="ko-KR" alt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사용 </a:t>
            </a:r>
            <a:r>
              <a:rPr lang="en-US" altLang="ko-KR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 CSS 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스타일이 변경되는 걸 의미하며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여러 번 </a:t>
            </a:r>
            <a:r>
              <a:rPr lang="ko-KR" alt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변경가능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애니메이션 시작 부분 </a:t>
            </a:r>
            <a:r>
              <a:rPr lang="en-US" altLang="ko-KR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: 0% </a:t>
            </a:r>
            <a:r>
              <a:rPr lang="ko-KR" alt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또는 </a:t>
            </a:r>
            <a:r>
              <a:rPr lang="en-US" altLang="ko-KR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from </a:t>
            </a:r>
            <a:r>
              <a:rPr lang="ko-KR" alt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사용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애니메이션 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끝난 부분 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: 100% 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또는 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to </a:t>
            </a:r>
            <a:r>
              <a:rPr lang="ko-KR" alt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사용</a:t>
            </a:r>
            <a:endParaRPr lang="en-US" altLang="ko-KR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keyframes</a:t>
            </a:r>
            <a:r>
              <a:rPr lang="en-US" altLang="ko-KR" b="1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구문</a:t>
            </a:r>
          </a:p>
          <a:p>
            <a:pPr lvl="1">
              <a:lnSpc>
                <a:spcPct val="150000"/>
              </a:lnSpc>
            </a:pPr>
            <a:r>
              <a:rPr lang="ko-KR" alt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b="1" dirty="0">
                <a:solidFill>
                  <a:srgbClr val="FFFF00"/>
                </a:solidFill>
                <a:latin typeface="Consolas" panose="020B0609020204030204" pitchFamily="49" charset="0"/>
              </a:rPr>
              <a:t>--&gt; @</a:t>
            </a:r>
            <a:r>
              <a:rPr lang="en-US" altLang="ko-KR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keyframes</a:t>
            </a:r>
            <a:r>
              <a:rPr lang="en-US" altLang="ko-KR" b="1" dirty="0">
                <a:solidFill>
                  <a:srgbClr val="FFFF00"/>
                </a:solidFill>
                <a:latin typeface="Consolas" panose="020B0609020204030204" pitchFamily="49" charset="0"/>
              </a:rPr>
              <a:t> animation-name { </a:t>
            </a:r>
            <a:r>
              <a:rPr lang="en-US" altLang="ko-KR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keyframes_selector</a:t>
            </a:r>
            <a:r>
              <a:rPr lang="en-US" altLang="ko-KR" b="1" dirty="0">
                <a:solidFill>
                  <a:srgbClr val="FFFF00"/>
                </a:solidFill>
                <a:latin typeface="Consolas" panose="020B0609020204030204" pitchFamily="49" charset="0"/>
              </a:rPr>
              <a:t> {</a:t>
            </a:r>
            <a:r>
              <a:rPr lang="en-US" altLang="ko-KR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CSS_code</a:t>
            </a:r>
            <a:r>
              <a:rPr lang="en-US" altLang="ko-KR" b="1" dirty="0">
                <a:solidFill>
                  <a:srgbClr val="FFFF00"/>
                </a:solidFill>
                <a:latin typeface="Consolas" panose="020B0609020204030204" pitchFamily="49" charset="0"/>
              </a:rPr>
              <a:t>}}</a:t>
            </a:r>
            <a:endParaRPr lang="ko-KR" altLang="en-US" b="1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91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218956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2" y="997530"/>
            <a:ext cx="6001277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애니메이션 등록 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(@key-frames</a:t>
            </a:r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-&gt; </a:t>
            </a:r>
            <a:r>
              <a:rPr lang="ko-KR" alt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시간비율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0~100% 0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인 경우 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from 100% to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로 대처가 가능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     @key-frames </a:t>
            </a:r>
            <a:r>
              <a:rPr lang="ko-KR" altLang="en-US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애니메이션 이름 </a:t>
            </a:r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200000"/>
              </a:lnSpc>
            </a:pPr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          </a:t>
            </a:r>
            <a:r>
              <a:rPr lang="ko-KR" altLang="en-US" sz="1600" dirty="0" err="1" smtClean="0">
                <a:solidFill>
                  <a:srgbClr val="FFFFFF"/>
                </a:solidFill>
                <a:latin typeface="Consolas" panose="020B0609020204030204" pitchFamily="49" charset="0"/>
              </a:rPr>
              <a:t>시간비율</a:t>
            </a:r>
            <a:r>
              <a:rPr lang="ko-KR" altLang="en-US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200000"/>
              </a:lnSpc>
            </a:pPr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                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스타일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시간비율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 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스타일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           }</a:t>
            </a:r>
            <a:endParaRPr lang="en-US" altLang="ko-KR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429" y="309494"/>
            <a:ext cx="1163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7. </a:t>
            </a:r>
            <a:r>
              <a:rPr lang="en-US" altLang="ko-KR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keyframes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적용 예제</a:t>
            </a:r>
            <a:endParaRPr lang="en-US" altLang="ko-KR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99994" y="964280"/>
            <a:ext cx="6217920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600" dirty="0" err="1">
                <a:solidFill>
                  <a:srgbClr val="C586C0"/>
                </a:solidFill>
                <a:latin typeface="Consolas" panose="020B0609020204030204" pitchFamily="49" charset="0"/>
              </a:rPr>
              <a:t>keyframes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scaleFont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from 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font-size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20px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;}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50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% {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font-size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50px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;}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to {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font-size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20px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;}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dirty="0" smtClean="0">
                <a:solidFill>
                  <a:srgbClr val="D7BA7D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>
                <a:solidFill>
                  <a:srgbClr val="D7BA7D"/>
                </a:solidFill>
                <a:latin typeface="Consolas" panose="020B0609020204030204" pitchFamily="49" charset="0"/>
              </a:rPr>
              <a:t>material-symbols-outlined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animation-name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scaleFont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animation-duration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2s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scale</a:t>
            </a:r>
            <a:r>
              <a:rPr lang="ko-KR" alt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이 바뀌는 동작을 진행하는 시간 </a:t>
            </a:r>
            <a:r>
              <a:rPr lang="en-US" altLang="ko-KR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(1</a:t>
            </a:r>
            <a:r>
              <a:rPr lang="ko-KR" alt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초안에 </a:t>
            </a:r>
            <a:r>
              <a:rPr lang="en-US" altLang="ko-KR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번 커졌다 작아짐</a:t>
            </a:r>
            <a:r>
              <a:rPr lang="en-US" altLang="ko-KR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  <a:endParaRPr lang="ko-KR" altLang="en-US" sz="1400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animation-iteration-count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en-US" altLang="ko-KR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/* scale 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애니메이션이 동작하는 횟수 *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endParaRPr lang="ko-KR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red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  <a:endParaRPr lang="en-US" altLang="ko-KR" sz="1600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19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4506</TotalTime>
  <Words>366</Words>
  <Application>Microsoft Office PowerPoint</Application>
  <PresentationFormat>와이드스크린</PresentationFormat>
  <Paragraphs>334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함초롬돋움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</dc:creator>
  <cp:lastModifiedBy>a</cp:lastModifiedBy>
  <cp:revision>467</cp:revision>
  <dcterms:created xsi:type="dcterms:W3CDTF">2023-02-01T05:36:18Z</dcterms:created>
  <dcterms:modified xsi:type="dcterms:W3CDTF">2023-02-17T08:58:58Z</dcterms:modified>
</cp:coreProperties>
</file>