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79" r:id="rId4"/>
    <p:sldId id="383" r:id="rId5"/>
    <p:sldId id="386" r:id="rId6"/>
    <p:sldId id="387" r:id="rId7"/>
    <p:sldId id="388" r:id="rId8"/>
    <p:sldId id="384" r:id="rId9"/>
    <p:sldId id="385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58" d="100"/>
          <a:sy n="58" d="100"/>
        </p:scale>
        <p:origin x="42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16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218956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309494"/>
            <a:ext cx="1163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let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vs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변수 차이점</a:t>
            </a:r>
            <a:endParaRPr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/>
            <a:endParaRPr lang="en-US" altLang="ko-KR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myNumber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;  // let 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재 선언 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X, </a:t>
            </a:r>
            <a:r>
              <a:rPr lang="ko-KR" altLang="en-US" dirty="0" smtClean="0">
                <a:solidFill>
                  <a:srgbClr val="FFFFFF"/>
                </a:solidFill>
                <a:latin typeface="Consolas" panose="020B0609020204030204" pitchFamily="49" charset="0"/>
              </a:rPr>
              <a:t>재 할당 </a:t>
            </a:r>
            <a:r>
              <a:rPr lang="en-US" altLang="ko-KR" dirty="0" smtClean="0">
                <a:solidFill>
                  <a:srgbClr val="FFFFFF"/>
                </a:solidFill>
                <a:latin typeface="Consolas" panose="020B0609020204030204" pitchFamily="49" charset="0"/>
              </a:rPr>
              <a:t>ok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myNumber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061" y="383183"/>
            <a:ext cx="4405259" cy="1868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61" y="2542933"/>
            <a:ext cx="4405259" cy="4110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061" y="3497605"/>
            <a:ext cx="4405259" cy="262774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106640" y="2976781"/>
            <a:ext cx="821266" cy="5757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출력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hoistiong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" y="997530"/>
            <a:ext cx="600127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자바스크립트에서는 변수를 선언할 때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개를 사용할 수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en-US" altLang="ko-KR" sz="1400" b="1" dirty="0">
                <a:solidFill>
                  <a:schemeClr val="bg1"/>
                </a:solidFill>
              </a:rPr>
              <a:t>, let, </a:t>
            </a:r>
            <a:r>
              <a:rPr lang="en-US" altLang="ko-KR" sz="1400" b="1" dirty="0" err="1">
                <a:solidFill>
                  <a:schemeClr val="bg1"/>
                </a:solidFill>
              </a:rPr>
              <a:t>const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이 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</a:rPr>
              <a:t>가지 선언 타입을 어떨 때 사용하는지 비교해보자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let</a:t>
            </a:r>
            <a:r>
              <a:rPr lang="ko-KR" altLang="en-US" sz="1400" b="1" dirty="0">
                <a:solidFill>
                  <a:schemeClr val="bg1"/>
                </a:solidFill>
              </a:rPr>
              <a:t>과 </a:t>
            </a:r>
            <a:r>
              <a:rPr lang="en-US" altLang="ko-KR" sz="1400" b="1" dirty="0" err="1">
                <a:solidFill>
                  <a:schemeClr val="bg1"/>
                </a:solidFill>
              </a:rPr>
              <a:t>const</a:t>
            </a:r>
            <a:r>
              <a:rPr lang="ko-KR" altLang="en-US" sz="1400" b="1" dirty="0">
                <a:solidFill>
                  <a:schemeClr val="bg1"/>
                </a:solidFill>
              </a:rPr>
              <a:t>는 </a:t>
            </a:r>
            <a:r>
              <a:rPr lang="en-US" altLang="ko-KR" sz="1400" b="1" dirty="0">
                <a:solidFill>
                  <a:schemeClr val="bg1"/>
                </a:solidFill>
              </a:rPr>
              <a:t>ES6</a:t>
            </a:r>
            <a:r>
              <a:rPr lang="ko-KR" altLang="en-US" sz="1400" b="1" dirty="0">
                <a:solidFill>
                  <a:schemeClr val="bg1"/>
                </a:solidFill>
              </a:rPr>
              <a:t>부터 생긴 변수들이다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그 </a:t>
            </a:r>
            <a:r>
              <a:rPr lang="ko-KR" altLang="en-US" sz="1400" b="1" dirty="0">
                <a:solidFill>
                  <a:schemeClr val="bg1"/>
                </a:solidFill>
              </a:rPr>
              <a:t>이전 버전에서는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ko-KR" altLang="en-US" sz="1400" b="1" dirty="0">
                <a:solidFill>
                  <a:schemeClr val="bg1"/>
                </a:solidFill>
              </a:rPr>
              <a:t>을 사용했다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ko-KR" altLang="en-US" sz="1400" b="1" dirty="0">
                <a:solidFill>
                  <a:schemeClr val="bg1"/>
                </a:solidFill>
              </a:rPr>
              <a:t>과 </a:t>
            </a:r>
            <a:r>
              <a:rPr lang="en-US" altLang="ko-KR" sz="1400" b="1" dirty="0">
                <a:solidFill>
                  <a:schemeClr val="bg1"/>
                </a:solidFill>
              </a:rPr>
              <a:t>let</a:t>
            </a:r>
            <a:r>
              <a:rPr lang="ko-KR" altLang="en-US" sz="1400" b="1" dirty="0">
                <a:solidFill>
                  <a:schemeClr val="bg1"/>
                </a:solidFill>
              </a:rPr>
              <a:t>은 크게 다르지 않고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대부분의 경우 서로 바꿔 사용해도 크게 문제는 없음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특징을 살펴보면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     </a:t>
            </a:r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ko-KR" altLang="en-US" sz="1400" b="1" dirty="0">
                <a:solidFill>
                  <a:schemeClr val="bg1"/>
                </a:solidFill>
              </a:rPr>
              <a:t>은 한번 선언된 변수를 다시 선언할 수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ex )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en-US" altLang="ko-KR" sz="1400" b="1" dirty="0">
                <a:solidFill>
                  <a:schemeClr val="bg1"/>
                </a:solidFill>
              </a:rPr>
              <a:t> name = 'cookie';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  console.log(name);  -&gt; cookie</a:t>
            </a:r>
            <a:r>
              <a:rPr lang="ko-KR" altLang="en-US" sz="1400" b="1" dirty="0">
                <a:solidFill>
                  <a:schemeClr val="bg1"/>
                </a:solidFill>
              </a:rPr>
              <a:t>가 출력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         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en-US" altLang="ko-KR" sz="1400" b="1" dirty="0">
                <a:solidFill>
                  <a:schemeClr val="bg1"/>
                </a:solidFill>
              </a:rPr>
              <a:t> name = '</a:t>
            </a:r>
            <a:r>
              <a:rPr lang="en-US" altLang="ko-KR" sz="1400" b="1" dirty="0" err="1">
                <a:solidFill>
                  <a:schemeClr val="bg1"/>
                </a:solidFill>
              </a:rPr>
              <a:t>miro</a:t>
            </a:r>
            <a:r>
              <a:rPr lang="en-US" altLang="ko-KR" sz="1400" b="1" dirty="0">
                <a:solidFill>
                  <a:schemeClr val="bg1"/>
                </a:solidFill>
              </a:rPr>
              <a:t>';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  console.log(name);  -&gt; </a:t>
            </a:r>
            <a:r>
              <a:rPr lang="en-US" altLang="ko-KR" sz="1400" b="1" dirty="0" err="1">
                <a:solidFill>
                  <a:schemeClr val="bg1"/>
                </a:solidFill>
              </a:rPr>
              <a:t>miro</a:t>
            </a:r>
            <a:r>
              <a:rPr lang="ko-KR" altLang="en-US" sz="1400" b="1" dirty="0">
                <a:solidFill>
                  <a:schemeClr val="bg1"/>
                </a:solidFill>
              </a:rPr>
              <a:t>가 출력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>
                <a:solidFill>
                  <a:schemeClr val="bg1"/>
                </a:solidFill>
              </a:rPr>
              <a:t>name</a:t>
            </a:r>
            <a:r>
              <a:rPr lang="ko-KR" altLang="en-US" sz="1400" b="1" dirty="0">
                <a:solidFill>
                  <a:schemeClr val="bg1"/>
                </a:solidFill>
              </a:rPr>
              <a:t>이 </a:t>
            </a:r>
            <a:r>
              <a:rPr lang="ko-KR" altLang="en-US" sz="1400" b="1" dirty="0" err="1">
                <a:solidFill>
                  <a:schemeClr val="bg1"/>
                </a:solidFill>
              </a:rPr>
              <a:t>두번이나</a:t>
            </a:r>
            <a:r>
              <a:rPr lang="ko-KR" altLang="en-US" sz="1400" b="1" dirty="0">
                <a:solidFill>
                  <a:schemeClr val="bg1"/>
                </a:solidFill>
              </a:rPr>
              <a:t> 선언됐는데 전혀 문제가 발생하지 않는다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787" y="947655"/>
            <a:ext cx="6391927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ko-KR" altLang="en-US" sz="1400" b="1" dirty="0">
                <a:solidFill>
                  <a:schemeClr val="bg1"/>
                </a:solidFill>
              </a:rPr>
              <a:t>은 선언하기 전에 사용할 수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console.log(name</a:t>
            </a:r>
            <a:r>
              <a:rPr lang="en-US" altLang="ko-KR" sz="1400" b="1" dirty="0">
                <a:solidFill>
                  <a:schemeClr val="bg1"/>
                </a:solidFill>
              </a:rPr>
              <a:t>);  -&gt; </a:t>
            </a:r>
            <a:r>
              <a:rPr lang="en-US" altLang="ko-KR" sz="1400" b="1" dirty="0" err="1">
                <a:solidFill>
                  <a:schemeClr val="bg1"/>
                </a:solidFill>
              </a:rPr>
              <a:t>undefinded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name = 'cookie';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name</a:t>
            </a:r>
            <a:r>
              <a:rPr lang="ko-KR" altLang="en-US" sz="1400" b="1" dirty="0">
                <a:solidFill>
                  <a:schemeClr val="bg1"/>
                </a:solidFill>
              </a:rPr>
              <a:t>이 선언되기 전에 먼저 콘솔로 </a:t>
            </a:r>
            <a:r>
              <a:rPr lang="ko-KR" altLang="en-US" sz="1400" b="1" dirty="0" err="1">
                <a:solidFill>
                  <a:schemeClr val="bg1"/>
                </a:solidFill>
              </a:rPr>
              <a:t>직었는데도</a:t>
            </a:r>
            <a:r>
              <a:rPr lang="ko-KR" altLang="en-US" sz="1400" b="1" dirty="0">
                <a:solidFill>
                  <a:schemeClr val="bg1"/>
                </a:solidFill>
              </a:rPr>
              <a:t> 오류가 발생하지 않았다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물론 </a:t>
            </a:r>
            <a:r>
              <a:rPr lang="ko-KR" altLang="en-US" sz="1400" b="1" dirty="0">
                <a:solidFill>
                  <a:schemeClr val="bg1"/>
                </a:solidFill>
              </a:rPr>
              <a:t>그렇다고 할당된 값이 출력된 것은 아니고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</a:rPr>
              <a:t>undefinded</a:t>
            </a:r>
            <a:r>
              <a:rPr lang="ko-KR" altLang="en-US" sz="1400" b="1" dirty="0">
                <a:solidFill>
                  <a:schemeClr val="bg1"/>
                </a:solidFill>
              </a:rPr>
              <a:t>가 출력되었다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</a:rPr>
              <a:t>왜 이렇게 동작 하는지는 아래와 같은 코드 동작으로 설명이 </a:t>
            </a:r>
            <a:r>
              <a:rPr lang="ko-KR" altLang="en-US" sz="1400" b="1" dirty="0" err="1">
                <a:solidFill>
                  <a:schemeClr val="bg1"/>
                </a:solidFill>
              </a:rPr>
              <a:t>가능ㅎ다ㅏ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en-US" altLang="ko-KR" sz="1400" b="1" dirty="0">
                <a:solidFill>
                  <a:schemeClr val="bg1"/>
                </a:solidFill>
              </a:rPr>
              <a:t> name;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console.log(name);  -&gt; </a:t>
            </a:r>
            <a:r>
              <a:rPr lang="en-US" altLang="ko-KR" sz="1400" b="1" dirty="0" err="1">
                <a:solidFill>
                  <a:schemeClr val="bg1"/>
                </a:solidFill>
              </a:rPr>
              <a:t>undefinded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name = 'cookie';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</a:t>
            </a:r>
            <a:r>
              <a:rPr lang="en-US" altLang="ko-KR" sz="1400" b="1" dirty="0" err="1">
                <a:solidFill>
                  <a:schemeClr val="bg1"/>
                </a:solidFill>
              </a:rPr>
              <a:t>var</a:t>
            </a:r>
            <a:r>
              <a:rPr lang="ko-KR" altLang="en-US" sz="1400" b="1" dirty="0">
                <a:solidFill>
                  <a:schemeClr val="bg1"/>
                </a:solidFill>
              </a:rPr>
              <a:t>로 선언한 </a:t>
            </a:r>
            <a:r>
              <a:rPr lang="ko-KR" altLang="en-US" sz="1400" b="1" dirty="0" err="1">
                <a:solidFill>
                  <a:schemeClr val="bg1"/>
                </a:solidFill>
              </a:rPr>
              <a:t>모든변수는</a:t>
            </a:r>
            <a:r>
              <a:rPr lang="ko-KR" altLang="en-US" sz="1400" b="1" dirty="0">
                <a:solidFill>
                  <a:schemeClr val="bg1"/>
                </a:solidFill>
              </a:rPr>
              <a:t> 코드가 실제로 이동하는 것은 아니지만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       </a:t>
            </a:r>
            <a:r>
              <a:rPr lang="ko-KR" altLang="en-US" sz="1400" b="1" dirty="0">
                <a:solidFill>
                  <a:schemeClr val="bg1"/>
                </a:solidFill>
              </a:rPr>
              <a:t>최상위로 끌어 올려진 것처럼 동작한다 </a:t>
            </a:r>
            <a:r>
              <a:rPr lang="en-US" altLang="ko-KR" sz="1400" b="1" dirty="0">
                <a:solidFill>
                  <a:schemeClr val="bg1"/>
                </a:solidFill>
              </a:rPr>
              <a:t>-&gt;</a:t>
            </a:r>
            <a:r>
              <a:rPr lang="ko-KR" altLang="en-US" sz="1400" b="1" dirty="0">
                <a:solidFill>
                  <a:schemeClr val="bg1"/>
                </a:solidFill>
              </a:rPr>
              <a:t>이것을 </a:t>
            </a:r>
            <a:r>
              <a:rPr lang="en-US" altLang="ko-KR" sz="1400" b="1" dirty="0">
                <a:solidFill>
                  <a:schemeClr val="bg1"/>
                </a:solidFill>
              </a:rPr>
              <a:t>hoisting </a:t>
            </a:r>
            <a:r>
              <a:rPr lang="ko-KR" altLang="en-US" sz="1400" b="1" dirty="0">
                <a:solidFill>
                  <a:schemeClr val="bg1"/>
                </a:solidFill>
              </a:rPr>
              <a:t>이라고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지역변수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함수 내에 </a:t>
            </a: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키워드로 선언되어 함수 내에서만 사용된다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전역변수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함수 밖에 선언되거나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함수 내에 키워드 없이 선언된 변수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x;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전역 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ym typeface="Wingdings" panose="05000000000000000000" pitchFamily="2" charset="2"/>
              </a:rPr>
              <a:t>function f()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ym typeface="Wingdings" panose="05000000000000000000" pitchFamily="2" charset="2"/>
              </a:rPr>
              <a:t>    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var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y; 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지역 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y 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선연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x=10; 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전역 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10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을 저장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y=10; 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지역 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y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10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저장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   z=10; 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새로운 지역 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z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 선언 및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10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저장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sz="16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전역변수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접근</a:t>
            </a:r>
            <a:r>
              <a:rPr lang="en-US" altLang="ko-KR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–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지역 변수와 전역 변수의 이름이 같을 때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전역 변수에 접근하고자 할 때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this.</a:t>
            </a:r>
            <a:r>
              <a:rPr lang="ko-KR" altLang="en-US" sz="1600" b="1" dirty="0" err="1" smtClean="0">
                <a:sym typeface="Wingdings" panose="05000000000000000000" pitchFamily="2" charset="2"/>
              </a:rPr>
              <a:t>전역변수를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 사용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var</a:t>
            </a:r>
            <a:r>
              <a:rPr lang="en-US" altLang="ko-KR" sz="1600" b="1" dirty="0"/>
              <a:t> x;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전역 변수 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function f()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  <a:r>
              <a:rPr lang="en-US" altLang="ko-KR" sz="1600" b="1" dirty="0" err="1">
                <a:sym typeface="Wingdings" panose="05000000000000000000" pitchFamily="2" charset="2"/>
              </a:rPr>
              <a:t>var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x;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지역 변수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x=1;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지역 </a:t>
            </a:r>
            <a:r>
              <a:rPr lang="ko-KR" altLang="en-US" sz="1600" b="1" dirty="0">
                <a:sym typeface="Wingdings" panose="05000000000000000000" pitchFamily="2" charset="2"/>
              </a:rPr>
              <a:t>변수 </a:t>
            </a:r>
            <a:r>
              <a:rPr lang="en-US" altLang="ko-KR" sz="1600" b="1" dirty="0">
                <a:sym typeface="Wingdings" panose="05000000000000000000" pitchFamily="2" charset="2"/>
              </a:rPr>
              <a:t>x</a:t>
            </a:r>
            <a:r>
              <a:rPr lang="ko-KR" altLang="en-US" sz="1600" b="1" dirty="0">
                <a:sym typeface="Wingdings" panose="05000000000000000000" pitchFamily="2" charset="2"/>
              </a:rPr>
              <a:t>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1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을 </a:t>
            </a:r>
            <a:r>
              <a:rPr lang="ko-KR" altLang="en-US" sz="1600" b="1" dirty="0">
                <a:sym typeface="Wingdings" panose="05000000000000000000" pitchFamily="2" charset="2"/>
              </a:rPr>
              <a:t>저장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this.x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= 100; </a:t>
            </a: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전역 </a:t>
            </a:r>
            <a:r>
              <a:rPr lang="ko-KR" altLang="en-US" sz="1600" b="1" dirty="0">
                <a:sym typeface="Wingdings" panose="05000000000000000000" pitchFamily="2" charset="2"/>
              </a:rPr>
              <a:t>변수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x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에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 10 </a:t>
            </a:r>
            <a:r>
              <a:rPr lang="ko-KR" altLang="en-US" sz="1600" b="1" dirty="0">
                <a:sym typeface="Wingdings" panose="05000000000000000000" pitchFamily="2" charset="2"/>
              </a:rPr>
              <a:t>저장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 변수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-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 안에 미리 만들어져 있는 함수로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괄호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안에 값이나 변수를 넣으면 어떤 </a:t>
            </a:r>
            <a:r>
              <a:rPr lang="ko-KR" altLang="en-US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자료형인지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알려줌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" y="89777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변수값이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없는 상태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변수값이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없다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typeof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 통해 값의 데이터 타입을 알 수 있다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 타입이 출력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 "100" -&gt;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문자형이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10.5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 타입이 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 타입이 출력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" " , '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둘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다 사용 가능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 타입이 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//object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의 타입이 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                  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//object :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데이터 속성과 값으로 이루어짐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//object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타입이 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undefinded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//object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타입이 출력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자바스크립트는 다른 언어와 다르게 프로그램 실행 중 </a:t>
            </a:r>
            <a:r>
              <a:rPr lang="ko-KR" altLang="en-US" sz="1600" b="1" dirty="0" err="1" smtClean="0"/>
              <a:t>자료형이</a:t>
            </a:r>
            <a:r>
              <a:rPr lang="ko-KR" altLang="en-US" sz="1600" b="1" dirty="0" smtClean="0"/>
              <a:t> 변환되는 언어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자동으로 형이 변환 될 때도 있다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이런 상황을 미리 </a:t>
            </a:r>
            <a:r>
              <a:rPr lang="ko-KR" altLang="en-US" sz="1600" b="1" dirty="0" err="1" smtClean="0">
                <a:sym typeface="Wingdings" panose="05000000000000000000" pitchFamily="2" charset="2"/>
              </a:rPr>
              <a:t>알아두지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 않으면 오류가 발생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or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첫 예상 결과와 다른 값이 출력</a:t>
            </a:r>
            <a:endParaRPr lang="en-US" altLang="ko-KR" sz="1600" b="1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언어나 자바 등 일반 프로그래밍 언어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변수를 선언 할 때 변수의 </a:t>
            </a:r>
            <a:r>
              <a:rPr lang="ko-KR" altLang="en-US" sz="1600" b="1" dirty="0" err="1" smtClean="0"/>
              <a:t>자료형을</a:t>
            </a:r>
            <a:r>
              <a:rPr lang="ko-KR" altLang="en-US" sz="1600" b="1" dirty="0" smtClean="0"/>
              <a:t> 결정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err="1" smtClean="0"/>
              <a:t>자료형에</a:t>
            </a:r>
            <a:r>
              <a:rPr lang="ko-KR" altLang="en-US" sz="1600" b="1" dirty="0" smtClean="0"/>
              <a:t> 맞는 값만 변수에 저장 가능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err="1" smtClean="0"/>
              <a:t>자료형으로</a:t>
            </a:r>
            <a:r>
              <a:rPr lang="ko-KR" altLang="en-US" sz="1600" b="1" dirty="0" smtClean="0"/>
              <a:t> 인한 프로그램의 오류 방지 가능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자바 스크립트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변수를 선언할 때 </a:t>
            </a:r>
            <a:r>
              <a:rPr lang="ko-KR" altLang="en-US" sz="1600" b="1" dirty="0" err="1" smtClean="0"/>
              <a:t>자료형이</a:t>
            </a:r>
            <a:r>
              <a:rPr lang="ko-KR" altLang="en-US" sz="1600" b="1" dirty="0" smtClean="0"/>
              <a:t> 지정되지 않음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변수에 값을 저장할 때 </a:t>
            </a:r>
            <a:r>
              <a:rPr lang="ko-KR" altLang="en-US" sz="1600" b="1" dirty="0" err="1" smtClean="0"/>
              <a:t>자료형</a:t>
            </a:r>
            <a:r>
              <a:rPr lang="ko-KR" altLang="en-US" sz="1600" b="1" dirty="0" smtClean="0"/>
              <a:t> 결정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편리하지만 변수를 일관성 있게 유지하기가 어려움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형 변환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변수에 값을 저장할 때 </a:t>
            </a:r>
            <a:r>
              <a:rPr lang="ko-KR" altLang="en-US" sz="1600" b="1" dirty="0" err="1" smtClean="0"/>
              <a:t>자료형이</a:t>
            </a:r>
            <a:r>
              <a:rPr lang="ko-KR" altLang="en-US" sz="1600" b="1" dirty="0" smtClean="0"/>
              <a:t> 결정되기도 하지만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연산을 할 때 </a:t>
            </a:r>
            <a:r>
              <a:rPr lang="ko-KR" altLang="en-US" sz="1600" b="1" dirty="0" err="1" smtClean="0"/>
              <a:t>자료형이</a:t>
            </a:r>
            <a:r>
              <a:rPr lang="ko-KR" altLang="en-US" sz="1600" b="1" dirty="0" smtClean="0"/>
              <a:t> 자동으로 변환되기도 한다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문자열을 사칙 연산에 사용하면 자동으로 </a:t>
            </a:r>
            <a:r>
              <a:rPr lang="ko-KR" altLang="en-US" sz="1600" b="1" dirty="0" err="1" smtClean="0"/>
              <a:t>숫자형으로</a:t>
            </a:r>
            <a:r>
              <a:rPr lang="ko-KR" altLang="en-US" sz="1600" b="1" dirty="0" smtClean="0"/>
              <a:t> 변환됨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숫자와 문자열을 연결하면 숫자가 문자열로 변환됨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+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문자열이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합쳐질때에도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ko-KR" altLang="en-US" b="1" dirty="0" smtClean="0">
                <a:solidFill>
                  <a:srgbClr val="FF0000"/>
                </a:solidFill>
              </a:rPr>
              <a:t>기호를 사용하기 때문에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형변환이</a:t>
            </a:r>
            <a:r>
              <a:rPr lang="ko-KR" altLang="en-US" b="1" dirty="0" smtClean="0">
                <a:solidFill>
                  <a:srgbClr val="FF0000"/>
                </a:solidFill>
              </a:rPr>
              <a:t> 발생함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기호 앞이나 뒤에 문자열이 있으면 </a:t>
            </a:r>
            <a:r>
              <a:rPr lang="en-US" altLang="ko-KR" sz="1600" b="1" dirty="0" smtClean="0"/>
              <a:t>“ </a:t>
            </a:r>
            <a:r>
              <a:rPr lang="ko-KR" altLang="en-US" sz="1600" b="1" dirty="0" smtClean="0"/>
              <a:t>연결 연산자</a:t>
            </a:r>
            <a:r>
              <a:rPr lang="en-US" altLang="ko-KR" sz="1600" b="1" dirty="0" smtClean="0"/>
              <a:t>“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기호 앞 뒤에 숫자가 있으면 </a:t>
            </a:r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더하기 연산자</a:t>
            </a:r>
            <a:r>
              <a:rPr lang="en-US" altLang="ko-KR" sz="1600" b="1" dirty="0" smtClean="0"/>
              <a:t>“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- , * , /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</a:t>
            </a:r>
            <a:r>
              <a:rPr lang="en-US" altLang="ko-KR" b="1" dirty="0" smtClean="0">
                <a:solidFill>
                  <a:srgbClr val="FF0000"/>
                </a:solidFill>
              </a:rPr>
              <a:t>( </a:t>
            </a:r>
            <a:r>
              <a:rPr lang="ko-KR" altLang="en-US" b="1" dirty="0" smtClean="0">
                <a:solidFill>
                  <a:srgbClr val="FF0000"/>
                </a:solidFill>
              </a:rPr>
              <a:t>나머지 연산자들에는 해당되지 않음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기호 앞이나 뒤에 문자열이 있으면 숫자로 인식함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ex ) one = “20”(</a:t>
            </a:r>
            <a:r>
              <a:rPr lang="ko-KR" altLang="en-US" sz="1600" b="1" dirty="0" smtClean="0"/>
              <a:t>문자형</a:t>
            </a:r>
            <a:r>
              <a:rPr lang="en-US" altLang="ko-KR" sz="1600" b="1" dirty="0" smtClean="0"/>
              <a:t>)  two = 10(</a:t>
            </a:r>
            <a:r>
              <a:rPr lang="ko-KR" altLang="en-US" sz="1600" b="1" dirty="0" err="1" smtClean="0"/>
              <a:t>숫자형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one + two = “2010”(</a:t>
            </a:r>
            <a:r>
              <a:rPr lang="ko-KR" altLang="en-US" sz="1600" b="1" dirty="0" smtClean="0"/>
              <a:t>문자형</a:t>
            </a:r>
            <a:r>
              <a:rPr lang="en-US" altLang="ko-KR" sz="1600" b="1" dirty="0" smtClean="0"/>
              <a:t>)  one – two = 10 (</a:t>
            </a:r>
            <a:r>
              <a:rPr lang="ko-KR" altLang="en-US" sz="1600" b="1" dirty="0" err="1" smtClean="0"/>
              <a:t>숫자형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문자형</a:t>
            </a:r>
            <a:r>
              <a:rPr lang="en-US" altLang="ko-KR" sz="1600" b="1" dirty="0" smtClean="0"/>
              <a:t>) + (</a:t>
            </a:r>
            <a:r>
              <a:rPr lang="ko-KR" altLang="en-US" sz="1600" b="1" dirty="0" err="1" smtClean="0"/>
              <a:t>숫자형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= “</a:t>
            </a:r>
            <a:r>
              <a:rPr lang="ko-KR" altLang="en-US" sz="1600" b="1" dirty="0" smtClean="0"/>
              <a:t>문자형</a:t>
            </a:r>
            <a:r>
              <a:rPr lang="en-US" altLang="ko-KR" sz="1600" b="1" dirty="0" smtClean="0"/>
              <a:t>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자동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형 변환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14.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연산자</a:t>
            </a:r>
            <a:endParaRPr lang="en-US" altLang="ko-KR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5" y="2043996"/>
            <a:ext cx="5465833" cy="38981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2838" y="1500532"/>
            <a:ext cx="2294312" cy="30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01" y="1871208"/>
            <a:ext cx="5299438" cy="4070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38923" y="1494699"/>
            <a:ext cx="2294312" cy="30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15. 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지역변수와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전역 변수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" y="864528"/>
            <a:ext cx="12215606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지역변수와</a:t>
            </a: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전역변수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 전역 변수는 해당 스크립트 문 내에서만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전역변수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전역변수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 { 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f()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선언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지역 변수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함수가 실행될 때만 생성되고 소멸함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지역변수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x ="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줄바꿈을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해주는 문장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this.x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는 스크립트 문의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전역변수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뜻함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전역변수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x = "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  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f()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역할 및 작성 방법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변수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hoisting(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호이스팅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typeof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자바스크립트의 형 변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</a:t>
            </a:r>
            <a:r>
              <a:rPr lang="en-US" altLang="ko-KR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 </a:t>
            </a: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형변환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전역변수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지역변수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제어 담당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자바 </a:t>
            </a:r>
            <a:r>
              <a:rPr lang="ko-KR" altLang="en-US" sz="1400" b="1" dirty="0"/>
              <a:t>스크립트는 </a:t>
            </a:r>
            <a:r>
              <a:rPr lang="en-US" altLang="ko-KR" sz="1400" b="1" dirty="0"/>
              <a:t>&lt;script&gt; </a:t>
            </a:r>
            <a:r>
              <a:rPr lang="ko-KR" altLang="en-US" sz="1400" b="1" dirty="0"/>
              <a:t>태그 안에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HTML</a:t>
            </a:r>
            <a:r>
              <a:rPr lang="ko-KR" altLang="en-US" sz="1400" b="1" dirty="0"/>
              <a:t>에서 하기 어려운 </a:t>
            </a:r>
            <a:r>
              <a:rPr lang="ko-KR" altLang="en-US" sz="1400" b="1" dirty="0" err="1"/>
              <a:t>조건문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반복문</a:t>
            </a:r>
            <a:r>
              <a:rPr lang="ko-KR" altLang="en-US" sz="1400" b="1" dirty="0"/>
              <a:t> 등 논리 </a:t>
            </a:r>
            <a:r>
              <a:rPr lang="ko-KR" altLang="en-US" sz="1400" b="1" dirty="0" err="1"/>
              <a:t>로직을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지원하며 함수나 </a:t>
            </a:r>
            <a:r>
              <a:rPr lang="ko-KR" altLang="en-US" sz="1400" b="1" dirty="0"/>
              <a:t>객체의 사용도 가능하게 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객체 지향 언어 같지만 </a:t>
            </a:r>
            <a:r>
              <a:rPr lang="ko-KR" altLang="en-US" sz="1400" b="1" dirty="0" err="1" smtClean="0"/>
              <a:t>순차지향이며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객체의 개념이 더해진 것이다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본 예제를 실행하면 스크립트의 순서대로 코드가 실행된다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순차지향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.Javascript - </a:t>
            </a:r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동적으로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콘텐츠를 바꾸고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멀티미디어를 제어하고</a:t>
            </a:r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애니메이션을 추가하는 등 거의 모든 것을 만들 수 있는 </a:t>
            </a:r>
            <a:r>
              <a:rPr lang="ko-KR" alt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스크립팅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언어</a:t>
            </a:r>
            <a:endParaRPr lang="en-US" altLang="ko-KR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009" y="2309813"/>
            <a:ext cx="6502725" cy="38448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자바 스크립트에서 모든 </a:t>
            </a:r>
            <a:r>
              <a:rPr lang="ko-KR" alt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변수형은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이며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제대로 사용하기위해서는 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parsing(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구문분석</a:t>
            </a:r>
            <a:r>
              <a:rPr lang="en-US" altLang="ko-KR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필요</a:t>
            </a:r>
            <a:endParaRPr lang="ko-KR" altLang="en-US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"head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태그 내 실행 순서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"head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태그 내 실행 순서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"body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태그 내 실행 순서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"body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태그 내 실행 순서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087"/>
          <a:stretch/>
        </p:blipFill>
        <p:spPr>
          <a:xfrm>
            <a:off x="8305828" y="3256332"/>
            <a:ext cx="3191905" cy="1774295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167094" y="3855612"/>
            <a:ext cx="821266" cy="5757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FF00"/>
                </a:solidFill>
              </a:rPr>
              <a:t>출력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요소의 추가 및 삭제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CSS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HTML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요소의 스타일 변경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사용자와의 상호작용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폼의 유효성 검증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마우스와 키보드 이벤트에 대한 스크립트 실행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 smtClean="0"/>
              <a:t>웹 브라우저 제어 및 쿠키 등의 설정과 조회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AJAX </a:t>
            </a:r>
            <a:r>
              <a:rPr lang="ko-KR" altLang="en-US" sz="1600" b="1" dirty="0" smtClean="0"/>
              <a:t>기술을 이용한 웹 서버와의 통신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순차 지향이며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객체의 개념이 들어가서 객체 지향형과 함수형 프로그래밍 모두 가능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각 변수의 타입을 명시할 필요가 없는 인터프리터 언어로 모든 변수 타입을 </a:t>
            </a:r>
            <a:r>
              <a:rPr lang="en-US" altLang="ko-KR" sz="1600" b="1" dirty="0" err="1" smtClean="0"/>
              <a:t>var</a:t>
            </a:r>
            <a:r>
              <a:rPr lang="ko-KR" altLang="en-US" sz="1600" b="1" dirty="0" smtClean="0"/>
              <a:t>로 표현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역할</a:t>
            </a:r>
          </a:p>
        </p:txBody>
      </p:sp>
    </p:spTree>
    <p:extLst>
      <p:ext uri="{BB962C8B-B14F-4D97-AF65-F5344CB8AC3E}">
        <p14:creationId xmlns:p14="http://schemas.microsoft.com/office/powerpoint/2010/main" val="291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대소문자 구분하여 작성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문장은 세미콜론</a:t>
            </a:r>
            <a:r>
              <a:rPr lang="en-US" altLang="ko-KR" sz="1600" b="1" dirty="0" smtClean="0"/>
              <a:t>(;)</a:t>
            </a:r>
            <a:r>
              <a:rPr lang="ko-KR" altLang="en-US" sz="1600" b="1" dirty="0" smtClean="0"/>
              <a:t>으로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구분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큰따옴표 </a:t>
            </a:r>
            <a:r>
              <a:rPr lang="en-US" altLang="ko-KR" sz="1600" b="1" dirty="0" smtClean="0"/>
              <a:t>(“ “)</a:t>
            </a:r>
            <a:r>
              <a:rPr lang="ko-KR" altLang="en-US" sz="1600" b="1" dirty="0" smtClean="0"/>
              <a:t>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작은따옴표 </a:t>
            </a:r>
            <a:r>
              <a:rPr lang="en-US" altLang="ko-KR" sz="1600" b="1" dirty="0" smtClean="0"/>
              <a:t>(‘ ‘)</a:t>
            </a:r>
            <a:r>
              <a:rPr lang="ko-KR" altLang="en-US" sz="1600" b="1" dirty="0" smtClean="0"/>
              <a:t>를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구분하여 사용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작성 방법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366864"/>
              </p:ext>
            </p:extLst>
          </p:nvPr>
        </p:nvGraphicFramePr>
        <p:xfrm>
          <a:off x="506392" y="2179784"/>
          <a:ext cx="10496895" cy="2584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4938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6911957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3512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바른 예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baseline="0" dirty="0" smtClean="0"/>
                        <a:t> age = 25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aseline="0" dirty="0" err="1" smtClean="0"/>
                        <a:t>document.write</a:t>
                      </a:r>
                      <a:r>
                        <a:rPr lang="en-US" altLang="ko-KR" sz="1400" baseline="0" dirty="0" smtClean="0"/>
                        <a:t>(“</a:t>
                      </a:r>
                      <a:r>
                        <a:rPr lang="ko-KR" altLang="en-US" sz="1400" baseline="0" dirty="0" smtClean="0"/>
                        <a:t>당신의 나이는</a:t>
                      </a:r>
                      <a:r>
                        <a:rPr lang="en-US" altLang="ko-KR" sz="1400" baseline="0" dirty="0" smtClean="0"/>
                        <a:t>“ + age + “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.”)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43854783"/>
                  </a:ext>
                </a:extLst>
              </a:tr>
              <a:tr h="33615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baseline="0" dirty="0" smtClean="0"/>
                        <a:t> age=25;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aseline="0" dirty="0" err="1" smtClean="0"/>
                        <a:t>document.write</a:t>
                      </a:r>
                      <a:r>
                        <a:rPr lang="en-US" altLang="ko-KR" sz="1400" baseline="0" dirty="0" smtClean="0"/>
                        <a:t>(“</a:t>
                      </a:r>
                      <a:r>
                        <a:rPr lang="ko-KR" altLang="en-US" sz="1400" baseline="0" dirty="0" smtClean="0"/>
                        <a:t>당신의 나이는</a:t>
                      </a:r>
                      <a:r>
                        <a:rPr lang="en-US" altLang="ko-KR" sz="1400" baseline="0" dirty="0" smtClean="0"/>
                        <a:t>“ + age + “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.”)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68324923"/>
                  </a:ext>
                </a:extLst>
              </a:tr>
              <a:tr h="520552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age=25;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document.write</a:t>
                      </a:r>
                      <a:r>
                        <a:rPr lang="en-US" altLang="ko-KR" sz="1400" baseline="0" dirty="0" smtClean="0"/>
                        <a:t>(“</a:t>
                      </a:r>
                      <a:r>
                        <a:rPr lang="ko-KR" altLang="en-US" sz="1400" baseline="0" dirty="0" smtClean="0"/>
                        <a:t>당신의 나이는</a:t>
                      </a:r>
                      <a:r>
                        <a:rPr lang="en-US" altLang="ko-KR" sz="1400" baseline="0" dirty="0" smtClean="0"/>
                        <a:t>“ + age + “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.”);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3663468"/>
                  </a:ext>
                </a:extLst>
              </a:tr>
              <a:tr h="531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잘못된 예</a:t>
                      </a:r>
                      <a:endParaRPr lang="ko-KR" altLang="en-US" sz="1400" dirty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age=25;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document.write</a:t>
                      </a:r>
                      <a:r>
                        <a:rPr lang="en-US" altLang="ko-KR" sz="1400" baseline="0" dirty="0" smtClean="0"/>
                        <a:t>(“</a:t>
                      </a:r>
                      <a:r>
                        <a:rPr lang="ko-KR" altLang="en-US" sz="1400" baseline="0" dirty="0" smtClean="0"/>
                        <a:t>당신의 나이는</a:t>
                      </a:r>
                      <a:r>
                        <a:rPr lang="en-US" altLang="ko-KR" sz="1400" baseline="0" dirty="0" smtClean="0"/>
                        <a:t>“ + age + “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.”)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세미콜론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 ; )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rgbClr val="FF0000"/>
                          </a:solidFill>
                        </a:rPr>
                        <a:t>빠져있음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4208070976"/>
                  </a:ext>
                </a:extLst>
              </a:tr>
            </a:tbl>
          </a:graphicData>
        </a:graphic>
      </p:graphicFrame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65888"/>
              </p:ext>
            </p:extLst>
          </p:nvPr>
        </p:nvGraphicFramePr>
        <p:xfrm>
          <a:off x="506392" y="5623543"/>
          <a:ext cx="10496895" cy="6880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4938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6911957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</a:tblGrid>
              <a:tr h="6195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바른 예</a:t>
                      </a:r>
                      <a:endParaRPr lang="ko-KR" altLang="en-US" sz="1400" b="1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baseline="0" dirty="0" smtClean="0"/>
                        <a:t> age = 25;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aseline="0" dirty="0" err="1" smtClean="0"/>
                        <a:t>document.write</a:t>
                      </a:r>
                      <a:r>
                        <a:rPr lang="en-US" altLang="ko-KR" sz="1400" baseline="0" dirty="0" smtClean="0"/>
                        <a:t>(‘&lt;div&gt;”</a:t>
                      </a:r>
                      <a:r>
                        <a:rPr lang="ko-KR" altLang="en-US" sz="1400" baseline="0" dirty="0" smtClean="0"/>
                        <a:t>당신의 나이는</a:t>
                      </a:r>
                      <a:r>
                        <a:rPr lang="en-US" altLang="ko-KR" sz="1400" baseline="0" dirty="0" smtClean="0"/>
                        <a:t>“ + age + “</a:t>
                      </a:r>
                      <a:r>
                        <a:rPr lang="ko-KR" altLang="en-US" sz="1400" baseline="0" dirty="0" smtClean="0"/>
                        <a:t>입니다</a:t>
                      </a:r>
                      <a:r>
                        <a:rPr lang="en-US" altLang="ko-KR" sz="1400" baseline="0" dirty="0" smtClean="0"/>
                        <a:t>.”&lt;/div&gt;’);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4385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HTML </a:t>
            </a:r>
            <a:r>
              <a:rPr lang="ko-KR" altLang="en-US" sz="1600" b="1" dirty="0" smtClean="0"/>
              <a:t>태그의 이벤트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속성에 작성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4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=“apple.png” alt=“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” </a:t>
            </a:r>
            <a:r>
              <a:rPr lang="en-US" altLang="ko-KR" sz="1600" b="1" dirty="0" err="1" smtClean="0"/>
              <a:t>onclick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this.src</a:t>
            </a:r>
            <a:r>
              <a:rPr lang="en-US" altLang="ko-KR" sz="1600" b="1" dirty="0" smtClean="0"/>
              <a:t>=‘banana.png’”&gt;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&lt;script&gt;&lt;/script&gt; </a:t>
            </a:r>
            <a:r>
              <a:rPr lang="ko-KR" altLang="en-US" sz="1600" b="1" dirty="0" smtClean="0"/>
              <a:t>태그에 작성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자바스크립트 파일에 작성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URL </a:t>
            </a:r>
            <a:r>
              <a:rPr lang="ko-KR" altLang="en-US" sz="1600" b="1" dirty="0" smtClean="0"/>
              <a:t>부분에 작성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 코드의 위치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5497" y="1986520"/>
            <a:ext cx="2294312" cy="30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6397" y="16115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rgbClr val="00B050"/>
                </a:solidFill>
              </a:rPr>
              <a:t>onclick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이벤트 </a:t>
            </a:r>
            <a:endParaRPr lang="en-US" altLang="ko-KR" sz="1050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050" b="1" dirty="0" err="1" smtClean="0">
                <a:solidFill>
                  <a:srgbClr val="00B050"/>
                </a:solidFill>
              </a:rPr>
              <a:t>리스너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 속성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130" y="1586096"/>
            <a:ext cx="2028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rgbClr val="00B050"/>
                </a:solidFill>
              </a:rPr>
              <a:t>자바스크립트 코드</a:t>
            </a:r>
            <a:endParaRPr lang="en-US" altLang="ko-KR" sz="1050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이미지를 </a:t>
            </a:r>
            <a:r>
              <a:rPr lang="en-US" altLang="ko-KR" sz="1050" b="1" dirty="0" smtClean="0">
                <a:solidFill>
                  <a:srgbClr val="00B050"/>
                </a:solidFill>
              </a:rPr>
              <a:t>banana.png</a:t>
            </a:r>
            <a:r>
              <a:rPr lang="ko-KR" altLang="en-US" sz="1050" b="1" dirty="0" smtClean="0">
                <a:solidFill>
                  <a:srgbClr val="00B050"/>
                </a:solidFill>
              </a:rPr>
              <a:t>로 교체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데이터 타입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모든 </a:t>
            </a:r>
            <a:r>
              <a:rPr lang="ko-KR" altLang="en-US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변수형은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이며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제대로 사용하기 위해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parsing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이 필요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6" y="1653692"/>
            <a:ext cx="5615770" cy="4216587"/>
          </a:xfrm>
          <a:prstGeom prst="rect">
            <a:avLst/>
          </a:prstGeom>
        </p:spPr>
      </p:pic>
      <p:graphicFrame>
        <p:nvGraphicFramePr>
          <p:cNvPr id="11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419792"/>
              </p:ext>
            </p:extLst>
          </p:nvPr>
        </p:nvGraphicFramePr>
        <p:xfrm>
          <a:off x="6030144" y="2258676"/>
          <a:ext cx="5653738" cy="300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1923">
                  <a:extLst>
                    <a:ext uri="{9D8B030D-6E8A-4147-A177-3AD203B41FA5}">
                      <a16:colId xmlns:a16="http://schemas.microsoft.com/office/drawing/2014/main" val="2284812698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805224577"/>
                    </a:ext>
                  </a:extLst>
                </a:gridCol>
                <a:gridCol w="2048815">
                  <a:extLst>
                    <a:ext uri="{9D8B030D-6E8A-4147-A177-3AD203B41FA5}">
                      <a16:colId xmlns:a16="http://schemas.microsoft.com/office/drawing/2014/main" val="1156518028"/>
                    </a:ext>
                  </a:extLst>
                </a:gridCol>
              </a:tblGrid>
              <a:tr h="35332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사용 예시</a:t>
                      </a:r>
                      <a:endParaRPr lang="ko-KR" altLang="en-US" sz="1400" dirty="0" smtClean="0"/>
                    </a:p>
                  </a:txBody>
                  <a:tcPr marL="12002" marR="12002" marT="24003" marB="2400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4783"/>
                  </a:ext>
                </a:extLst>
              </a:tr>
              <a:tr h="33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number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정수 혹은 실수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100, 1.5, 10e+3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51314310"/>
                  </a:ext>
                </a:extLst>
              </a:tr>
              <a:tr h="33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string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문자 혹은 문자열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“</a:t>
                      </a:r>
                      <a:r>
                        <a:rPr lang="ko-KR" altLang="en-US" sz="1050" dirty="0" smtClean="0"/>
                        <a:t>홍길동</a:t>
                      </a:r>
                      <a:r>
                        <a:rPr lang="en-US" altLang="ko-KR" sz="1050" dirty="0" smtClean="0"/>
                        <a:t>” , ＇</a:t>
                      </a:r>
                      <a:r>
                        <a:rPr lang="ko-KR" altLang="en-US" sz="1050" dirty="0" smtClean="0"/>
                        <a:t>홍길동</a:t>
                      </a:r>
                      <a:r>
                        <a:rPr lang="en-US" altLang="ko-KR" sz="1050" dirty="0" smtClean="0"/>
                        <a:t>’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180687792"/>
                  </a:ext>
                </a:extLst>
              </a:tr>
              <a:tr h="33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 smtClean="0"/>
                        <a:t>boolean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참 혹은 거짓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true, false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738579636"/>
                  </a:ext>
                </a:extLst>
              </a:tr>
              <a:tr h="33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array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데이터의 집합 </a:t>
                      </a:r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배열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객체로 취급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[“</a:t>
                      </a:r>
                      <a:r>
                        <a:rPr lang="ko-KR" altLang="en-US" sz="1050" dirty="0" smtClean="0"/>
                        <a:t>서울</a:t>
                      </a:r>
                      <a:r>
                        <a:rPr lang="en-US" altLang="ko-KR" sz="1050" dirty="0" smtClean="0"/>
                        <a:t>”,”</a:t>
                      </a:r>
                      <a:r>
                        <a:rPr lang="ko-KR" altLang="en-US" sz="1050" dirty="0" smtClean="0"/>
                        <a:t>부산</a:t>
                      </a:r>
                      <a:r>
                        <a:rPr lang="en-US" altLang="ko-KR" sz="1050" dirty="0" smtClean="0"/>
                        <a:t>”,”</a:t>
                      </a:r>
                      <a:r>
                        <a:rPr lang="ko-KR" altLang="en-US" sz="1050" dirty="0" smtClean="0"/>
                        <a:t>인천</a:t>
                      </a:r>
                      <a:r>
                        <a:rPr lang="en-US" altLang="ko-KR" sz="1050" dirty="0" smtClean="0"/>
                        <a:t>”]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977181940"/>
                  </a:ext>
                </a:extLst>
              </a:tr>
              <a:tr h="528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/>
                        <a:t>object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데이터 속성과 값으로 이루어진 집합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{ name : “</a:t>
                      </a:r>
                      <a:r>
                        <a:rPr lang="ko-KR" altLang="en-US" sz="1050" dirty="0" smtClean="0"/>
                        <a:t>홍길동</a:t>
                      </a:r>
                      <a:r>
                        <a:rPr lang="en-US" altLang="ko-KR" sz="1050" dirty="0" smtClean="0"/>
                        <a:t>” , age:25</a:t>
                      </a:r>
                      <a:r>
                        <a:rPr lang="en-US" altLang="ko-KR" sz="1050" baseline="0" dirty="0" smtClean="0"/>
                        <a:t> }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2936899705"/>
                  </a:ext>
                </a:extLst>
              </a:tr>
              <a:tr h="4367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mtClean="0"/>
                        <a:t>null</a:t>
                      </a:r>
                      <a:endParaRPr lang="ko-KR" altLang="en-US" sz="1100" b="1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객체 값이 없음</a:t>
                      </a:r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null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535700122"/>
                  </a:ext>
                </a:extLst>
              </a:tr>
              <a:tr h="33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mtClean="0"/>
                        <a:t>undefined</a:t>
                      </a:r>
                      <a:endParaRPr lang="ko-KR" altLang="en-US" sz="1100" b="1" dirty="0"/>
                    </a:p>
                  </a:txBody>
                  <a:tcPr marL="12002" marR="12002" marT="24003" marB="240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데이터 값이 정해지 않음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undefined</a:t>
                      </a:r>
                      <a:endParaRPr lang="ko-KR" altLang="en-US" sz="1050" dirty="0" smtClean="0"/>
                    </a:p>
                  </a:txBody>
                  <a:tcPr marL="12002" marR="12002" marT="24003" marB="24003" anchor="ctr"/>
                </a:tc>
                <a:extLst>
                  <a:ext uri="{0D108BD9-81ED-4DB2-BD59-A6C34878D82A}">
                    <a16:rowId xmlns:a16="http://schemas.microsoft.com/office/drawing/2014/main" val="367573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4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계속 값이 바뀌지 않더라도 변수로 만들어서 사용하는 것은 상수 변수라고 함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변수를 사용하기 위해서는 먼저 변수를 </a:t>
            </a:r>
            <a:r>
              <a:rPr lang="ko-KR" altLang="en-US" sz="1600" b="1" dirty="0" err="1" smtClean="0"/>
              <a:t>선언해야함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myName</a:t>
            </a:r>
            <a:r>
              <a:rPr lang="en-US" altLang="ko-KR" sz="1600" b="1" dirty="0" smtClean="0"/>
              <a:t>; / </a:t>
            </a:r>
            <a:r>
              <a:rPr lang="ko-KR" altLang="en-US" sz="1600" b="1" dirty="0" smtClean="0"/>
              <a:t>값을 넣어 둔 변수 이름만 기억하면 됨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변수 이름을 쉽게 가져와서 그 안의 값을 사용할 수도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같은 위치에 바뀐 값을 저장할 수도 있다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JavaScript</a:t>
            </a:r>
            <a:r>
              <a:rPr lang="ko-KR" altLang="en-US" sz="1600" b="1" dirty="0" smtClean="0"/>
              <a:t>는 다른 언어와 달리 변수에 포함할 데이터의 유형을 지정할 필요가 없음</a:t>
            </a:r>
            <a:r>
              <a:rPr lang="en-US" altLang="ko-KR" sz="1600" b="1" dirty="0" smtClean="0"/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score ; // </a:t>
            </a:r>
            <a:r>
              <a:rPr lang="ko-KR" altLang="en-US" sz="1600" b="1" dirty="0" smtClean="0"/>
              <a:t>정상적인 변수 선언 </a:t>
            </a:r>
            <a:endParaRPr lang="en-US" altLang="ko-KR" sz="1600" b="1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score = 5; // </a:t>
            </a:r>
            <a:r>
              <a:rPr lang="ko-KR" altLang="en-US" sz="1600" b="1" dirty="0" smtClean="0"/>
              <a:t>변수의 값 할당 </a:t>
            </a:r>
            <a:r>
              <a:rPr lang="en-US" altLang="ko-KR" sz="1600" b="1" dirty="0" smtClean="0"/>
              <a:t>: = </a:t>
            </a:r>
            <a:r>
              <a:rPr lang="ko-KR" altLang="en-US" sz="1600" b="1" dirty="0" smtClean="0"/>
              <a:t>뒤에 저장할 값이나 식을 작성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score = 5; // </a:t>
            </a:r>
            <a:r>
              <a:rPr lang="ko-KR" altLang="en-US" sz="1600" b="1" dirty="0" smtClean="0"/>
              <a:t>변수의 선언과 값 할당을 동시에 진행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변수 선언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이름을 정하고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저장 공간을 할당하며 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키워드를 사용할 수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빼고 할 수도 있다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변수에 타입이 없기 때문에 저장되는 값에 대한 제약 없음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/>
              <a:t>score = 66.8; // </a:t>
            </a:r>
            <a:r>
              <a:rPr lang="ko-KR" altLang="en-US" sz="1600" b="1" dirty="0" smtClean="0"/>
              <a:t>실수도 저장 가능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&amp; score = “high”; // </a:t>
            </a:r>
            <a:r>
              <a:rPr lang="ko-KR" altLang="en-US" sz="1600" b="1" dirty="0" smtClean="0"/>
              <a:t>문자열로 저장 가능</a:t>
            </a:r>
            <a:endParaRPr lang="en-US" altLang="ko-KR" sz="1600" b="1" dirty="0" smtClean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자바스크립트의 변수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데이터 저장 공간 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안에서 값이 달라질 수 있는 데이터를 </a:t>
            </a:r>
            <a:r>
              <a:rPr lang="ko-KR" altLang="en-US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말함</a:t>
            </a:r>
            <a:r>
              <a:rPr lang="en-US" altLang="ko-KR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2023-02-23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43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변수 이름의 시작부분에 밑줄</a:t>
            </a:r>
            <a:r>
              <a:rPr lang="en-US" altLang="ko-KR" sz="1600" b="1" dirty="0"/>
              <a:t>(_)</a:t>
            </a:r>
            <a:r>
              <a:rPr lang="ko-KR" altLang="en-US" sz="1600" b="1" dirty="0"/>
              <a:t>을 사용하지 마세요</a:t>
            </a:r>
            <a:r>
              <a:rPr lang="en-US" altLang="ko-KR" sz="1600" b="1" dirty="0"/>
              <a:t>. JavaScript </a:t>
            </a:r>
            <a:r>
              <a:rPr lang="ko-KR" altLang="en-US" sz="1600" b="1" dirty="0"/>
              <a:t>구문에서 밑줄로 시작하는 것은 특별한 의미를 가지고 있으므로 혼란을 </a:t>
            </a:r>
            <a:r>
              <a:rPr lang="ko-KR" altLang="en-US" sz="1600" b="1" dirty="0" err="1"/>
              <a:t>가져올수</a:t>
            </a:r>
            <a:r>
              <a:rPr lang="ko-KR" altLang="en-US" sz="1600" b="1" dirty="0"/>
              <a:t> 있습니다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변수 이름의 시작부분에 숫자를 </a:t>
            </a:r>
            <a:r>
              <a:rPr lang="ko-KR" altLang="en-US" sz="1600" b="1" dirty="0" smtClean="0"/>
              <a:t>사용하면 안된다</a:t>
            </a:r>
            <a:r>
              <a:rPr lang="en-US" altLang="ko-KR" sz="1600" b="1" dirty="0" smtClean="0"/>
              <a:t>. </a:t>
            </a:r>
            <a:r>
              <a:rPr lang="ko-KR" altLang="en-US" sz="1600" b="1" dirty="0"/>
              <a:t>허용되지 않으며 오류가 </a:t>
            </a:r>
            <a:r>
              <a:rPr lang="ko-KR" altLang="en-US" sz="1600" b="1" dirty="0" smtClean="0"/>
              <a:t>발생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소위 </a:t>
            </a:r>
            <a:r>
              <a:rPr lang="en-US" altLang="ko-KR" sz="1600" b="1" dirty="0"/>
              <a:t>"lower camel case"(</a:t>
            </a:r>
            <a:r>
              <a:rPr lang="ko-KR" altLang="en-US" sz="1600" b="1" dirty="0"/>
              <a:t>소문자 낙타 문법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로 작성</a:t>
            </a:r>
            <a:r>
              <a:rPr lang="en-US" altLang="ko-KR" sz="1600" b="1" dirty="0" smtClean="0"/>
              <a:t>. </a:t>
            </a:r>
            <a:r>
              <a:rPr lang="ko-KR" altLang="en-US" sz="1600" b="1" dirty="0"/>
              <a:t>여러 단어를 하나로 묶고 첫 단어의 시작은 소문자를 사용하며 </a:t>
            </a:r>
            <a:endParaRPr lang="en-US" altLang="ko-KR" sz="1600" b="1" dirty="0" err="1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dirty="0" smtClean="0"/>
              <a:t>다음 </a:t>
            </a:r>
            <a:r>
              <a:rPr lang="ko-KR" altLang="en-US" sz="1600" b="1" dirty="0"/>
              <a:t>단어의 시작은 대문자로 </a:t>
            </a:r>
            <a:r>
              <a:rPr lang="ko-KR" altLang="en-US" sz="1600" b="1" dirty="0" smtClean="0"/>
              <a:t>사용합니다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포함된 데이터를 쉽게 이해 할 수 있게 변수 이름을 직관적으로 부여 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단일 문자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숫자 또는 긴 구절을 사용하지 마세요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변수 이름을 직관적으로 만들어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포함된 데이터를 표현 할 수 있습니다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변수는 대소문자를 구분 </a:t>
            </a:r>
            <a:r>
              <a:rPr lang="ko-KR" altLang="en-US" sz="1600" b="1" dirty="0" smtClean="0"/>
              <a:t>합니다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- </a:t>
            </a:r>
            <a:r>
              <a:rPr lang="en-US" altLang="ko-KR" sz="1600" b="1" dirty="0" err="1"/>
              <a:t>myage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myAge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는 다른 </a:t>
            </a:r>
            <a:r>
              <a:rPr lang="ko-KR" altLang="en-US" sz="1600" b="1" dirty="0" smtClean="0"/>
              <a:t>변수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마지막으로 </a:t>
            </a:r>
            <a:r>
              <a:rPr lang="en-US" altLang="ko-KR" sz="1600" b="1" dirty="0"/>
              <a:t>JavaScript </a:t>
            </a:r>
            <a:r>
              <a:rPr lang="ko-KR" altLang="en-US" sz="1600" b="1" dirty="0" err="1"/>
              <a:t>예약어를</a:t>
            </a:r>
            <a:r>
              <a:rPr lang="ko-KR" altLang="en-US" sz="1600" b="1" dirty="0"/>
              <a:t> 변수 이름으로 사용하면 </a:t>
            </a:r>
            <a:r>
              <a:rPr lang="ko-KR" altLang="en-US" sz="1600" b="1" dirty="0" smtClean="0"/>
              <a:t>안됩니다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따라서 </a:t>
            </a:r>
            <a:r>
              <a:rPr lang="ko-KR" altLang="en-US" sz="1600" b="1" dirty="0"/>
              <a:t>변수 이름으로 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, function, let, for </a:t>
            </a:r>
            <a:r>
              <a:rPr lang="ko-KR" altLang="en-US" sz="1600" b="1" dirty="0"/>
              <a:t>와 같은 단어를 사용 할 수 없습니다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브라우저는 이러한 단어를 다른 코드 아이템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예약어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로 인식하므로 오류가 </a:t>
            </a:r>
            <a:r>
              <a:rPr lang="ko-KR" altLang="en-US" sz="1600" b="1" dirty="0" smtClean="0"/>
              <a:t>발생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자바스크립트 변수 이름에 대한 규칙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1382</Words>
  <Application>Microsoft Office PowerPoint</Application>
  <PresentationFormat>와이드스크린</PresentationFormat>
  <Paragraphs>283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681</cp:revision>
  <dcterms:created xsi:type="dcterms:W3CDTF">2023-02-01T05:36:18Z</dcterms:created>
  <dcterms:modified xsi:type="dcterms:W3CDTF">2023-02-23T09:14:16Z</dcterms:modified>
</cp:coreProperties>
</file>