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435" r:id="rId4"/>
    <p:sldId id="440" r:id="rId5"/>
    <p:sldId id="468" r:id="rId6"/>
    <p:sldId id="444" r:id="rId7"/>
    <p:sldId id="469" r:id="rId8"/>
    <p:sldId id="470" r:id="rId9"/>
    <p:sldId id="471" r:id="rId10"/>
    <p:sldId id="445" r:id="rId11"/>
    <p:sldId id="472" r:id="rId12"/>
    <p:sldId id="473" r:id="rId13"/>
    <p:sldId id="447" r:id="rId14"/>
    <p:sldId id="4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7" autoAdjust="0"/>
    <p:restoredTop sz="94296" autoAdjust="0"/>
  </p:normalViewPr>
  <p:slideViewPr>
    <p:cSldViewPr snapToGrid="0">
      <p:cViewPr varScale="1">
        <p:scale>
          <a:sx n="58" d="100"/>
          <a:sy n="58" d="100"/>
        </p:scale>
        <p:origin x="96" y="11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64BDD-8AA0-468C-AD8F-8E571A7AF205}" type="datetimeFigureOut">
              <a:rPr lang="ko-KR" altLang="en-US" smtClean="0"/>
              <a:t>2023-03-24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7051-FFF7-4B65-BD5F-3A6C035E1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2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9B18-ED00-46B3-9529-00E23066FEC6}" type="datetime1">
              <a:rPr lang="ko-KR" altLang="en-US" smtClean="0"/>
              <a:t>2023-03-24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7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6F64-B1CE-42E5-911C-D99F8403ACA9}" type="datetime1">
              <a:rPr lang="ko-KR" altLang="en-US" smtClean="0"/>
              <a:t>2023-03-24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4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4C40-DA1E-4C0D-BAD7-6410C538C6C6}" type="datetime1">
              <a:rPr lang="ko-KR" altLang="en-US" smtClean="0"/>
              <a:t>2023-03-24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14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AC-B2A1-481B-9DA8-14A49D44A088}" type="datetime1">
              <a:rPr lang="ko-KR" altLang="en-US" smtClean="0"/>
              <a:t>2023-03-24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86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9027-E84B-41FE-A3BE-065A9236FDFE}" type="datetime1">
              <a:rPr lang="ko-KR" altLang="en-US" smtClean="0"/>
              <a:t>2023-03-24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76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AAD1-14F5-49C7-A042-028173323B31}" type="datetime1">
              <a:rPr lang="ko-KR" altLang="en-US" smtClean="0"/>
              <a:t>2023-03-24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5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5728-B7D5-4C23-A8F5-871358347C70}" type="datetime1">
              <a:rPr lang="ko-KR" altLang="en-US" smtClean="0"/>
              <a:t>2023-03-24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1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EFE9-251B-470C-8178-EF799F7CE668}" type="datetime1">
              <a:rPr lang="ko-KR" altLang="en-US" smtClean="0"/>
              <a:t>2023-03-24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0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68E9-A0A3-4B61-A408-94D79AF7B83F}" type="datetime1">
              <a:rPr lang="ko-KR" altLang="en-US" smtClean="0"/>
              <a:t>2023-03-24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42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D61-9432-47AE-9C7B-30A78A01EBB6}" type="datetime1">
              <a:rPr lang="ko-KR" altLang="en-US" smtClean="0"/>
              <a:t>2023-03-24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5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BD2-07D1-46C7-9AAF-4DF662C2BC2D}" type="datetime1">
              <a:rPr lang="ko-KR" altLang="en-US" smtClean="0"/>
              <a:t>2023-03-24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44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087E-3BBB-4021-B385-C52BD383A10F}" type="datetime1">
              <a:rPr lang="ko-KR" altLang="en-US" smtClean="0"/>
              <a:t>2023-03-24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25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729" y="0"/>
            <a:ext cx="12300065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65934" y="247939"/>
            <a:ext cx="5509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36</a:t>
            </a:r>
            <a:r>
              <a:rPr lang="ko-KR" altLang="en-US" sz="4000" b="1" dirty="0" smtClean="0">
                <a:solidFill>
                  <a:schemeClr val="bg1"/>
                </a:solidFill>
                <a:latin typeface="+mj-lt"/>
              </a:rPr>
              <a:t>일 </a:t>
            </a:r>
            <a:r>
              <a:rPr lang="ko-KR" altLang="en-US" sz="4000" b="1" dirty="0" smtClean="0">
                <a:solidFill>
                  <a:schemeClr val="bg1"/>
                </a:solidFill>
                <a:latin typeface="+mj-lt"/>
              </a:rPr>
              <a:t>차 수업 정리 </a:t>
            </a:r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PPT</a:t>
            </a:r>
            <a:endParaRPr lang="ko-KR" altLang="en-US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8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8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 Google API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6007" y="1179091"/>
            <a:ext cx="11222182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구글맵에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알고 싶은 위도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경도 좌표 입력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myCenter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google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maps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LatLng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37.498146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127.027557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myMap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mapProp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변수에 다음 값들을 지정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mapProp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center:myCenter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 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표시될 지도의 중심은 입력한 좌표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zoom: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   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//zoom :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확대되는 정도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mapTypeId:google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maps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MapTypeId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RoadMap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 map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출력 방식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로드맵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형태</a:t>
            </a:r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지정된 </a:t>
            </a:r>
            <a:r>
              <a:rPr lang="ko-KR" alt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구글맵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정보를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div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태그에 출력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-&gt; new </a:t>
            </a:r>
            <a:r>
              <a:rPr lang="en-US" altLang="ko-K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google.maps.Map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지도 출력 요소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지도 정보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google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maps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googleMap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mapProp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지정된 위치에 </a:t>
            </a:r>
            <a:r>
              <a:rPr lang="ko-KR" alt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마커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생성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marker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google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maps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Marker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({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position:myCenter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 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마커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찍을 위도 경도 좌표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animation:google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maps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Animation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4FC1FF"/>
                </a:solidFill>
                <a:latin typeface="Consolas" panose="020B0609020204030204" pitchFamily="49" charset="0"/>
              </a:rPr>
              <a:t>BOUNCE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r>
              <a:rPr lang="en-US" altLang="ko-KR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마커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애니메어션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6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바운스</a:t>
            </a:r>
            <a:r>
              <a:rPr lang="en-US" altLang="ko-KR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endParaRPr lang="en-US" altLang="ko-KR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      </a:t>
            </a:r>
            <a:r>
              <a:rPr lang="ko-KR" alt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marker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setMap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6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&lt;!-- </a:t>
            </a:r>
            <a:r>
              <a:rPr lang="en-US" altLang="ko-KR" sz="16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onload</a:t>
            </a:r>
            <a:r>
              <a:rPr lang="en-US" altLang="ko-KR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명령을 활용해 </a:t>
            </a:r>
            <a:r>
              <a:rPr lang="en-US" altLang="ko-KR" sz="16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myMap</a:t>
            </a:r>
            <a:r>
              <a:rPr lang="en-US" altLang="ko-KR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함수를 실행 </a:t>
            </a:r>
            <a:r>
              <a:rPr lang="en-US" altLang="ko-KR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--&gt;</a:t>
            </a:r>
            <a:endParaRPr lang="ko-KR" altLang="en-US" sz="16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onload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myMap</a:t>
            </a:r>
            <a:r>
              <a:rPr lang="en-US" altLang="ko-KR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googleMap</a:t>
            </a:r>
            <a:r>
              <a:rPr lang="en-US" altLang="ko-KR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"width: 500px; height: 380px;"</a:t>
            </a:r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endParaRPr lang="en-US" altLang="ko-KR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35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Google API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6006" y="1179091"/>
            <a:ext cx="5636029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"https://maps.googleapis.com/maps/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js?key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=“</a:t>
            </a:r>
            <a:r>
              <a:rPr lang="ko-KR" altLang="en-US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“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myMap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mapCanvas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객체 변수 생성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mapCanvas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myCanvas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지도에 표시하고 싶은 기준 좌표 설정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en-US" altLang="ko-KR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myLatlng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google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maps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LatLng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37.498146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127.027557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myOptions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center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myLatlng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 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센터는 입력한 위도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경도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z</a:t>
            </a:r>
            <a:r>
              <a:rPr lang="en-US" altLang="ko-K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oom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     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아까보다 훨씬 더 확대된 지도 출력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mapTypeId</a:t>
            </a:r>
            <a:r>
              <a:rPr lang="en-US" altLang="ko-K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google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maps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MapTypeId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ROADMAP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altLang="ko-KR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로드맵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형새</a:t>
            </a:r>
            <a:r>
              <a:rPr lang="ko-KR" altLang="en-US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구글 맵 생성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google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maps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mapCanvas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mapOptions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marker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google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maps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Marker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</a:t>
            </a:r>
            <a:r>
              <a:rPr lang="en-US" altLang="ko-K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position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myLatlng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</a:t>
            </a:r>
            <a:r>
              <a:rPr lang="en-US" altLang="ko-K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draggable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 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마커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드래그 기능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</a:t>
            </a:r>
            <a:r>
              <a:rPr lang="en-US" altLang="ko-K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지하철 강남역에서 하차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altLang="ko-KR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마커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도움말 풍선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마우스 오버 시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) 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4420" y="1179090"/>
            <a:ext cx="5636029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다음 내용을 담은 </a:t>
            </a:r>
            <a:r>
              <a:rPr lang="ko-KR" altLang="en-US" sz="14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말풍선을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생성</a:t>
            </a:r>
            <a:endParaRPr lang="ko-KR" altLang="en-US" sz="14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contentString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'&lt;div style = "width:100px, height:50px;"&gt; </a:t>
            </a:r>
            <a:r>
              <a:rPr lang="ko-KR" altLang="en-US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여기서 만나자 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&lt;/div&gt;'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말풍선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내용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infowindow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google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maps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InfoWindow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content: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contentString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 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google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maps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)});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마커를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클릭하면 이벤트를 만들 수 있음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google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maps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addListener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marker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'click'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infowindow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marker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marker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getAnimation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!=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marker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setAnimation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marker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setAnimation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google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maps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Animation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 smtClean="0">
                <a:solidFill>
                  <a:srgbClr val="4FC1FF"/>
                </a:solidFill>
                <a:latin typeface="Consolas" panose="020B0609020204030204" pitchFamily="49" charset="0"/>
              </a:rPr>
              <a:t>BOUNCE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altLang="ko-KR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en-US" altLang="ko-KR" sz="14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marker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setMap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);}</a:t>
            </a:r>
            <a:endParaRPr lang="en-US" altLang="ko-KR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91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10. 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Google API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007" y="1179091"/>
            <a:ext cx="11222182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lvl="1"/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navigator.geolocation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을 지원하지 않을 때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(!</a:t>
            </a:r>
            <a:r>
              <a:rPr lang="en-US" altLang="ko-KR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navigator</a:t>
            </a:r>
            <a:r>
              <a:rPr lang="en-US" altLang="ko-KR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geolocation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2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지원하지 않음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//found()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출력 함수 등록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navigator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geolocation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getCurrentPosition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found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/*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위치 파악 시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found()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호출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위치 정보 들어있는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position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객체가 매개 변수로 넘어온다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. */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found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now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timestamp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/*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타임스탬프를 사용하면 날짜를 숫자 형태로 간편하게 나타낼 수 있습니다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new Data(timestamp)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를 사용해 타임스탬프를 사용해 특정 날짜가 저장된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Data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객체를 손쉽게 만들 수 있다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data.getTime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()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메서드를 사용해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Data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객체에서 타임 스탬프를 추출하는 것도 가능하다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. */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lat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coords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latitude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  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위도의 실수 값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lon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coords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longitude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  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경도의 실수 값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acc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coords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accuaracy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    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위도와 경도의 정확도를 표현하는 실수 값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미터 단위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coords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 :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현재 위치를 나타내는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Coordinates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타입의 객체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위도와 경도의 소수점 이하 자리가 너무 길어 유효 숫자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6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자리로 </a:t>
            </a:r>
            <a:r>
              <a:rPr lang="ko-KR" alt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짜름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lat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toPrecision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lon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lon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toPrecision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//6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자리로 자르면 작동 안함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7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이상 넣어야 작동 혹은 자르지 말기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현재 시간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now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toUTCString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+=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현재 위치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위도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lat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", 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경도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lon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")&lt;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+=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정확도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ac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"m&lt;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msg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img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"http://maps.googleapis.com/maps/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staticmap?center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="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lat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","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lon</a:t>
            </a:r>
            <a:r>
              <a:rPr lang="en-US" altLang="ko-KR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"&amp;zoom=13&amp;size=400x300&amp;sensor=</a:t>
            </a:r>
            <a:r>
              <a:rPr lang="en-US" altLang="ko-KR" sz="12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false&amp;mar</a:t>
            </a:r>
            <a:endParaRPr lang="en-US" altLang="ko-KR" sz="12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2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kers</a:t>
            </a:r>
            <a:r>
              <a:rPr lang="en-US" altLang="ko-KR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=color:red%7Clabel:C%7C"</a:t>
            </a:r>
            <a:r>
              <a:rPr lang="ko-KR" alt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lat</a:t>
            </a:r>
            <a:r>
              <a:rPr lang="ko-KR" alt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",＂</a:t>
            </a:r>
            <a:r>
              <a:rPr lang="ko-KR" altLang="en-US" sz="12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lon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"&amp;key=AIzaSyAanczL2NxZ_7kuDFnFBOV6F9kRMxx8n6E"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기존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URL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경로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"map"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appendChild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  </a:t>
            </a:r>
            <a:r>
              <a:rPr lang="ko-KR" alt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73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11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keyDown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007" y="1179091"/>
            <a:ext cx="11222182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이벤트를 연결한다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onload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문서 객체를 선택한다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//[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0],[1]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같이 배열로 표시하면 같은 태그라도 구별할 수 있음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en-US" altLang="ko-KR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input_1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querySelectorAll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'input'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en-US" altLang="ko-KR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input_2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querySelectorAll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'input'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  </a:t>
            </a:r>
            <a:r>
              <a:rPr lang="en-US" altLang="ko-KR" sz="14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querySelectorAll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CSS </a:t>
            </a:r>
            <a:r>
              <a:rPr lang="ko-KR" alt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선택자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('#', '.')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를 이용해 모든 요소를 찾아온다 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  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여기서는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번째와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번째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input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태그를 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가져오나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querySelector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는 첫번째 요소 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한 개만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찾음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. 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id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속성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탐색에 주로 이용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  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input_1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에 키보드가 눌린 경우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onkeydown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en-US" altLang="ko-K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input_1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onkeydown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글자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개수가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6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개 이상일 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경우</a:t>
            </a:r>
            <a:r>
              <a:rPr lang="ko-KR" altLang="en-US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첫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번째 텍스트 칸에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6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글자를 초과하는 입력을 할 수 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없음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&lt;= </a:t>
            </a:r>
            <a:r>
              <a:rPr lang="en-US" altLang="ko-K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input_1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//input_2 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문서 객체로 초점을 이동합니다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input_2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focus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ko-KR" altLang="en-US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r>
              <a:rPr lang="ko-KR" altLang="en-US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input_2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onkeydown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ko-KR" altLang="en-US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이벤트 객체를 추출합니다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||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  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없어도 실행됨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사용자의 입력이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백 스페이스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이고 입력된 글자가 </a:t>
            </a:r>
            <a:r>
              <a:rPr lang="ko-KR" alt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없는경우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keyCode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==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&amp;&amp;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input_2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==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ko-KR" altLang="en-US" sz="14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input_1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focut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ko-KR" altLang="en-US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}; 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새로고침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금지 등 제한 기능을 적용할 때 </a:t>
            </a:r>
            <a:r>
              <a:rPr lang="en-US" altLang="ko-KR" sz="14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event.keyCode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를 쓴다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}}</a:t>
            </a:r>
            <a:endParaRPr lang="ko-KR" altLang="en-US" sz="14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maxlength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"6"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&lt;!-- span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태그를 활용해 공간을 차지함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--&gt;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maxlength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"7"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37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12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10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이하의 정수를 구해보자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67055" y="1179093"/>
            <a:ext cx="5315912" cy="5264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700" b="1" dirty="0"/>
              <a:t>try, catch, finally</a:t>
            </a:r>
          </a:p>
          <a:p>
            <a:pPr lvl="1">
              <a:lnSpc>
                <a:spcPct val="150000"/>
              </a:lnSpc>
            </a:pPr>
            <a:r>
              <a:rPr lang="en-US" altLang="ko-KR" sz="1700" b="1" dirty="0"/>
              <a:t>try </a:t>
            </a:r>
            <a:r>
              <a:rPr lang="ko-KR" altLang="en-US" sz="1700" b="1" dirty="0"/>
              <a:t>실행할 코드</a:t>
            </a:r>
          </a:p>
          <a:p>
            <a:pPr lvl="1">
              <a:lnSpc>
                <a:spcPct val="150000"/>
              </a:lnSpc>
            </a:pPr>
            <a:r>
              <a:rPr lang="en-US" altLang="ko-KR" sz="1700" b="1" dirty="0"/>
              <a:t>catch try </a:t>
            </a:r>
            <a:r>
              <a:rPr lang="ko-KR" altLang="en-US" sz="1700" b="1" dirty="0"/>
              <a:t>블록에서 예외가 발생했을 때 실행할 코드입니다</a:t>
            </a:r>
            <a:r>
              <a:rPr lang="en-US" altLang="ko-KR" sz="1700" b="1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700" b="1" dirty="0"/>
              <a:t>finally </a:t>
            </a:r>
            <a:r>
              <a:rPr lang="ko-KR" altLang="en-US" sz="1700" b="1" dirty="0"/>
              <a:t>예외와 상관없이 실행됩니다</a:t>
            </a:r>
            <a:r>
              <a:rPr lang="en-US" altLang="ko-KR" sz="1700" b="1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700" b="1" dirty="0"/>
              <a:t>throw() </a:t>
            </a:r>
            <a:r>
              <a:rPr lang="ko-KR" altLang="en-US" sz="1700" b="1" dirty="0"/>
              <a:t>사용자가 직접 예외를 만들고 </a:t>
            </a:r>
            <a:endParaRPr lang="en-US" altLang="ko-KR" sz="1700" b="1" dirty="0"/>
          </a:p>
          <a:p>
            <a:pPr lvl="1">
              <a:lnSpc>
                <a:spcPct val="150000"/>
              </a:lnSpc>
            </a:pPr>
            <a:r>
              <a:rPr lang="ko-KR" altLang="en-US" sz="1700" b="1" dirty="0" smtClean="0"/>
              <a:t>오류 </a:t>
            </a:r>
            <a:r>
              <a:rPr lang="ko-KR" altLang="en-US" sz="1700" b="1" dirty="0" err="1"/>
              <a:t>메세지를</a:t>
            </a:r>
            <a:r>
              <a:rPr lang="ko-KR" altLang="en-US" sz="1700" b="1" dirty="0"/>
              <a:t> 지정한다</a:t>
            </a:r>
            <a:endParaRPr lang="en-US" altLang="ko-K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82633" y="1179093"/>
            <a:ext cx="6068291" cy="52642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userNumber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"#user-number"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FC1FF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400" dirty="0" err="1" smtClean="0">
                <a:solidFill>
                  <a:srgbClr val="4FC1FF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"click"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userNumber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isNaN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)) {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숫자를 입력하세요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"#result"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innerText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"10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보다 작은 수를 입력하세요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finally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userNumber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;}})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17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53639" y="309494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+mj-lt"/>
              </a:rPr>
              <a:t>목       차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312" y="1179092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className</a:t>
            </a:r>
            <a:endParaRPr lang="en-US" altLang="ko-KR" sz="16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</a:t>
            </a:r>
            <a:r>
              <a:rPr lang="ko-KR" altLang="en-US" sz="16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적용해보기</a:t>
            </a:r>
            <a:endParaRPr lang="en-US" altLang="ko-KR" sz="16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동기와 비동기</a:t>
            </a:r>
            <a:endParaRPr lang="en-US" altLang="ko-KR" sz="16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예외 처리</a:t>
            </a:r>
            <a:endParaRPr lang="en-US" altLang="ko-KR" sz="16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Geolocation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Google API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keydown</a:t>
            </a:r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이하의 정수를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구해보자</a:t>
            </a:r>
            <a:endParaRPr lang="en-US" altLang="ko-KR" sz="16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8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</a:t>
            </a:r>
            <a:r>
              <a:rPr lang="en-US" altLang="ko-K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lassName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01047" y="1179092"/>
            <a:ext cx="558192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/>
              <a:t>코드에서 </a:t>
            </a:r>
            <a:r>
              <a:rPr lang="en-US" altLang="ko-KR" sz="1600" b="1" dirty="0"/>
              <a:t>bb=aa[0].value </a:t>
            </a:r>
            <a:r>
              <a:rPr lang="ko-KR" altLang="en-US" sz="1600" b="1" dirty="0"/>
              <a:t>라인이 </a:t>
            </a:r>
            <a:r>
              <a:rPr lang="en-US" altLang="ko-KR" sz="1600" b="1" dirty="0"/>
              <a:t>for </a:t>
            </a:r>
            <a:r>
              <a:rPr lang="ko-KR" altLang="en-US" sz="1600" b="1" dirty="0" err="1"/>
              <a:t>반복문</a:t>
            </a:r>
            <a:r>
              <a:rPr lang="ko-KR" altLang="en-US" sz="1600" b="1" dirty="0"/>
              <a:t> </a:t>
            </a:r>
            <a:endParaRPr lang="en-US" altLang="ko-KR" sz="1600" b="1" dirty="0" smtClean="0"/>
          </a:p>
          <a:p>
            <a:pPr>
              <a:lnSpc>
                <a:spcPct val="200000"/>
              </a:lnSpc>
            </a:pPr>
            <a:r>
              <a:rPr lang="ko-KR" altLang="en-US" sz="1600" b="1" dirty="0" smtClean="0"/>
              <a:t>내부에 </a:t>
            </a:r>
            <a:r>
              <a:rPr lang="ko-KR" altLang="en-US" sz="1600" b="1" dirty="0"/>
              <a:t>있어서 문제가 발생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/>
              <a:t>이 경우</a:t>
            </a:r>
            <a:r>
              <a:rPr lang="en-US" altLang="ko-KR" sz="1600" b="1" dirty="0"/>
              <a:t>, bb</a:t>
            </a:r>
            <a:r>
              <a:rPr lang="ko-KR" altLang="en-US" sz="1600" b="1" dirty="0"/>
              <a:t>에 대한 값을 덮어씌우는 과정이 반복되어 </a:t>
            </a:r>
            <a:endParaRPr lang="en-US" altLang="ko-KR" sz="1600" b="1" dirty="0" smtClean="0"/>
          </a:p>
          <a:p>
            <a:pPr>
              <a:lnSpc>
                <a:spcPct val="200000"/>
              </a:lnSpc>
            </a:pPr>
            <a:r>
              <a:rPr lang="ko-KR" altLang="en-US" sz="1600" b="1" dirty="0" smtClean="0"/>
              <a:t>마지막으로 </a:t>
            </a:r>
            <a:r>
              <a:rPr lang="ko-KR" altLang="en-US" sz="1600" b="1" dirty="0"/>
              <a:t>얻은 값만 출력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/>
              <a:t>하지만 실제로 출력되지 않은 이유는 </a:t>
            </a:r>
            <a:r>
              <a:rPr lang="en-US" altLang="ko-KR" sz="1600" b="1" dirty="0"/>
              <a:t>value </a:t>
            </a:r>
            <a:r>
              <a:rPr lang="ko-KR" altLang="en-US" sz="1600" b="1" dirty="0"/>
              <a:t>속성이 </a:t>
            </a:r>
            <a:endParaRPr lang="en-US" altLang="ko-KR" sz="1600" b="1" dirty="0" smtClean="0"/>
          </a:p>
          <a:p>
            <a:pPr>
              <a:lnSpc>
                <a:spcPct val="200000"/>
              </a:lnSpc>
            </a:pPr>
            <a:r>
              <a:rPr lang="en-US" altLang="ko-KR" sz="1600" b="1" dirty="0" smtClean="0"/>
              <a:t>div</a:t>
            </a:r>
            <a:r>
              <a:rPr lang="ko-KR" altLang="en-US" sz="1600" b="1" dirty="0"/>
              <a:t>요소에 적용되지 않아서이다</a:t>
            </a:r>
            <a:r>
              <a:rPr lang="en-US" altLang="ko-KR" sz="1600" b="1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/>
              <a:t>div  </a:t>
            </a:r>
            <a:r>
              <a:rPr lang="ko-KR" altLang="en-US" sz="1600" b="1" dirty="0"/>
              <a:t>요소에서는 </a:t>
            </a:r>
            <a:r>
              <a:rPr lang="en-US" altLang="ko-KR" sz="1600" b="1" dirty="0"/>
              <a:t>date-* </a:t>
            </a:r>
            <a:r>
              <a:rPr lang="ko-KR" altLang="en-US" sz="1600" b="1" dirty="0"/>
              <a:t>속성을 사용하거나</a:t>
            </a:r>
            <a:r>
              <a:rPr lang="en-US" altLang="ko-KR" sz="1600" b="1" dirty="0"/>
              <a:t>, </a:t>
            </a:r>
            <a:r>
              <a:rPr lang="en-US" altLang="ko-KR" sz="1600" b="1" dirty="0" smtClean="0"/>
              <a:t>JavaScript</a:t>
            </a:r>
            <a:r>
              <a:rPr lang="ko-KR" altLang="en-US" sz="1600" b="1" dirty="0"/>
              <a:t>에서 </a:t>
            </a:r>
            <a:r>
              <a:rPr lang="en-US" altLang="ko-KR" sz="1600" b="1" dirty="0" err="1"/>
              <a:t>getAttribute</a:t>
            </a:r>
            <a:r>
              <a:rPr lang="en-US" altLang="ko-KR" sz="1600" b="1" dirty="0"/>
              <a:t>() </a:t>
            </a:r>
            <a:r>
              <a:rPr lang="ko-KR" altLang="en-US" sz="1600" b="1" dirty="0"/>
              <a:t>를 사용하여 값을 가져올 수 있다</a:t>
            </a:r>
            <a:r>
              <a:rPr lang="en-US" altLang="ko-KR" sz="1600" b="1" dirty="0"/>
              <a:t>.</a:t>
            </a:r>
            <a:endParaRPr lang="en-US" altLang="ko-KR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18695" y="1179092"/>
            <a:ext cx="558192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   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div class="aa" value="12"&gt;&lt;/div&gt;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    &lt;div class="aa" value="123"&gt;&lt;/div&gt;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    &lt;div class="aa" value="1234"&gt;&lt;/div&gt;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    &lt;div class="aa" value="12345"&gt;&lt;/div&gt;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    &lt;div class="aa" value="123456"&gt;&lt;/div&gt;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latin typeface="Consolas" panose="020B0609020204030204" pitchFamily="49" charset="0"/>
              </a:rPr>
            </a:br>
            <a:r>
              <a:rPr lang="en-US" altLang="ko-KR" sz="1600" dirty="0">
                <a:latin typeface="Consolas" panose="020B0609020204030204" pitchFamily="49" charset="0"/>
              </a:rPr>
              <a:t>    &lt;script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 </a:t>
            </a:r>
            <a:r>
              <a:rPr lang="en-US" altLang="ko-KR" sz="1600" dirty="0" smtClean="0">
                <a:latin typeface="Consolas" panose="020B0609020204030204" pitchFamily="49" charset="0"/>
              </a:rPr>
              <a:t> let </a:t>
            </a:r>
            <a:r>
              <a:rPr lang="en-US" altLang="ko-KR" sz="1600" dirty="0">
                <a:latin typeface="Consolas" panose="020B0609020204030204" pitchFamily="49" charset="0"/>
              </a:rPr>
              <a:t>aa = </a:t>
            </a:r>
            <a:r>
              <a:rPr lang="en-US" altLang="ko-KR" sz="1600" dirty="0" err="1">
                <a:latin typeface="Consolas" panose="020B0609020204030204" pitchFamily="49" charset="0"/>
              </a:rPr>
              <a:t>document.getElementsByClassName</a:t>
            </a:r>
            <a:r>
              <a:rPr lang="en-US" altLang="ko-KR" sz="1600" dirty="0">
                <a:latin typeface="Consolas" panose="020B0609020204030204" pitchFamily="49" charset="0"/>
              </a:rPr>
              <a:t>("aa</a:t>
            </a:r>
            <a:r>
              <a:rPr lang="en-US" altLang="ko-KR" sz="1600" dirty="0" smtClean="0">
                <a:latin typeface="Consolas" panose="020B0609020204030204" pitchFamily="49" charset="0"/>
              </a:rPr>
              <a:t>")</a:t>
            </a:r>
            <a:r>
              <a:rPr lang="en-US" altLang="ko-KR" sz="1600" dirty="0"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latin typeface="Consolas" panose="020B0609020204030204" pitchFamily="49" charset="0"/>
              </a:rPr>
            </a:br>
            <a:r>
              <a:rPr lang="en-US" altLang="ko-KR" sz="1600" dirty="0">
                <a:latin typeface="Consolas" panose="020B0609020204030204" pitchFamily="49" charset="0"/>
              </a:rPr>
              <a:t>     </a:t>
            </a:r>
            <a:r>
              <a:rPr lang="en-US" altLang="ko-KR" sz="1600" dirty="0" smtClean="0">
                <a:latin typeface="Consolas" panose="020B0609020204030204" pitchFamily="49" charset="0"/>
              </a:rPr>
              <a:t>for</a:t>
            </a:r>
            <a:r>
              <a:rPr lang="en-US" altLang="ko-KR" sz="1600" dirty="0">
                <a:latin typeface="Consolas" panose="020B0609020204030204" pitchFamily="49" charset="0"/>
              </a:rPr>
              <a:t>( </a:t>
            </a:r>
            <a:r>
              <a:rPr lang="en-US" altLang="ko-KR" sz="1600" dirty="0" err="1">
                <a:latin typeface="Consolas" panose="020B0609020204030204" pitchFamily="49" charset="0"/>
              </a:rPr>
              <a:t>var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</a:rPr>
              <a:t> = 0; 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</a:rPr>
              <a:t> &lt; </a:t>
            </a:r>
            <a:r>
              <a:rPr lang="en-US" altLang="ko-KR" sz="1600" dirty="0" err="1">
                <a:latin typeface="Consolas" panose="020B0609020204030204" pitchFamily="49" charset="0"/>
              </a:rPr>
              <a:t>aa.length</a:t>
            </a:r>
            <a:r>
              <a:rPr lang="en-US" altLang="ko-KR" sz="1600" dirty="0">
                <a:latin typeface="Consolas" panose="020B0609020204030204" pitchFamily="49" charset="0"/>
              </a:rPr>
              <a:t>; 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    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  let bb = aa[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</a:rPr>
              <a:t>].</a:t>
            </a:r>
            <a:r>
              <a:rPr lang="en-US" altLang="ko-KR" sz="1600" dirty="0" err="1">
                <a:latin typeface="Consolas" panose="020B0609020204030204" pitchFamily="49" charset="0"/>
              </a:rPr>
              <a:t>getAttribute</a:t>
            </a:r>
            <a:r>
              <a:rPr lang="en-US" altLang="ko-KR" sz="1600" dirty="0">
                <a:latin typeface="Consolas" panose="020B0609020204030204" pitchFamily="49" charset="0"/>
              </a:rPr>
              <a:t>('value');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        </a:t>
            </a:r>
            <a:r>
              <a:rPr lang="en-US" altLang="ko-KR" sz="1600" dirty="0" smtClean="0">
                <a:latin typeface="Consolas" panose="020B0609020204030204" pitchFamily="49" charset="0"/>
              </a:rPr>
              <a:t>console.log(bb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    &lt;/script&gt;</a:t>
            </a:r>
            <a:endParaRPr lang="en-US" altLang="ko-KR" sz="16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36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66007" y="1179091"/>
            <a:ext cx="11222182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logIn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ko-KR" altLang="en-US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JSON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객체 생성 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emp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 {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ko-KR" alt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홍길동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"point"</a:t>
            </a:r>
            <a:r>
              <a:rPr lang="ko-KR" alt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"15000"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"id"</a:t>
            </a:r>
            <a:r>
              <a:rPr lang="ko-KR" alt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hong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"pw"</a:t>
            </a:r>
            <a:r>
              <a:rPr lang="ko-KR" alt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"1234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ko-KR" altLang="en-US" sz="14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함수를 실행하면 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id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pw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태그 객체를 생성해 작성된 데이터를 획득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변수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b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에 각각 사용자의 </a:t>
            </a:r>
            <a:r>
              <a:rPr lang="ko-KR" alt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입력값을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저장한다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"id"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"pw"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//JSON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으로 입력된 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emp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(emp.id)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정보가 사용자로부터 입력된 정보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(a)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와 같으면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emp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==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&amp;&amp;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emp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pw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==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JSON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으로 저장된 </a:t>
            </a:r>
            <a:r>
              <a:rPr lang="ko-KR" alt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정보쌍의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나머지 두가지가 출력됨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바디 태그 내 아이디가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confirm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인 태그에 이름과 포인트가 출력된다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"confirm"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"&lt;spam style = '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color:green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'&gt;"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emp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님 환영합니다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. &lt;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&gt; 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현재 포인트는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emp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point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점 입니다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. &lt;/span&gt;"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틀리면 바디 태그 내 아이디가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confirm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인 태그에 에러 </a:t>
            </a:r>
            <a:r>
              <a:rPr lang="ko-KR" alt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메세지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표시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"confirm"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"&lt;span style = '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color:red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'&gt; 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아이디 또는 비밀번호가 틀립니다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.&lt;/span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  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JSON </a:t>
            </a:r>
            <a:r>
              <a:rPr lang="ko-KR" altLang="en-US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적용해보기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2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66007" y="1179091"/>
            <a:ext cx="5652655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"input"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로그인 화면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사용자가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입력한 값이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id, name "id"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값에 저장되는 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것 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--&gt;</a:t>
            </a:r>
            <a:endParaRPr lang="ko-KR" altLang="en-US" sz="14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ko-KR" altLang="en-US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"id"</a:t>
            </a:r>
            <a:r>
              <a:rPr lang="ko-KR" altLang="en-US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"id"</a:t>
            </a:r>
            <a:r>
              <a:rPr lang="ko-KR" altLang="en-US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"id"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아이디를 입력하세요 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사용자가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입력한 값이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id, name "pw"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값에 저장되는 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것</a:t>
            </a:r>
            <a:endParaRPr lang="en-US" altLang="ko-KR" sz="14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"password"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"pw"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"pw"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비밀 번호를 입력하세요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버튼을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누르면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logIn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함수 실행 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logIn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logIn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여기엔 </a:t>
            </a:r>
            <a:r>
              <a:rPr lang="ko-KR" alt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조건문에서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innerHTML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로 저장한 </a:t>
            </a:r>
            <a:r>
              <a:rPr lang="ko-KR" alt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메세지가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출력되는 것 </a:t>
            </a:r>
            <a:endParaRPr lang="en-US" altLang="ko-KR" sz="14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"confirm"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JSON </a:t>
            </a:r>
            <a:r>
              <a:rPr lang="ko-KR" altLang="en-US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적용해보기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01047" y="1179092"/>
            <a:ext cx="558192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/>
              <a:t>JSON</a:t>
            </a:r>
            <a:r>
              <a:rPr lang="ko-KR" altLang="en-US" sz="1600" b="1" dirty="0"/>
              <a:t>은 네트워크 데이터 </a:t>
            </a:r>
            <a:r>
              <a:rPr lang="ko-KR" altLang="en-US" sz="1600" b="1" dirty="0" err="1"/>
              <a:t>전송방식의</a:t>
            </a:r>
            <a:r>
              <a:rPr lang="ko-KR" altLang="en-US" sz="1600" b="1" dirty="0"/>
              <a:t> 표준 </a:t>
            </a:r>
            <a:r>
              <a:rPr lang="en-US" altLang="ko-KR" sz="1600" b="1" dirty="0"/>
              <a:t>Format</a:t>
            </a:r>
            <a:r>
              <a:rPr lang="ko-KR" altLang="en-US" sz="1600" b="1" dirty="0"/>
              <a:t>으로 사용되고 있다</a:t>
            </a:r>
            <a:r>
              <a:rPr lang="en-US" altLang="ko-KR" sz="1600" b="1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/>
              <a:t>JSON</a:t>
            </a:r>
            <a:r>
              <a:rPr lang="ko-KR" altLang="en-US" sz="1600" b="1" dirty="0"/>
              <a:t>은 </a:t>
            </a:r>
            <a:r>
              <a:rPr lang="en-US" altLang="ko-KR" sz="1600" b="1" dirty="0"/>
              <a:t>String </a:t>
            </a:r>
            <a:r>
              <a:rPr lang="ko-KR" altLang="en-US" sz="1600" b="1" dirty="0"/>
              <a:t>문자열이므로 실제 자바스크립트에서 사용하기 위해 </a:t>
            </a:r>
            <a:r>
              <a:rPr lang="ko-KR" altLang="en-US" sz="1600" b="1" dirty="0" err="1"/>
              <a:t>파싱을</a:t>
            </a:r>
            <a:r>
              <a:rPr lang="ko-KR" altLang="en-US" sz="1600" b="1" dirty="0"/>
              <a:t> 하여 객체로 사용할 수 있는데</a:t>
            </a:r>
            <a:r>
              <a:rPr lang="en-US" altLang="ko-KR" sz="1600" b="1" dirty="0"/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/>
              <a:t>이럴 때 사용하는 객체가 바로 </a:t>
            </a:r>
            <a:r>
              <a:rPr lang="en-US" altLang="ko-KR" sz="1600" b="1" dirty="0"/>
              <a:t>JSON </a:t>
            </a:r>
            <a:r>
              <a:rPr lang="ko-KR" altLang="en-US" sz="1600" b="1" dirty="0"/>
              <a:t>객체이다</a:t>
            </a:r>
            <a:r>
              <a:rPr lang="en-US" altLang="ko-KR" sz="1600" b="1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/>
              <a:t>JSON </a:t>
            </a:r>
            <a:r>
              <a:rPr lang="ko-KR" altLang="en-US" sz="1600" b="1" dirty="0"/>
              <a:t>객체에는 </a:t>
            </a:r>
            <a:r>
              <a:rPr lang="en-US" altLang="ko-KR" sz="1600" b="1" dirty="0"/>
              <a:t>parse</a:t>
            </a:r>
            <a:r>
              <a:rPr lang="ko-KR" altLang="en-US" sz="1600" b="1" dirty="0"/>
              <a:t>와 </a:t>
            </a:r>
            <a:r>
              <a:rPr lang="en-US" altLang="ko-KR" sz="1600" b="1" dirty="0" err="1"/>
              <a:t>stringify</a:t>
            </a:r>
            <a:r>
              <a:rPr lang="ko-KR" altLang="en-US" sz="1600" b="1" dirty="0"/>
              <a:t>가 내장되어 있어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/>
              <a:t>string -&gt; object</a:t>
            </a:r>
            <a:r>
              <a:rPr lang="ko-KR" altLang="en-US" sz="1600" b="1" dirty="0"/>
              <a:t>로 </a:t>
            </a:r>
            <a:r>
              <a:rPr lang="en-US" altLang="ko-KR" sz="1600" b="1" dirty="0"/>
              <a:t>parse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/>
              <a:t>object -&gt; string</a:t>
            </a:r>
            <a:r>
              <a:rPr lang="ko-KR" altLang="en-US" sz="1600" b="1" dirty="0"/>
              <a:t>으로 </a:t>
            </a:r>
            <a:r>
              <a:rPr lang="en-US" altLang="ko-KR" sz="1600" b="1" dirty="0" err="1"/>
              <a:t>stringify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변환해 주는 것이다</a:t>
            </a:r>
            <a:r>
              <a:rPr lang="en-US" altLang="ko-KR" sz="1600" b="1" dirty="0"/>
              <a:t>.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49479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동기와 비동기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동기와 비동기에 대해서 설명할 때 </a:t>
            </a:r>
            <a:r>
              <a:rPr lang="ko-KR" altLang="en-US" sz="1600" dirty="0" err="1"/>
              <a:t>가장좋은</a:t>
            </a:r>
            <a:r>
              <a:rPr lang="ko-KR" altLang="en-US" sz="1600" dirty="0"/>
              <a:t> 예시가 바로 </a:t>
            </a:r>
            <a:r>
              <a:rPr lang="en-US" altLang="ko-KR" sz="1600" dirty="0"/>
              <a:t>"</a:t>
            </a:r>
            <a:r>
              <a:rPr lang="ko-KR" altLang="en-US" sz="1600" dirty="0"/>
              <a:t>커피숍</a:t>
            </a:r>
            <a:r>
              <a:rPr lang="en-US" altLang="ko-KR" sz="1600" dirty="0"/>
              <a:t>"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&lt;</a:t>
            </a:r>
            <a:r>
              <a:rPr lang="ko-KR" altLang="en-US" sz="1600" b="1" dirty="0"/>
              <a:t>동기 처리 방식</a:t>
            </a:r>
            <a:r>
              <a:rPr lang="en-US" altLang="ko-KR" sz="1600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커피숍에서 줄을 서고 있는 상황을 생각해보자</a:t>
            </a:r>
            <a:r>
              <a:rPr lang="en-US" altLang="ko-KR" sz="1600" dirty="0"/>
              <a:t>(</a:t>
            </a:r>
            <a:r>
              <a:rPr lang="ko-KR" altLang="en-US" sz="1600" dirty="0"/>
              <a:t>심지어 직원도 </a:t>
            </a:r>
            <a:r>
              <a:rPr lang="en-US" altLang="ko-KR" sz="1600" dirty="0"/>
              <a:t>1</a:t>
            </a:r>
            <a:r>
              <a:rPr lang="ko-KR" altLang="en-US" sz="1600" dirty="0"/>
              <a:t>명</a:t>
            </a:r>
            <a:r>
              <a:rPr lang="en-US" altLang="ko-KR" sz="1600" dirty="0"/>
              <a:t>).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맨 앞에 있는 손님이 커피를 주문하고</a:t>
            </a:r>
            <a:r>
              <a:rPr lang="en-US" altLang="ko-KR" sz="1600" dirty="0"/>
              <a:t>, </a:t>
            </a:r>
            <a:r>
              <a:rPr lang="ko-KR" altLang="en-US" sz="1600" dirty="0"/>
              <a:t>그 커피를 받을 때까지 계속 기다려야 한다면</a:t>
            </a:r>
            <a:r>
              <a:rPr lang="en-US" altLang="ko-KR" sz="1600" dirty="0"/>
              <a:t>? </a:t>
            </a:r>
            <a:r>
              <a:rPr lang="ko-KR" altLang="en-US" sz="1600" dirty="0"/>
              <a:t>즉</a:t>
            </a:r>
            <a:r>
              <a:rPr lang="en-US" altLang="ko-KR" sz="1600" dirty="0"/>
              <a:t>, "</a:t>
            </a:r>
            <a:r>
              <a:rPr lang="ko-KR" altLang="en-US" sz="1600" dirty="0"/>
              <a:t>커피를 주문하기 위해서는 </a:t>
            </a:r>
            <a:r>
              <a:rPr lang="ko-KR" altLang="en-US" sz="1600" dirty="0" err="1"/>
              <a:t>한줄로</a:t>
            </a:r>
            <a:r>
              <a:rPr lang="ko-KR" altLang="en-US" sz="1600" dirty="0"/>
              <a:t> 서서 </a:t>
            </a:r>
            <a:r>
              <a:rPr lang="ko-KR" altLang="en-US" sz="1600" dirty="0" err="1"/>
              <a:t>한명씩만</a:t>
            </a:r>
            <a:r>
              <a:rPr lang="ko-KR" altLang="en-US" sz="1600" dirty="0"/>
              <a:t> 주문이 가능하다는 것</a:t>
            </a:r>
            <a:r>
              <a:rPr lang="en-US" altLang="ko-KR" sz="1600" dirty="0"/>
              <a:t>"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이러한 처리 순서를 동기 방식이라고 부른다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때 </a:t>
            </a:r>
            <a:r>
              <a:rPr lang="en-US" altLang="ko-KR" sz="1600" dirty="0"/>
              <a:t>blocking</a:t>
            </a:r>
            <a:r>
              <a:rPr lang="ko-KR" altLang="en-US" sz="1600" dirty="0"/>
              <a:t>이라고 부른다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동기적인</a:t>
            </a:r>
            <a:r>
              <a:rPr lang="ko-KR" altLang="en-US" sz="1600" dirty="0"/>
              <a:t> 작업에 의해서 이후의 작업이 </a:t>
            </a:r>
            <a:r>
              <a:rPr lang="en-US" altLang="ko-KR" sz="1600" dirty="0"/>
              <a:t>"</a:t>
            </a:r>
            <a:r>
              <a:rPr lang="ko-KR" altLang="en-US" sz="1600" dirty="0"/>
              <a:t>막히게 된 것</a:t>
            </a:r>
            <a:r>
              <a:rPr lang="en-US" altLang="ko-KR" sz="1600" dirty="0"/>
              <a:t>"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&lt;</a:t>
            </a:r>
            <a:r>
              <a:rPr lang="ko-KR" altLang="en-US" sz="1600" b="1" dirty="0"/>
              <a:t>비동기 처리 방식</a:t>
            </a:r>
            <a:r>
              <a:rPr lang="en-US" altLang="ko-KR" sz="1600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하지만 반대로 옆에 있는 커피숍은 주문을 받고 </a:t>
            </a:r>
            <a:r>
              <a:rPr lang="ko-KR" altLang="en-US" sz="1600" dirty="0" err="1"/>
              <a:t>진동벨을</a:t>
            </a:r>
            <a:r>
              <a:rPr lang="ko-KR" altLang="en-US" sz="1600" dirty="0"/>
              <a:t> 고객에게 전달하는 시스템을 가지고 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심지어 직원도 </a:t>
            </a:r>
            <a:r>
              <a:rPr lang="en-US" altLang="ko-KR" sz="1600" dirty="0"/>
              <a:t>2</a:t>
            </a:r>
            <a:r>
              <a:rPr lang="ko-KR" altLang="en-US" sz="1600" dirty="0"/>
              <a:t>명이어서 한명은 주문을 받고 한명은 커피를 내리면서 </a:t>
            </a:r>
            <a:r>
              <a:rPr lang="ko-KR" altLang="en-US" sz="1600" dirty="0" err="1"/>
              <a:t>진동벨로</a:t>
            </a:r>
            <a:r>
              <a:rPr lang="ko-KR" altLang="en-US" sz="1600" dirty="0"/>
              <a:t> 손님에게 알려주고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각자의 </a:t>
            </a:r>
            <a:r>
              <a:rPr lang="ko-KR" altLang="en-US" sz="1600" dirty="0" err="1"/>
              <a:t>파트별로</a:t>
            </a:r>
            <a:r>
              <a:rPr lang="ko-KR" altLang="en-US" sz="1600" dirty="0"/>
              <a:t> 맡아서 일을 하고 있는 것입니다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이 카페가 바로 </a:t>
            </a:r>
            <a:r>
              <a:rPr lang="ko-KR" altLang="en-US" sz="1600" dirty="0" err="1"/>
              <a:t>비동기적인</a:t>
            </a:r>
            <a:r>
              <a:rPr lang="ko-KR" altLang="en-US" sz="1600" dirty="0"/>
              <a:t> 방식</a:t>
            </a:r>
            <a:r>
              <a:rPr lang="en-US" altLang="ko-KR" sz="1600" dirty="0"/>
              <a:t>, </a:t>
            </a:r>
            <a:r>
              <a:rPr lang="ko-KR" altLang="en-US" sz="1600" dirty="0"/>
              <a:t>병렬적으로 자신의 역할을 수행했다고 말할 수 있습니다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결과가 주어지는데 시간이 걸려도</a:t>
            </a:r>
            <a:r>
              <a:rPr lang="en-US" altLang="ko-KR" sz="1600" dirty="0"/>
              <a:t>, </a:t>
            </a:r>
            <a:r>
              <a:rPr lang="ko-KR" altLang="en-US" sz="1600" dirty="0"/>
              <a:t>막히지 않고</a:t>
            </a:r>
            <a:r>
              <a:rPr lang="en-US" altLang="ko-KR" sz="1600" dirty="0"/>
              <a:t>(non-blocking) </a:t>
            </a:r>
            <a:r>
              <a:rPr lang="ko-KR" altLang="en-US" sz="1600" dirty="0"/>
              <a:t>다른 작업을 할 수 있기 </a:t>
            </a:r>
            <a:r>
              <a:rPr lang="ko-KR" altLang="en-US" sz="1600" dirty="0" err="1"/>
              <a:t>떄문에</a:t>
            </a:r>
            <a:r>
              <a:rPr lang="ko-KR" altLang="en-US" sz="1600" dirty="0"/>
              <a:t> 효율적으로 사용할 수 있다</a:t>
            </a:r>
            <a:r>
              <a:rPr lang="en-US" altLang="ko-KR" sz="16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56077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예외 처리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007" y="1179091"/>
            <a:ext cx="5652655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"result"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나의 전공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FC1FF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"#result"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xhr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XMLHttpRequest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xhr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'GET'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student.json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xhr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xhr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onreadystatechange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xhr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readyState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xhr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status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student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JSON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xhr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responseText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"result"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`&lt;h1&gt;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student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&lt;/h1&gt;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                &lt;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                    &lt;li&gt;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전공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student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major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&lt;/li&gt;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                    &lt;li&gt;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학년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student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grade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&lt;/li&gt;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                &lt;/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&gt;`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}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01047" y="1179092"/>
            <a:ext cx="558192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/>
              <a:t>JSON </a:t>
            </a:r>
            <a:r>
              <a:rPr lang="ko-KR" altLang="en-US" sz="1600" b="1" dirty="0"/>
              <a:t>파일을 불러올 때 라이브 서버로 실행해야 하는 이유는 보안문제 때문이다</a:t>
            </a:r>
            <a:r>
              <a:rPr lang="en-US" altLang="ko-KR" sz="1600" b="1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/>
              <a:t>웹 브라우저는 보안상의 이유로 로컬 파일 시스템에서 직접적으로 외부 </a:t>
            </a:r>
            <a:r>
              <a:rPr lang="en-US" altLang="ko-KR" sz="1600" b="1" dirty="0"/>
              <a:t>JSON </a:t>
            </a:r>
            <a:r>
              <a:rPr lang="ko-KR" altLang="en-US" sz="1600" b="1" dirty="0"/>
              <a:t>파일을 </a:t>
            </a:r>
            <a:r>
              <a:rPr lang="ko-KR" altLang="en-US" sz="1600" b="1" dirty="0" err="1"/>
              <a:t>로드하는</a:t>
            </a:r>
            <a:r>
              <a:rPr lang="ko-KR" altLang="en-US" sz="1600" b="1" dirty="0"/>
              <a:t> 것을 제한한다</a:t>
            </a:r>
            <a:r>
              <a:rPr lang="en-US" altLang="ko-KR" sz="1600" b="1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/>
              <a:t>따라서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웹 브라우저에서 로컬 파일 시스템에 접근할 때는 보안상의 이유로 제한이 걸려서 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/>
              <a:t>AJAX </a:t>
            </a:r>
            <a:r>
              <a:rPr lang="ko-KR" altLang="en-US" sz="1600" b="1" dirty="0"/>
              <a:t>요청 등으로 외부 </a:t>
            </a:r>
            <a:r>
              <a:rPr lang="en-US" altLang="ko-KR" sz="1600" b="1" dirty="0"/>
              <a:t>JSON </a:t>
            </a:r>
            <a:r>
              <a:rPr lang="ko-KR" altLang="en-US" sz="1600" b="1" dirty="0"/>
              <a:t>파일을 불러올 수 없다</a:t>
            </a:r>
            <a:r>
              <a:rPr lang="en-US" altLang="ko-KR" sz="1600" b="1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/>
              <a:t>라이브 서버로 실행하면 웹 브라우저가 로컬 파일 시스템에 접근하는 것이 아니라</a:t>
            </a:r>
            <a:r>
              <a:rPr lang="en-US" altLang="ko-KR" sz="1600" b="1" dirty="0"/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/>
              <a:t>웹 서버에 요청을 보내서 </a:t>
            </a:r>
            <a:r>
              <a:rPr lang="en-US" altLang="ko-KR" sz="1600" b="1" dirty="0"/>
              <a:t>JSON </a:t>
            </a:r>
            <a:r>
              <a:rPr lang="ko-KR" altLang="en-US" sz="1600" b="1" dirty="0"/>
              <a:t>파일을 받아올 수 있기 </a:t>
            </a:r>
            <a:endParaRPr lang="en-US" altLang="ko-KR" sz="1600" b="1" dirty="0" smtClean="0"/>
          </a:p>
          <a:p>
            <a:pPr>
              <a:lnSpc>
                <a:spcPct val="200000"/>
              </a:lnSpc>
            </a:pPr>
            <a:r>
              <a:rPr lang="ko-KR" altLang="en-US" sz="1600" b="1" dirty="0" smtClean="0"/>
              <a:t>때문에 </a:t>
            </a:r>
            <a:r>
              <a:rPr lang="ko-KR" altLang="en-US" sz="1600" b="1" dirty="0"/>
              <a:t>보안 문제를 우회할 수 있다</a:t>
            </a:r>
            <a:r>
              <a:rPr lang="en-US" altLang="ko-KR" sz="1600" b="1" dirty="0"/>
              <a:t>.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70580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6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예외 처리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예외 </a:t>
            </a:r>
            <a:r>
              <a:rPr lang="ko-KR" altLang="en-US" sz="1600" b="1" dirty="0" err="1"/>
              <a:t>처리란</a:t>
            </a:r>
            <a:endParaRPr lang="ko-KR" altLang="en-US" sz="1600" b="1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프로그램에서 문제가 발생하면 프로그램은 실행을 멈추기 때문에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소스를 작성할 때 </a:t>
            </a:r>
            <a:r>
              <a:rPr lang="ko-KR" altLang="en-US" sz="1600" dirty="0" err="1"/>
              <a:t>부터</a:t>
            </a:r>
            <a:r>
              <a:rPr lang="ko-KR" altLang="en-US" sz="1600" dirty="0"/>
              <a:t> 발생할 만한 문제를 미리 고려하고 대비하는 것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(</a:t>
            </a:r>
            <a:r>
              <a:rPr lang="ko-KR" altLang="en-US" sz="1600" dirty="0"/>
              <a:t>예외처리</a:t>
            </a:r>
            <a:r>
              <a:rPr lang="en-US" altLang="ko-KR" sz="1600" dirty="0"/>
              <a:t>, </a:t>
            </a:r>
            <a:r>
              <a:rPr lang="ko-KR" altLang="en-US" sz="1600" dirty="0"/>
              <a:t>에러 핸들링</a:t>
            </a:r>
            <a:r>
              <a:rPr lang="en-US" altLang="ko-KR" sz="1600" dirty="0"/>
              <a:t>, </a:t>
            </a:r>
            <a:r>
              <a:rPr lang="ko-KR" altLang="en-US" sz="1600" dirty="0"/>
              <a:t>오류 처리 등으로 부른다</a:t>
            </a:r>
            <a:r>
              <a:rPr lang="en-US" altLang="ko-KR" sz="1600" dirty="0"/>
              <a:t>.)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예외</a:t>
            </a:r>
            <a:r>
              <a:rPr lang="en-US" altLang="ko-KR" sz="1600" b="1" dirty="0"/>
              <a:t>(exception)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문법적인 실수로 발생하는 오류 </a:t>
            </a:r>
            <a:r>
              <a:rPr lang="en-US" altLang="ko-KR" sz="1600" dirty="0"/>
              <a:t>-&gt; </a:t>
            </a:r>
            <a:r>
              <a:rPr lang="ko-KR" altLang="en-US" sz="1600" dirty="0"/>
              <a:t>문법 오류 뒤에 오는 소스는 실행되지 않아서 프로그램이 중단되기도 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프로그램의 작성 의도와 다르게 사용했을 때 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프롬프트 창에서 </a:t>
            </a:r>
            <a:r>
              <a:rPr lang="en-US" altLang="ko-KR" sz="1600" dirty="0"/>
              <a:t>'</a:t>
            </a:r>
            <a:r>
              <a:rPr lang="ko-KR" altLang="en-US" sz="1600" dirty="0"/>
              <a:t>취소</a:t>
            </a:r>
            <a:r>
              <a:rPr lang="en-US" altLang="ko-KR" sz="1600" dirty="0"/>
              <a:t>'</a:t>
            </a:r>
            <a:r>
              <a:rPr lang="ko-KR" altLang="en-US" sz="1600" dirty="0"/>
              <a:t>버튼 클릭했을 때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-&gt; </a:t>
            </a:r>
            <a:r>
              <a:rPr lang="ko-KR" altLang="en-US" sz="1600" dirty="0"/>
              <a:t>이런 상황들을 미리 예상해서  처리해준다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try, catch, finally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try </a:t>
            </a:r>
            <a:r>
              <a:rPr lang="ko-KR" altLang="en-US" sz="1600" dirty="0"/>
              <a:t>실행할 코드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catch try </a:t>
            </a:r>
            <a:r>
              <a:rPr lang="ko-KR" altLang="en-US" sz="1600" dirty="0"/>
              <a:t>블록에서 예외가 발생했을 때 실행할 코드입니다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finally </a:t>
            </a:r>
            <a:r>
              <a:rPr lang="ko-KR" altLang="en-US" sz="1600" dirty="0"/>
              <a:t>예외와 상관없이 실행됩니다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throw() </a:t>
            </a:r>
            <a:r>
              <a:rPr lang="ko-KR" altLang="en-US" sz="1600" dirty="0"/>
              <a:t>사용자가 직접 예외를 만들고 오류 </a:t>
            </a:r>
            <a:r>
              <a:rPr lang="ko-KR" altLang="en-US" sz="1600" dirty="0" err="1"/>
              <a:t>메세지를</a:t>
            </a:r>
            <a:r>
              <a:rPr lang="ko-KR" altLang="en-US" sz="1600" dirty="0"/>
              <a:t> 지정한다</a:t>
            </a:r>
            <a:r>
              <a:rPr lang="en-US" altLang="ko-KR" sz="1600" dirty="0"/>
              <a:t>. 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13948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2023-03-24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66007" y="1179091"/>
            <a:ext cx="11222182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showPosition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pos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p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태그에 아래 내용을 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출력</a:t>
            </a:r>
            <a:r>
              <a:rPr lang="ko-KR" altLang="en-US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 </a:t>
            </a:r>
            <a:r>
              <a:rPr lang="en-US" altLang="ko-KR" sz="14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pos.coords.latitude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위도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-&gt; x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축</a:t>
            </a:r>
            <a:r>
              <a:rPr lang="ko-KR" altLang="en-US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pos.coords.longitude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경도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-&gt; y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축</a:t>
            </a:r>
            <a:endParaRPr lang="en-US" altLang="ko-KR" sz="14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"demo"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위도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pos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coords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latitude</a:t>
            </a:r>
            <a:r>
              <a:rPr lang="en-US" altLang="ko-KR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경도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pos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coords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longitude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r>
              <a:rPr lang="en-US" altLang="ko-KR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locationEventHandler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()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navigator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geolocation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사용자의 위치를 받는 </a:t>
            </a:r>
            <a:r>
              <a:rPr lang="ko-KR" alt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메소드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showPosition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함수를 실행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navigator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geolocation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getCurrentPosition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showPosition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r>
              <a:rPr lang="en-US" altLang="ko-KR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p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태그에 다음 내용을 출력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"demo"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브라우저가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Geolocation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을 지원하지 않습니다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;}}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현재 위치가 </a:t>
            </a:r>
            <a:r>
              <a:rPr lang="ko-KR" altLang="en-US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궁금한가요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?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버튼을 클릭하면 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locationEventHandler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함수 실행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--&gt;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locationEventHandler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위도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/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경도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결과 값이 출력되는 태그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--&gt;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endParaRPr lang="en-US" altLang="ko-KR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7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Geolocation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03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10506</TotalTime>
  <Words>726</Words>
  <Application>Microsoft Office PowerPoint</Application>
  <PresentationFormat>와이드스크린</PresentationFormat>
  <Paragraphs>292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함초롬돋움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1363</cp:revision>
  <dcterms:created xsi:type="dcterms:W3CDTF">2023-02-01T05:36:18Z</dcterms:created>
  <dcterms:modified xsi:type="dcterms:W3CDTF">2023-03-24T08:09:55Z</dcterms:modified>
</cp:coreProperties>
</file>